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685" r:id="rId3"/>
    <p:sldMasterId id="2147483673" r:id="rId4"/>
    <p:sldMasterId id="2147483660" r:id="rId5"/>
  </p:sldMasterIdLst>
  <p:notesMasterIdLst>
    <p:notesMasterId r:id="rId98"/>
  </p:notesMasterIdLst>
  <p:handoutMasterIdLst>
    <p:handoutMasterId r:id="rId99"/>
  </p:handoutMasterIdLst>
  <p:sldIdLst>
    <p:sldId id="508" r:id="rId6"/>
    <p:sldId id="510" r:id="rId7"/>
    <p:sldId id="256" r:id="rId8"/>
    <p:sldId id="511" r:id="rId9"/>
    <p:sldId id="512" r:id="rId10"/>
    <p:sldId id="488" r:id="rId11"/>
    <p:sldId id="513" r:id="rId12"/>
    <p:sldId id="294" r:id="rId13"/>
    <p:sldId id="527" r:id="rId14"/>
    <p:sldId id="295" r:id="rId15"/>
    <p:sldId id="296" r:id="rId16"/>
    <p:sldId id="297" r:id="rId17"/>
    <p:sldId id="298" r:id="rId18"/>
    <p:sldId id="514" r:id="rId19"/>
    <p:sldId id="489" r:id="rId20"/>
    <p:sldId id="502" r:id="rId21"/>
    <p:sldId id="454" r:id="rId22"/>
    <p:sldId id="455" r:id="rId23"/>
    <p:sldId id="456" r:id="rId24"/>
    <p:sldId id="457" r:id="rId25"/>
    <p:sldId id="507" r:id="rId26"/>
    <p:sldId id="467" r:id="rId27"/>
    <p:sldId id="459" r:id="rId28"/>
    <p:sldId id="468" r:id="rId29"/>
    <p:sldId id="469" r:id="rId30"/>
    <p:sldId id="516" r:id="rId31"/>
    <p:sldId id="515" r:id="rId32"/>
    <p:sldId id="490" r:id="rId33"/>
    <p:sldId id="497" r:id="rId34"/>
    <p:sldId id="300" r:id="rId35"/>
    <p:sldId id="528" r:id="rId36"/>
    <p:sldId id="529" r:id="rId37"/>
    <p:sldId id="301" r:id="rId38"/>
    <p:sldId id="302" r:id="rId39"/>
    <p:sldId id="303" r:id="rId40"/>
    <p:sldId id="304" r:id="rId41"/>
    <p:sldId id="452" r:id="rId42"/>
    <p:sldId id="462" r:id="rId43"/>
    <p:sldId id="257" r:id="rId44"/>
    <p:sldId id="258" r:id="rId45"/>
    <p:sldId id="261" r:id="rId46"/>
    <p:sldId id="259" r:id="rId47"/>
    <p:sldId id="262" r:id="rId48"/>
    <p:sldId id="264" r:id="rId49"/>
    <p:sldId id="265" r:id="rId50"/>
    <p:sldId id="287" r:id="rId51"/>
    <p:sldId id="288" r:id="rId52"/>
    <p:sldId id="289" r:id="rId53"/>
    <p:sldId id="526" r:id="rId54"/>
    <p:sldId id="498" r:id="rId55"/>
    <p:sldId id="263" r:id="rId56"/>
    <p:sldId id="530" r:id="rId57"/>
    <p:sldId id="268" r:id="rId58"/>
    <p:sldId id="266" r:id="rId59"/>
    <p:sldId id="267" r:id="rId60"/>
    <p:sldId id="269" r:id="rId61"/>
    <p:sldId id="270" r:id="rId62"/>
    <p:sldId id="495" r:id="rId63"/>
    <p:sldId id="499" r:id="rId64"/>
    <p:sldId id="271" r:id="rId65"/>
    <p:sldId id="290" r:id="rId66"/>
    <p:sldId id="524" r:id="rId67"/>
    <p:sldId id="273" r:id="rId68"/>
    <p:sldId id="281" r:id="rId69"/>
    <p:sldId id="521" r:id="rId70"/>
    <p:sldId id="286" r:id="rId71"/>
    <p:sldId id="293" r:id="rId72"/>
    <p:sldId id="291" r:id="rId73"/>
    <p:sldId id="274" r:id="rId74"/>
    <p:sldId id="517" r:id="rId75"/>
    <p:sldId id="523" r:id="rId76"/>
    <p:sldId id="518" r:id="rId77"/>
    <p:sldId id="284" r:id="rId78"/>
    <p:sldId id="525" r:id="rId79"/>
    <p:sldId id="491" r:id="rId80"/>
    <p:sldId id="500" r:id="rId81"/>
    <p:sldId id="473" r:id="rId82"/>
    <p:sldId id="475" r:id="rId83"/>
    <p:sldId id="476" r:id="rId84"/>
    <p:sldId id="505" r:id="rId85"/>
    <p:sldId id="506" r:id="rId86"/>
    <p:sldId id="477" r:id="rId87"/>
    <p:sldId id="479" r:id="rId88"/>
    <p:sldId id="492" r:id="rId89"/>
    <p:sldId id="501" r:id="rId90"/>
    <p:sldId id="481" r:id="rId91"/>
    <p:sldId id="482" r:id="rId92"/>
    <p:sldId id="483" r:id="rId93"/>
    <p:sldId id="485" r:id="rId94"/>
    <p:sldId id="493" r:id="rId95"/>
    <p:sldId id="486" r:id="rId96"/>
    <p:sldId id="503" r:id="rId97"/>
  </p:sldIdLst>
  <p:sldSz cx="12192000" cy="6858000"/>
  <p:notesSz cx="7010400" cy="92964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مرحبًا بكم في برنامج التحديد الذاتي تدريب المدرب" id="{AD440188-F937-1A41-882F-067EA0713834}">
          <p14:sldIdLst>
            <p14:sldId id="508"/>
            <p14:sldId id="510"/>
          </p14:sldIdLst>
        </p14:section>
        <p14:section name="مقدمة عن برنامج التحديد الذاتي" id="{8418886A-3C75-430B-A04D-8AE601CE42C1}">
          <p14:sldIdLst>
            <p14:sldId id="256"/>
          </p14:sldIdLst>
        </p14:section>
        <p14:section name="جدول أعمال، أدوات، التدبير المنزلي" id="{2B0B88C6-8F82-2846-AEEB-9A784E53A18B}">
          <p14:sldIdLst>
            <p14:sldId id="511"/>
            <p14:sldId id="512"/>
          </p14:sldIdLst>
        </p14:section>
        <p14:section name="ما هو التحديد الذاتي" id="{4645CEDA-9638-EC47-BC9E-8738D179C018}">
          <p14:sldIdLst>
            <p14:sldId id="488"/>
            <p14:sldId id="513"/>
            <p14:sldId id="294"/>
            <p14:sldId id="527"/>
            <p14:sldId id="295"/>
            <p14:sldId id="296"/>
            <p14:sldId id="297"/>
            <p14:sldId id="298"/>
            <p14:sldId id="514"/>
          </p14:sldIdLst>
        </p14:section>
        <p14:section name="الأدوار والمسئوليات" id="{82D3F220-A5E1-1D40-8577-209473351EC4}">
          <p14:sldIdLst>
            <p14:sldId id="489"/>
            <p14:sldId id="502"/>
            <p14:sldId id="454"/>
            <p14:sldId id="455"/>
            <p14:sldId id="456"/>
            <p14:sldId id="457"/>
            <p14:sldId id="507"/>
            <p14:sldId id="467"/>
            <p14:sldId id="459"/>
            <p14:sldId id="468"/>
            <p14:sldId id="469"/>
            <p14:sldId id="516"/>
            <p14:sldId id="515"/>
          </p14:sldIdLst>
        </p14:section>
        <p14:section name="التخطيط" id="{D790195C-2D54-FB4D-A84B-DB803B902A6A}">
          <p14:sldIdLst>
            <p14:sldId id="490"/>
            <p14:sldId id="497"/>
            <p14:sldId id="300"/>
            <p14:sldId id="528"/>
            <p14:sldId id="529"/>
            <p14:sldId id="301"/>
            <p14:sldId id="302"/>
            <p14:sldId id="303"/>
            <p14:sldId id="304"/>
            <p14:sldId id="452"/>
            <p14:sldId id="462"/>
          </p14:sldIdLst>
        </p14:section>
        <p14:section name="الدفع مقابل الخدمات والدعم" id="{B380A920-816F-4B6E-A200-327B44C965DC}">
          <p14:sldIdLst>
            <p14:sldId id="257"/>
            <p14:sldId id="258"/>
          </p14:sldIdLst>
        </p14:section>
        <p14:section name="الميزانية الفردية" id="{548A8604-E41F-4918-A1CB-A0A7F4B44483}">
          <p14:sldIdLst>
            <p14:sldId id="261"/>
            <p14:sldId id="259"/>
            <p14:sldId id="262"/>
            <p14:sldId id="264"/>
            <p14:sldId id="265"/>
            <p14:sldId id="287"/>
            <p14:sldId id="288"/>
            <p14:sldId id="289"/>
            <p14:sldId id="526"/>
          </p14:sldIdLst>
        </p14:section>
        <p14:section name="خطة الإنفاق" id="{69FFBE36-72CE-4566-A100-3966C0943CB2}">
          <p14:sldIdLst>
            <p14:sldId id="498"/>
            <p14:sldId id="263"/>
            <p14:sldId id="530"/>
            <p14:sldId id="268"/>
            <p14:sldId id="266"/>
            <p14:sldId id="267"/>
            <p14:sldId id="269"/>
            <p14:sldId id="270"/>
            <p14:sldId id="495"/>
          </p14:sldIdLst>
        </p14:section>
        <p14:section name="خدمة الإدارة المالية" id="{C818263F-FCAB-45CE-8852-B549EFD20F67}">
          <p14:sldIdLst>
            <p14:sldId id="499"/>
            <p14:sldId id="271"/>
            <p14:sldId id="290"/>
            <p14:sldId id="524"/>
            <p14:sldId id="273"/>
            <p14:sldId id="281"/>
            <p14:sldId id="521"/>
            <p14:sldId id="286"/>
            <p14:sldId id="293"/>
            <p14:sldId id="291"/>
            <p14:sldId id="274"/>
            <p14:sldId id="517"/>
            <p14:sldId id="523"/>
            <p14:sldId id="518"/>
            <p14:sldId id="284"/>
            <p14:sldId id="525"/>
          </p14:sldIdLst>
        </p14:section>
        <p14:section name="حقوقك وسلامتك" id="{C7B2C8B9-B88E-4B0A-A1C5-CF90BE9C3546}">
          <p14:sldIdLst>
            <p14:sldId id="491"/>
            <p14:sldId id="500"/>
            <p14:sldId id="473"/>
            <p14:sldId id="475"/>
            <p14:sldId id="476"/>
            <p14:sldId id="505"/>
            <p14:sldId id="506"/>
            <p14:sldId id="477"/>
            <p14:sldId id="479"/>
          </p14:sldIdLst>
        </p14:section>
        <p14:section name="الخطوات التالية" id="{3E1E7C71-15FA-1848-926D-EBB90F076C0D}">
          <p14:sldIdLst>
            <p14:sldId id="492"/>
            <p14:sldId id="501"/>
            <p14:sldId id="481"/>
            <p14:sldId id="482"/>
            <p14:sldId id="483"/>
            <p14:sldId id="485"/>
          </p14:sldIdLst>
        </p14:section>
        <p14:section name="أفكار ختامية" id="{BCDBF101-5D27-D04F-BE9B-1FF63F4945F2}">
          <p14:sldIdLst>
            <p14:sldId id="493"/>
            <p14:sldId id="486"/>
            <p14:sldId id="50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C8A"/>
    <a:srgbClr val="6AA65A"/>
    <a:srgbClr val="EE7EDE"/>
    <a:srgbClr val="5CC0D4"/>
    <a:srgbClr val="75D3D6"/>
    <a:srgbClr val="7991D3"/>
    <a:srgbClr val="79B1D3"/>
    <a:srgbClr val="32A8C0"/>
    <a:srgbClr val="60CD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581" autoAdjust="0"/>
    <p:restoredTop sz="59518" autoAdjust="0"/>
  </p:normalViewPr>
  <p:slideViewPr>
    <p:cSldViewPr snapToGrid="0">
      <p:cViewPr varScale="1">
        <p:scale>
          <a:sx n="60" d="100"/>
          <a:sy n="60" d="100"/>
        </p:scale>
        <p:origin x="84" y="21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D0AE8-C54E-E243-8FBE-82D80CDF313F}" type="doc">
      <dgm:prSet loTypeId="urn:microsoft.com/office/officeart/2008/layout/VerticalCurvedList" loCatId="" qsTypeId="urn:microsoft.com/office/officeart/2005/8/quickstyle/simple1" qsCatId="simple" csTypeId="urn:microsoft.com/office/officeart/2005/8/colors/accent3_3" csCatId="accent3" phldr="1"/>
      <dgm:spPr/>
      <dgm:t>
        <a:bodyPr/>
        <a:lstStyle/>
        <a:p>
          <a:endParaRPr lang="en-US"/>
        </a:p>
      </dgm:t>
    </dgm:pt>
    <dgm:pt modelId="{75321750-4D86-6743-B00A-D24C62EFD4C2}">
      <dgm:prSet phldrT="[Text]"/>
      <dgm:spPr/>
      <dgm:t>
        <a:bodyPr/>
        <a:lstStyle/>
        <a:p>
          <a:pPr marL="0" indent="457200" algn="l">
            <a:buFont typeface="Arial" panose="020B0604020202020204" pitchFamily="34" charset="0"/>
            <a:buNone/>
          </a:pPr>
          <a:r>
            <a:rPr lang="ar-SA" dirty="0"/>
            <a:t> الشعور بالاستياء أو التصرف بانزعاج شديد لمدة طويلة</a:t>
          </a:r>
        </a:p>
      </dgm:t>
    </dgm:pt>
    <dgm:pt modelId="{33532BAF-4634-0B45-8037-A25783B760D7}" type="parTrans" cxnId="{C659E6A2-7BE5-4247-A8A0-5F5C98EBBF90}">
      <dgm:prSet/>
      <dgm:spPr/>
      <dgm:t>
        <a:bodyPr/>
        <a:lstStyle/>
        <a:p>
          <a:endParaRPr lang="en-US"/>
        </a:p>
      </dgm:t>
    </dgm:pt>
    <dgm:pt modelId="{22EC4A41-ADD4-3149-B1A2-3CD330A78C0D}" type="sibTrans" cxnId="{C659E6A2-7BE5-4247-A8A0-5F5C98EBBF90}">
      <dgm:prSet/>
      <dgm:spPr/>
      <dgm:t>
        <a:bodyPr/>
        <a:lstStyle/>
        <a:p>
          <a:endParaRPr lang="en-US"/>
        </a:p>
      </dgm:t>
    </dgm:pt>
    <dgm:pt modelId="{3624839D-AB27-0640-86A8-C5DB2E4964E9}">
      <dgm:prSet phldrT="[Text]"/>
      <dgm:spPr/>
      <dgm:t>
        <a:bodyPr/>
        <a:lstStyle/>
        <a:p>
          <a:pPr marL="0" indent="457200" algn="l">
            <a:buFont typeface="Arial" panose="020B0604020202020204" pitchFamily="34" charset="0"/>
            <a:buNone/>
          </a:pPr>
          <a:r>
            <a:rPr lang="ar-SA" dirty="0"/>
            <a:t> فقد المهارات أو الثقة</a:t>
          </a:r>
        </a:p>
      </dgm:t>
    </dgm:pt>
    <dgm:pt modelId="{5D5165F5-8B3D-F24A-BB16-B29CADB645A7}" type="parTrans" cxnId="{DC20E4A1-3CC9-1247-A650-EBD65E07DE54}">
      <dgm:prSet/>
      <dgm:spPr/>
      <dgm:t>
        <a:bodyPr/>
        <a:lstStyle/>
        <a:p>
          <a:endParaRPr lang="en-US"/>
        </a:p>
      </dgm:t>
    </dgm:pt>
    <dgm:pt modelId="{82AE4E75-3715-D74E-9C3E-169DA52BE176}" type="sibTrans" cxnId="{DC20E4A1-3CC9-1247-A650-EBD65E07DE54}">
      <dgm:prSet/>
      <dgm:spPr/>
      <dgm:t>
        <a:bodyPr/>
        <a:lstStyle/>
        <a:p>
          <a:endParaRPr lang="en-US"/>
        </a:p>
      </dgm:t>
    </dgm:pt>
    <dgm:pt modelId="{56EFB916-0B00-2D43-B0CF-F17BFACCF546}">
      <dgm:prSet phldrT="[Text]"/>
      <dgm:spPr/>
      <dgm:t>
        <a:bodyPr/>
        <a:lstStyle/>
        <a:p>
          <a:pPr marL="0" indent="457200" algn="l">
            <a:buFont typeface="Arial" panose="020B0604020202020204" pitchFamily="34" charset="0"/>
            <a:buNone/>
          </a:pPr>
          <a:r>
            <a:rPr lang="ar-SA" dirty="0"/>
            <a:t>  لا يريد الحديث مع أي شخص</a:t>
          </a:r>
        </a:p>
      </dgm:t>
    </dgm:pt>
    <dgm:pt modelId="{18EFDD01-D789-E54C-9CAB-81B24D71907B}" type="parTrans" cxnId="{DA09B3C4-2348-D54A-873A-2A60B291A071}">
      <dgm:prSet/>
      <dgm:spPr/>
      <dgm:t>
        <a:bodyPr/>
        <a:lstStyle/>
        <a:p>
          <a:endParaRPr lang="en-US"/>
        </a:p>
      </dgm:t>
    </dgm:pt>
    <dgm:pt modelId="{8D6CEB97-3267-DB49-B0DE-48C009AFCBC2}" type="sibTrans" cxnId="{DA09B3C4-2348-D54A-873A-2A60B291A071}">
      <dgm:prSet/>
      <dgm:spPr/>
      <dgm:t>
        <a:bodyPr/>
        <a:lstStyle/>
        <a:p>
          <a:endParaRPr lang="en-US"/>
        </a:p>
      </dgm:t>
    </dgm:pt>
    <dgm:pt modelId="{89D51CB2-504B-0E42-AB84-635C8C85E5A9}">
      <dgm:prSet phldrT="[Text]"/>
      <dgm:spPr/>
      <dgm:t>
        <a:bodyPr/>
        <a:lstStyle/>
        <a:p>
          <a:pPr marL="0" indent="457200" algn="l">
            <a:buFont typeface="Arial" panose="020B0604020202020204" pitchFamily="34" charset="0"/>
            <a:buNone/>
          </a:pPr>
          <a:r>
            <a:rPr lang="ar-SA" dirty="0"/>
            <a:t> تغير السلوك أو المزاج</a:t>
          </a:r>
        </a:p>
      </dgm:t>
    </dgm:pt>
    <dgm:pt modelId="{DB46A3F5-FB55-104D-80F2-6AA9AB9BB520}" type="parTrans" cxnId="{EB40BB06-59DE-1F40-8F90-E234952B82ED}">
      <dgm:prSet/>
      <dgm:spPr/>
      <dgm:t>
        <a:bodyPr/>
        <a:lstStyle/>
        <a:p>
          <a:endParaRPr lang="en-US"/>
        </a:p>
      </dgm:t>
    </dgm:pt>
    <dgm:pt modelId="{D56879EF-9E38-1649-AF9D-96609996A6B6}" type="sibTrans" cxnId="{EB40BB06-59DE-1F40-8F90-E234952B82ED}">
      <dgm:prSet/>
      <dgm:spPr/>
      <dgm:t>
        <a:bodyPr/>
        <a:lstStyle/>
        <a:p>
          <a:endParaRPr lang="en-US"/>
        </a:p>
      </dgm:t>
    </dgm:pt>
    <dgm:pt modelId="{67763D97-7212-6F41-9148-D12B169706D8}">
      <dgm:prSet/>
      <dgm:spPr/>
      <dgm:t>
        <a:bodyPr/>
        <a:lstStyle/>
        <a:p>
          <a:pPr marL="0" indent="457200"/>
          <a:r>
            <a:rPr lang="ar-SA" dirty="0"/>
            <a:t> يصبح مرتبكًا أو عدوانيًا</a:t>
          </a:r>
        </a:p>
      </dgm:t>
    </dgm:pt>
    <dgm:pt modelId="{94514F23-830D-274B-8A18-25E6414F9A8B}" type="parTrans" cxnId="{FF7EC3F9-3636-A04D-94B5-14C6AECF9B61}">
      <dgm:prSet/>
      <dgm:spPr/>
      <dgm:t>
        <a:bodyPr/>
        <a:lstStyle/>
        <a:p>
          <a:endParaRPr lang="en-US"/>
        </a:p>
      </dgm:t>
    </dgm:pt>
    <dgm:pt modelId="{337277E3-518E-EC44-973D-A7F55C21237D}" type="sibTrans" cxnId="{FF7EC3F9-3636-A04D-94B5-14C6AECF9B61}">
      <dgm:prSet/>
      <dgm:spPr/>
      <dgm:t>
        <a:bodyPr/>
        <a:lstStyle/>
        <a:p>
          <a:endParaRPr lang="en-US"/>
        </a:p>
      </dgm:t>
    </dgm:pt>
    <dgm:pt modelId="{6F167C2F-0EFE-6D41-8D47-76F7D9C4B58C}">
      <dgm:prSet/>
      <dgm:spPr/>
      <dgm:t>
        <a:bodyPr/>
        <a:lstStyle/>
        <a:p>
          <a:pPr marL="0" indent="457200" algn="l"/>
          <a:r>
            <a:rPr lang="ar-SA" dirty="0"/>
            <a:t> يبدو خائفا من بعض الناس أو المواقف</a:t>
          </a:r>
        </a:p>
      </dgm:t>
    </dgm:pt>
    <dgm:pt modelId="{23AB6A5E-AF82-944A-AF16-72248A85D218}" type="parTrans" cxnId="{6B7F60B4-09CF-F640-9008-48E9DD5D16AB}">
      <dgm:prSet/>
      <dgm:spPr/>
      <dgm:t>
        <a:bodyPr/>
        <a:lstStyle/>
        <a:p>
          <a:endParaRPr lang="en-US"/>
        </a:p>
      </dgm:t>
    </dgm:pt>
    <dgm:pt modelId="{CD871FC4-6C6C-2F43-B71E-54AF4B156026}" type="sibTrans" cxnId="{6B7F60B4-09CF-F640-9008-48E9DD5D16AB}">
      <dgm:prSet/>
      <dgm:spPr/>
      <dgm:t>
        <a:bodyPr/>
        <a:lstStyle/>
        <a:p>
          <a:endParaRPr lang="en-US"/>
        </a:p>
      </dgm:t>
    </dgm:pt>
    <dgm:pt modelId="{30A4430D-FD00-E441-9023-26F598FEA8ED}" type="pres">
      <dgm:prSet presAssocID="{542D0AE8-C54E-E243-8FBE-82D80CDF313F}" presName="Name0" presStyleCnt="0">
        <dgm:presLayoutVars>
          <dgm:chMax val="7"/>
          <dgm:chPref val="7"/>
          <dgm:dir/>
        </dgm:presLayoutVars>
      </dgm:prSet>
      <dgm:spPr/>
    </dgm:pt>
    <dgm:pt modelId="{DE9B137E-5F3C-304E-92B8-14BD948CE703}" type="pres">
      <dgm:prSet presAssocID="{542D0AE8-C54E-E243-8FBE-82D80CDF313F}" presName="Name1" presStyleCnt="0"/>
      <dgm:spPr/>
    </dgm:pt>
    <dgm:pt modelId="{4F1001D4-0B89-BF44-98F8-F87657D2398F}" type="pres">
      <dgm:prSet presAssocID="{542D0AE8-C54E-E243-8FBE-82D80CDF313F}" presName="cycle" presStyleCnt="0"/>
      <dgm:spPr/>
    </dgm:pt>
    <dgm:pt modelId="{C047924E-46A0-EB46-862C-252836C2F3E4}" type="pres">
      <dgm:prSet presAssocID="{542D0AE8-C54E-E243-8FBE-82D80CDF313F}" presName="srcNode" presStyleLbl="node1" presStyleIdx="0" presStyleCnt="6"/>
      <dgm:spPr/>
    </dgm:pt>
    <dgm:pt modelId="{F69EB91C-7F74-874E-A54D-06D9410D9EC2}" type="pres">
      <dgm:prSet presAssocID="{542D0AE8-C54E-E243-8FBE-82D80CDF313F}" presName="conn" presStyleLbl="parChTrans1D2" presStyleIdx="0" presStyleCnt="1"/>
      <dgm:spPr/>
    </dgm:pt>
    <dgm:pt modelId="{4988238E-3C29-9240-AB8C-A178B028A303}" type="pres">
      <dgm:prSet presAssocID="{542D0AE8-C54E-E243-8FBE-82D80CDF313F}" presName="extraNode" presStyleLbl="node1" presStyleIdx="0" presStyleCnt="6"/>
      <dgm:spPr/>
    </dgm:pt>
    <dgm:pt modelId="{F49B1BB7-4F4D-754F-A1DA-EE3035C9A33E}" type="pres">
      <dgm:prSet presAssocID="{542D0AE8-C54E-E243-8FBE-82D80CDF313F}" presName="dstNode" presStyleLbl="node1" presStyleIdx="0" presStyleCnt="6"/>
      <dgm:spPr/>
    </dgm:pt>
    <dgm:pt modelId="{CDDC0783-9466-DB4C-A819-B56212759158}" type="pres">
      <dgm:prSet presAssocID="{75321750-4D86-6743-B00A-D24C62EFD4C2}" presName="text_1" presStyleLbl="node1" presStyleIdx="0" presStyleCnt="6">
        <dgm:presLayoutVars>
          <dgm:bulletEnabled val="1"/>
        </dgm:presLayoutVars>
      </dgm:prSet>
      <dgm:spPr/>
    </dgm:pt>
    <dgm:pt modelId="{B6DAECB3-4C97-8648-80C1-92B29FC4DDE2}" type="pres">
      <dgm:prSet presAssocID="{75321750-4D86-6743-B00A-D24C62EFD4C2}" presName="accent_1" presStyleCnt="0"/>
      <dgm:spPr/>
    </dgm:pt>
    <dgm:pt modelId="{FB23A57E-D295-2746-BD14-B27F1DFDE062}" type="pres">
      <dgm:prSet presAssocID="{75321750-4D86-6743-B00A-D24C62EFD4C2}" presName="accentRepeatNode" presStyleLbl="solidFgAcc1" presStyleIdx="0" presStyleCnt="6" custScaleX="113609" custScaleY="123765"/>
      <dgm:spPr/>
    </dgm:pt>
    <dgm:pt modelId="{0B87E80B-C05E-6249-AE59-D9C5B14E8DB4}" type="pres">
      <dgm:prSet presAssocID="{3624839D-AB27-0640-86A8-C5DB2E4964E9}" presName="text_2" presStyleLbl="node1" presStyleIdx="1" presStyleCnt="6">
        <dgm:presLayoutVars>
          <dgm:bulletEnabled val="1"/>
        </dgm:presLayoutVars>
      </dgm:prSet>
      <dgm:spPr/>
    </dgm:pt>
    <dgm:pt modelId="{A69596D3-3C96-7347-8504-B2E91128E760}" type="pres">
      <dgm:prSet presAssocID="{3624839D-AB27-0640-86A8-C5DB2E4964E9}" presName="accent_2" presStyleCnt="0"/>
      <dgm:spPr/>
    </dgm:pt>
    <dgm:pt modelId="{8BAD4592-97DE-484A-9630-A95B225696AA}" type="pres">
      <dgm:prSet presAssocID="{3624839D-AB27-0640-86A8-C5DB2E4964E9}" presName="accentRepeatNode" presStyleLbl="solidFgAcc1" presStyleIdx="1" presStyleCnt="6" custScaleX="113609" custScaleY="123765"/>
      <dgm:spPr/>
    </dgm:pt>
    <dgm:pt modelId="{A19397F0-B30F-1A42-9C6A-432A3EC9E538}" type="pres">
      <dgm:prSet presAssocID="{89D51CB2-504B-0E42-AB84-635C8C85E5A9}" presName="text_3" presStyleLbl="node1" presStyleIdx="2" presStyleCnt="6">
        <dgm:presLayoutVars>
          <dgm:bulletEnabled val="1"/>
        </dgm:presLayoutVars>
      </dgm:prSet>
      <dgm:spPr/>
    </dgm:pt>
    <dgm:pt modelId="{7C26E9C7-D62B-B04E-98DF-FFD1BACBEC4B}" type="pres">
      <dgm:prSet presAssocID="{89D51CB2-504B-0E42-AB84-635C8C85E5A9}" presName="accent_3" presStyleCnt="0"/>
      <dgm:spPr/>
    </dgm:pt>
    <dgm:pt modelId="{9864E858-E899-BA43-A61D-BB9F1FF0F6A6}" type="pres">
      <dgm:prSet presAssocID="{89D51CB2-504B-0E42-AB84-635C8C85E5A9}" presName="accentRepeatNode" presStyleLbl="solidFgAcc1" presStyleIdx="2" presStyleCnt="6" custScaleX="113609" custScaleY="123765"/>
      <dgm:spPr/>
    </dgm:pt>
    <dgm:pt modelId="{1CBE7B6A-792F-554C-B726-3917564834F8}" type="pres">
      <dgm:prSet presAssocID="{6F167C2F-0EFE-6D41-8D47-76F7D9C4B58C}" presName="text_4" presStyleLbl="node1" presStyleIdx="3" presStyleCnt="6">
        <dgm:presLayoutVars>
          <dgm:bulletEnabled val="1"/>
        </dgm:presLayoutVars>
      </dgm:prSet>
      <dgm:spPr/>
    </dgm:pt>
    <dgm:pt modelId="{B428EB6A-BB78-F242-B2A3-403E839FDB5B}" type="pres">
      <dgm:prSet presAssocID="{6F167C2F-0EFE-6D41-8D47-76F7D9C4B58C}" presName="accent_4" presStyleCnt="0"/>
      <dgm:spPr/>
    </dgm:pt>
    <dgm:pt modelId="{073CA24C-9DDD-F444-91F1-D417E08F0A65}" type="pres">
      <dgm:prSet presAssocID="{6F167C2F-0EFE-6D41-8D47-76F7D9C4B58C}" presName="accentRepeatNode" presStyleLbl="solidFgAcc1" presStyleIdx="3" presStyleCnt="6" custScaleX="113609" custScaleY="123765"/>
      <dgm:spPr/>
    </dgm:pt>
    <dgm:pt modelId="{6310C46B-343D-7F42-97D2-8C6F3608DD80}" type="pres">
      <dgm:prSet presAssocID="{67763D97-7212-6F41-9148-D12B169706D8}" presName="text_5" presStyleLbl="node1" presStyleIdx="4" presStyleCnt="6">
        <dgm:presLayoutVars>
          <dgm:bulletEnabled val="1"/>
        </dgm:presLayoutVars>
      </dgm:prSet>
      <dgm:spPr/>
    </dgm:pt>
    <dgm:pt modelId="{5BCA0B84-899E-474C-9486-FDA8C5C08A22}" type="pres">
      <dgm:prSet presAssocID="{67763D97-7212-6F41-9148-D12B169706D8}" presName="accent_5" presStyleCnt="0"/>
      <dgm:spPr/>
    </dgm:pt>
    <dgm:pt modelId="{75389E1D-4E79-944F-A65E-AF4802F8D297}" type="pres">
      <dgm:prSet presAssocID="{67763D97-7212-6F41-9148-D12B169706D8}" presName="accentRepeatNode" presStyleLbl="solidFgAcc1" presStyleIdx="4" presStyleCnt="6" custScaleX="113609" custScaleY="123765"/>
      <dgm:spPr/>
    </dgm:pt>
    <dgm:pt modelId="{8DDBA8C9-BFEB-5C40-8D11-C83BEA27E5F3}" type="pres">
      <dgm:prSet presAssocID="{56EFB916-0B00-2D43-B0CF-F17BFACCF546}" presName="text_6" presStyleLbl="node1" presStyleIdx="5" presStyleCnt="6">
        <dgm:presLayoutVars>
          <dgm:bulletEnabled val="1"/>
        </dgm:presLayoutVars>
      </dgm:prSet>
      <dgm:spPr/>
    </dgm:pt>
    <dgm:pt modelId="{D1F5E1C7-7AF7-4147-B826-680F1746055A}" type="pres">
      <dgm:prSet presAssocID="{56EFB916-0B00-2D43-B0CF-F17BFACCF546}" presName="accent_6" presStyleCnt="0"/>
      <dgm:spPr/>
    </dgm:pt>
    <dgm:pt modelId="{5B76F7C8-A40D-5549-A642-D57F10A6E93D}" type="pres">
      <dgm:prSet presAssocID="{56EFB916-0B00-2D43-B0CF-F17BFACCF546}" presName="accentRepeatNode" presStyleLbl="solidFgAcc1" presStyleIdx="5" presStyleCnt="6" custScaleX="113609" custScaleY="123765"/>
      <dgm:spPr/>
    </dgm:pt>
  </dgm:ptLst>
  <dgm:cxnLst>
    <dgm:cxn modelId="{EB40BB06-59DE-1F40-8F90-E234952B82ED}" srcId="{542D0AE8-C54E-E243-8FBE-82D80CDF313F}" destId="{89D51CB2-504B-0E42-AB84-635C8C85E5A9}" srcOrd="2" destOrd="0" parTransId="{DB46A3F5-FB55-104D-80F2-6AA9AB9BB520}" sibTransId="{D56879EF-9E38-1649-AF9D-96609996A6B6}"/>
    <dgm:cxn modelId="{D9498215-C93F-A24C-8919-1029CA676453}" type="presOf" srcId="{3624839D-AB27-0640-86A8-C5DB2E4964E9}" destId="{0B87E80B-C05E-6249-AE59-D9C5B14E8DB4}" srcOrd="0" destOrd="0" presId="urn:microsoft.com/office/officeart/2008/layout/VerticalCurvedList"/>
    <dgm:cxn modelId="{F2771220-B759-8F4B-BDD8-BC217C4A07FB}" type="presOf" srcId="{75321750-4D86-6743-B00A-D24C62EFD4C2}" destId="{CDDC0783-9466-DB4C-A819-B56212759158}" srcOrd="0" destOrd="0" presId="urn:microsoft.com/office/officeart/2008/layout/VerticalCurvedList"/>
    <dgm:cxn modelId="{80FC6D36-BFB0-3245-9353-385AFE365A3F}" type="presOf" srcId="{67763D97-7212-6F41-9148-D12B169706D8}" destId="{6310C46B-343D-7F42-97D2-8C6F3608DD80}" srcOrd="0" destOrd="0" presId="urn:microsoft.com/office/officeart/2008/layout/VerticalCurvedList"/>
    <dgm:cxn modelId="{9C059348-8F37-5748-AF6A-4A3B85FBAF6C}" type="presOf" srcId="{56EFB916-0B00-2D43-B0CF-F17BFACCF546}" destId="{8DDBA8C9-BFEB-5C40-8D11-C83BEA27E5F3}" srcOrd="0" destOrd="0" presId="urn:microsoft.com/office/officeart/2008/layout/VerticalCurvedList"/>
    <dgm:cxn modelId="{09DCBF4C-EDB1-6344-99B8-E667F65A4F8E}" type="presOf" srcId="{6F167C2F-0EFE-6D41-8D47-76F7D9C4B58C}" destId="{1CBE7B6A-792F-554C-B726-3917564834F8}" srcOrd="0" destOrd="0" presId="urn:microsoft.com/office/officeart/2008/layout/VerticalCurvedList"/>
    <dgm:cxn modelId="{DC20E4A1-3CC9-1247-A650-EBD65E07DE54}" srcId="{542D0AE8-C54E-E243-8FBE-82D80CDF313F}" destId="{3624839D-AB27-0640-86A8-C5DB2E4964E9}" srcOrd="1" destOrd="0" parTransId="{5D5165F5-8B3D-F24A-BB16-B29CADB645A7}" sibTransId="{82AE4E75-3715-D74E-9C3E-169DA52BE176}"/>
    <dgm:cxn modelId="{C659E6A2-7BE5-4247-A8A0-5F5C98EBBF90}" srcId="{542D0AE8-C54E-E243-8FBE-82D80CDF313F}" destId="{75321750-4D86-6743-B00A-D24C62EFD4C2}" srcOrd="0" destOrd="0" parTransId="{33532BAF-4634-0B45-8037-A25783B760D7}" sibTransId="{22EC4A41-ADD4-3149-B1A2-3CD330A78C0D}"/>
    <dgm:cxn modelId="{6B7F60B4-09CF-F640-9008-48E9DD5D16AB}" srcId="{542D0AE8-C54E-E243-8FBE-82D80CDF313F}" destId="{6F167C2F-0EFE-6D41-8D47-76F7D9C4B58C}" srcOrd="3" destOrd="0" parTransId="{23AB6A5E-AF82-944A-AF16-72248A85D218}" sibTransId="{CD871FC4-6C6C-2F43-B71E-54AF4B156026}"/>
    <dgm:cxn modelId="{DBB047B9-7E01-044A-B617-AC72C9F1A273}" type="presOf" srcId="{542D0AE8-C54E-E243-8FBE-82D80CDF313F}" destId="{30A4430D-FD00-E441-9023-26F598FEA8ED}" srcOrd="0" destOrd="0" presId="urn:microsoft.com/office/officeart/2008/layout/VerticalCurvedList"/>
    <dgm:cxn modelId="{DA09B3C4-2348-D54A-873A-2A60B291A071}" srcId="{542D0AE8-C54E-E243-8FBE-82D80CDF313F}" destId="{56EFB916-0B00-2D43-B0CF-F17BFACCF546}" srcOrd="5" destOrd="0" parTransId="{18EFDD01-D789-E54C-9CAB-81B24D71907B}" sibTransId="{8D6CEB97-3267-DB49-B0DE-48C009AFCBC2}"/>
    <dgm:cxn modelId="{FF7EC3F9-3636-A04D-94B5-14C6AECF9B61}" srcId="{542D0AE8-C54E-E243-8FBE-82D80CDF313F}" destId="{67763D97-7212-6F41-9148-D12B169706D8}" srcOrd="4" destOrd="0" parTransId="{94514F23-830D-274B-8A18-25E6414F9A8B}" sibTransId="{337277E3-518E-EC44-973D-A7F55C21237D}"/>
    <dgm:cxn modelId="{219D85FB-2E00-B443-99C6-9F592B70DBF8}" type="presOf" srcId="{22EC4A41-ADD4-3149-B1A2-3CD330A78C0D}" destId="{F69EB91C-7F74-874E-A54D-06D9410D9EC2}" srcOrd="0" destOrd="0" presId="urn:microsoft.com/office/officeart/2008/layout/VerticalCurvedList"/>
    <dgm:cxn modelId="{9ED011FF-1D5B-1646-9630-D275E300B192}" type="presOf" srcId="{89D51CB2-504B-0E42-AB84-635C8C85E5A9}" destId="{A19397F0-B30F-1A42-9C6A-432A3EC9E538}" srcOrd="0" destOrd="0" presId="urn:microsoft.com/office/officeart/2008/layout/VerticalCurvedList"/>
    <dgm:cxn modelId="{0C468FB5-4451-9D44-82AC-0B4650E06160}" type="presParOf" srcId="{30A4430D-FD00-E441-9023-26F598FEA8ED}" destId="{DE9B137E-5F3C-304E-92B8-14BD948CE703}" srcOrd="0" destOrd="0" presId="urn:microsoft.com/office/officeart/2008/layout/VerticalCurvedList"/>
    <dgm:cxn modelId="{B825CA85-63EE-BF4F-A79E-645C7A367683}" type="presParOf" srcId="{DE9B137E-5F3C-304E-92B8-14BD948CE703}" destId="{4F1001D4-0B89-BF44-98F8-F87657D2398F}" srcOrd="0" destOrd="0" presId="urn:microsoft.com/office/officeart/2008/layout/VerticalCurvedList"/>
    <dgm:cxn modelId="{F83CA9E9-6B7B-0A4E-8A82-AA83F92DFF1E}" type="presParOf" srcId="{4F1001D4-0B89-BF44-98F8-F87657D2398F}" destId="{C047924E-46A0-EB46-862C-252836C2F3E4}" srcOrd="0" destOrd="0" presId="urn:microsoft.com/office/officeart/2008/layout/VerticalCurvedList"/>
    <dgm:cxn modelId="{4366D4EA-3149-4542-98AF-80E36F15FE11}" type="presParOf" srcId="{4F1001D4-0B89-BF44-98F8-F87657D2398F}" destId="{F69EB91C-7F74-874E-A54D-06D9410D9EC2}" srcOrd="1" destOrd="0" presId="urn:microsoft.com/office/officeart/2008/layout/VerticalCurvedList"/>
    <dgm:cxn modelId="{012528EF-90A0-4A4D-9C4D-94B05F81C913}" type="presParOf" srcId="{4F1001D4-0B89-BF44-98F8-F87657D2398F}" destId="{4988238E-3C29-9240-AB8C-A178B028A303}" srcOrd="2" destOrd="0" presId="urn:microsoft.com/office/officeart/2008/layout/VerticalCurvedList"/>
    <dgm:cxn modelId="{EDD29A91-465B-4148-9091-9CD6D376E119}" type="presParOf" srcId="{4F1001D4-0B89-BF44-98F8-F87657D2398F}" destId="{F49B1BB7-4F4D-754F-A1DA-EE3035C9A33E}" srcOrd="3" destOrd="0" presId="urn:microsoft.com/office/officeart/2008/layout/VerticalCurvedList"/>
    <dgm:cxn modelId="{3EB5641E-02DD-7441-8B51-F6CB15415B88}" type="presParOf" srcId="{DE9B137E-5F3C-304E-92B8-14BD948CE703}" destId="{CDDC0783-9466-DB4C-A819-B56212759158}" srcOrd="1" destOrd="0" presId="urn:microsoft.com/office/officeart/2008/layout/VerticalCurvedList"/>
    <dgm:cxn modelId="{272B1470-4F68-A344-8A55-BCA340D65CC7}" type="presParOf" srcId="{DE9B137E-5F3C-304E-92B8-14BD948CE703}" destId="{B6DAECB3-4C97-8648-80C1-92B29FC4DDE2}" srcOrd="2" destOrd="0" presId="urn:microsoft.com/office/officeart/2008/layout/VerticalCurvedList"/>
    <dgm:cxn modelId="{CC02DF98-1653-6242-817F-A1A16A5A626E}" type="presParOf" srcId="{B6DAECB3-4C97-8648-80C1-92B29FC4DDE2}" destId="{FB23A57E-D295-2746-BD14-B27F1DFDE062}" srcOrd="0" destOrd="0" presId="urn:microsoft.com/office/officeart/2008/layout/VerticalCurvedList"/>
    <dgm:cxn modelId="{55B289B1-5D63-1347-B92A-4BE7E746F9EF}" type="presParOf" srcId="{DE9B137E-5F3C-304E-92B8-14BD948CE703}" destId="{0B87E80B-C05E-6249-AE59-D9C5B14E8DB4}" srcOrd="3" destOrd="0" presId="urn:microsoft.com/office/officeart/2008/layout/VerticalCurvedList"/>
    <dgm:cxn modelId="{3FB27EEF-4B32-1247-BC06-2DA003738F68}" type="presParOf" srcId="{DE9B137E-5F3C-304E-92B8-14BD948CE703}" destId="{A69596D3-3C96-7347-8504-B2E91128E760}" srcOrd="4" destOrd="0" presId="urn:microsoft.com/office/officeart/2008/layout/VerticalCurvedList"/>
    <dgm:cxn modelId="{45C976A4-710D-0147-B660-645FE9BC5DD5}" type="presParOf" srcId="{A69596D3-3C96-7347-8504-B2E91128E760}" destId="{8BAD4592-97DE-484A-9630-A95B225696AA}" srcOrd="0" destOrd="0" presId="urn:microsoft.com/office/officeart/2008/layout/VerticalCurvedList"/>
    <dgm:cxn modelId="{6B3DF0E0-9EBD-3346-9328-0DC907AD95E6}" type="presParOf" srcId="{DE9B137E-5F3C-304E-92B8-14BD948CE703}" destId="{A19397F0-B30F-1A42-9C6A-432A3EC9E538}" srcOrd="5" destOrd="0" presId="urn:microsoft.com/office/officeart/2008/layout/VerticalCurvedList"/>
    <dgm:cxn modelId="{AF640776-E6B5-624F-8C33-F3D7AEC1F458}" type="presParOf" srcId="{DE9B137E-5F3C-304E-92B8-14BD948CE703}" destId="{7C26E9C7-D62B-B04E-98DF-FFD1BACBEC4B}" srcOrd="6" destOrd="0" presId="urn:microsoft.com/office/officeart/2008/layout/VerticalCurvedList"/>
    <dgm:cxn modelId="{BFCD907D-5978-DC40-A24B-57AF02F3E87A}" type="presParOf" srcId="{7C26E9C7-D62B-B04E-98DF-FFD1BACBEC4B}" destId="{9864E858-E899-BA43-A61D-BB9F1FF0F6A6}" srcOrd="0" destOrd="0" presId="urn:microsoft.com/office/officeart/2008/layout/VerticalCurvedList"/>
    <dgm:cxn modelId="{DA5AAF16-8DE7-1F40-BA32-08EF98A28446}" type="presParOf" srcId="{DE9B137E-5F3C-304E-92B8-14BD948CE703}" destId="{1CBE7B6A-792F-554C-B726-3917564834F8}" srcOrd="7" destOrd="0" presId="urn:microsoft.com/office/officeart/2008/layout/VerticalCurvedList"/>
    <dgm:cxn modelId="{371EB131-C178-FC46-8A36-0B2AF7EA9647}" type="presParOf" srcId="{DE9B137E-5F3C-304E-92B8-14BD948CE703}" destId="{B428EB6A-BB78-F242-B2A3-403E839FDB5B}" srcOrd="8" destOrd="0" presId="urn:microsoft.com/office/officeart/2008/layout/VerticalCurvedList"/>
    <dgm:cxn modelId="{7445EBF8-AFC7-4848-AE83-582C3EB1FE49}" type="presParOf" srcId="{B428EB6A-BB78-F242-B2A3-403E839FDB5B}" destId="{073CA24C-9DDD-F444-91F1-D417E08F0A65}" srcOrd="0" destOrd="0" presId="urn:microsoft.com/office/officeart/2008/layout/VerticalCurvedList"/>
    <dgm:cxn modelId="{1B2D162B-97EB-4447-99D1-4C22D2419A3E}" type="presParOf" srcId="{DE9B137E-5F3C-304E-92B8-14BD948CE703}" destId="{6310C46B-343D-7F42-97D2-8C6F3608DD80}" srcOrd="9" destOrd="0" presId="urn:microsoft.com/office/officeart/2008/layout/VerticalCurvedList"/>
    <dgm:cxn modelId="{56B20504-3D6D-E147-9135-E89AF716A078}" type="presParOf" srcId="{DE9B137E-5F3C-304E-92B8-14BD948CE703}" destId="{5BCA0B84-899E-474C-9486-FDA8C5C08A22}" srcOrd="10" destOrd="0" presId="urn:microsoft.com/office/officeart/2008/layout/VerticalCurvedList"/>
    <dgm:cxn modelId="{F7FD0868-7CA2-3740-A562-E096235E37DE}" type="presParOf" srcId="{5BCA0B84-899E-474C-9486-FDA8C5C08A22}" destId="{75389E1D-4E79-944F-A65E-AF4802F8D297}" srcOrd="0" destOrd="0" presId="urn:microsoft.com/office/officeart/2008/layout/VerticalCurvedList"/>
    <dgm:cxn modelId="{5807F0E4-5CBA-CD4A-B403-8A4805CBB521}" type="presParOf" srcId="{DE9B137E-5F3C-304E-92B8-14BD948CE703}" destId="{8DDBA8C9-BFEB-5C40-8D11-C83BEA27E5F3}" srcOrd="11" destOrd="0" presId="urn:microsoft.com/office/officeart/2008/layout/VerticalCurvedList"/>
    <dgm:cxn modelId="{111544FF-145C-EB47-84D3-966E245F2819}" type="presParOf" srcId="{DE9B137E-5F3C-304E-92B8-14BD948CE703}" destId="{D1F5E1C7-7AF7-4147-B826-680F1746055A}" srcOrd="12" destOrd="0" presId="urn:microsoft.com/office/officeart/2008/layout/VerticalCurvedList"/>
    <dgm:cxn modelId="{1C467619-FD83-1C45-82FE-876B196E75C7}" type="presParOf" srcId="{D1F5E1C7-7AF7-4147-B826-680F1746055A}" destId="{5B76F7C8-A40D-5549-A642-D57F10A6E93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EB91C-7F74-874E-A54D-06D9410D9EC2}">
      <dsp:nvSpPr>
        <dsp:cNvPr id="0" name=""/>
        <dsp:cNvSpPr/>
      </dsp:nvSpPr>
      <dsp:spPr>
        <a:xfrm>
          <a:off x="-5842075" y="-897476"/>
          <a:ext cx="6981447" cy="6981447"/>
        </a:xfrm>
        <a:prstGeom prst="blockArc">
          <a:avLst>
            <a:gd name="adj1" fmla="val 18900000"/>
            <a:gd name="adj2" fmla="val 2700000"/>
            <a:gd name="adj3" fmla="val 309"/>
          </a:avLst>
        </a:pr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DC0783-9466-DB4C-A819-B56212759158}">
      <dsp:nvSpPr>
        <dsp:cNvPr id="0" name=""/>
        <dsp:cNvSpPr/>
      </dsp:nvSpPr>
      <dsp:spPr>
        <a:xfrm>
          <a:off x="438400" y="273120"/>
          <a:ext cx="9336676" cy="54603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3660" rIns="73660" bIns="73660" numCol="1" spcCol="1270" anchor="ctr" anchorCtr="0">
          <a:noAutofit/>
        </a:bodyPr>
        <a:lstStyle/>
        <a:p>
          <a:pPr marL="0" lvl="0" indent="457200" algn="l" defTabSz="1289050">
            <a:lnSpc>
              <a:spcPct val="90000"/>
            </a:lnSpc>
            <a:spcBef>
              <a:spcPct val="0"/>
            </a:spcBef>
            <a:spcAft>
              <a:spcPct val="35000"/>
            </a:spcAft>
            <a:buFont typeface="Arial" panose="020B0604020202020204" pitchFamily="34" charset="0"/>
            <a:buNone/>
          </a:pPr>
          <a:r>
            <a:rPr lang="ar-SA" sz="2900" kern="1200" dirty="0"/>
            <a:t> الشعور بالاستياء أو التصرف بانزعاج شديد لمدة طويلة</a:t>
          </a:r>
        </a:p>
      </dsp:txBody>
      <dsp:txXfrm>
        <a:off x="438400" y="273120"/>
        <a:ext cx="9336676" cy="546034"/>
      </dsp:txXfrm>
    </dsp:sp>
    <dsp:sp modelId="{FB23A57E-D295-2746-BD14-B27F1DFDE062}">
      <dsp:nvSpPr>
        <dsp:cNvPr id="0" name=""/>
        <dsp:cNvSpPr/>
      </dsp:nvSpPr>
      <dsp:spPr>
        <a:xfrm>
          <a:off x="50685" y="123763"/>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87E80B-C05E-6249-AE59-D9C5B14E8DB4}">
      <dsp:nvSpPr>
        <dsp:cNvPr id="0" name=""/>
        <dsp:cNvSpPr/>
      </dsp:nvSpPr>
      <dsp:spPr>
        <a:xfrm>
          <a:off x="887551" y="1092068"/>
          <a:ext cx="8887526" cy="546034"/>
        </a:xfrm>
        <a:prstGeom prst="rect">
          <a:avLst/>
        </a:prstGeom>
        <a:solidFill>
          <a:schemeClr val="accent3">
            <a:shade val="80000"/>
            <a:hueOff val="0"/>
            <a:satOff val="0"/>
            <a:lumOff val="38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3660" rIns="73660" bIns="73660" numCol="1" spcCol="1270" anchor="ctr" anchorCtr="0">
          <a:noAutofit/>
        </a:bodyPr>
        <a:lstStyle/>
        <a:p>
          <a:pPr marL="0" lvl="0" indent="457200" algn="l" defTabSz="1289050">
            <a:lnSpc>
              <a:spcPct val="90000"/>
            </a:lnSpc>
            <a:spcBef>
              <a:spcPct val="0"/>
            </a:spcBef>
            <a:spcAft>
              <a:spcPct val="35000"/>
            </a:spcAft>
            <a:buFont typeface="Arial" panose="020B0604020202020204" pitchFamily="34" charset="0"/>
            <a:buNone/>
          </a:pPr>
          <a:r>
            <a:rPr lang="ar-SA" sz="2900" kern="1200" dirty="0"/>
            <a:t> فقد المهارات أو الثقة</a:t>
          </a:r>
        </a:p>
      </dsp:txBody>
      <dsp:txXfrm>
        <a:off x="887551" y="1092068"/>
        <a:ext cx="8887526" cy="546034"/>
      </dsp:txXfrm>
    </dsp:sp>
    <dsp:sp modelId="{8BAD4592-97DE-484A-9630-A95B225696AA}">
      <dsp:nvSpPr>
        <dsp:cNvPr id="0" name=""/>
        <dsp:cNvSpPr/>
      </dsp:nvSpPr>
      <dsp:spPr>
        <a:xfrm>
          <a:off x="499836" y="942710"/>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38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9397F0-B30F-1A42-9C6A-432A3EC9E538}">
      <dsp:nvSpPr>
        <dsp:cNvPr id="0" name=""/>
        <dsp:cNvSpPr/>
      </dsp:nvSpPr>
      <dsp:spPr>
        <a:xfrm>
          <a:off x="1092936" y="1911015"/>
          <a:ext cx="8682141" cy="546034"/>
        </a:xfrm>
        <a:prstGeom prst="rect">
          <a:avLst/>
        </a:prstGeom>
        <a:solidFill>
          <a:schemeClr val="accent3">
            <a:shade val="80000"/>
            <a:hueOff val="0"/>
            <a:satOff val="0"/>
            <a:lumOff val="7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3660" rIns="73660" bIns="73660" numCol="1" spcCol="1270" anchor="ctr" anchorCtr="0">
          <a:noAutofit/>
        </a:bodyPr>
        <a:lstStyle/>
        <a:p>
          <a:pPr marL="0" lvl="0" indent="457200" algn="l" defTabSz="1289050">
            <a:lnSpc>
              <a:spcPct val="90000"/>
            </a:lnSpc>
            <a:spcBef>
              <a:spcPct val="0"/>
            </a:spcBef>
            <a:spcAft>
              <a:spcPct val="35000"/>
            </a:spcAft>
            <a:buFont typeface="Arial" panose="020B0604020202020204" pitchFamily="34" charset="0"/>
            <a:buNone/>
          </a:pPr>
          <a:r>
            <a:rPr lang="ar-SA" sz="2900" kern="1200" dirty="0"/>
            <a:t> تغير السلوك أو المزاج</a:t>
          </a:r>
        </a:p>
      </dsp:txBody>
      <dsp:txXfrm>
        <a:off x="1092936" y="1911015"/>
        <a:ext cx="8682141" cy="546034"/>
      </dsp:txXfrm>
    </dsp:sp>
    <dsp:sp modelId="{9864E858-E899-BA43-A61D-BB9F1FF0F6A6}">
      <dsp:nvSpPr>
        <dsp:cNvPr id="0" name=""/>
        <dsp:cNvSpPr/>
      </dsp:nvSpPr>
      <dsp:spPr>
        <a:xfrm>
          <a:off x="705221" y="1761658"/>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76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BE7B6A-792F-554C-B726-3917564834F8}">
      <dsp:nvSpPr>
        <dsp:cNvPr id="0" name=""/>
        <dsp:cNvSpPr/>
      </dsp:nvSpPr>
      <dsp:spPr>
        <a:xfrm>
          <a:off x="1092936" y="2729444"/>
          <a:ext cx="8682141" cy="546034"/>
        </a:xfrm>
        <a:prstGeom prst="rect">
          <a:avLst/>
        </a:prstGeom>
        <a:solidFill>
          <a:schemeClr val="accent3">
            <a:shade val="80000"/>
            <a:hueOff val="0"/>
            <a:satOff val="0"/>
            <a:lumOff val="114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3660" rIns="73660" bIns="73660" numCol="1" spcCol="1270" anchor="ctr" anchorCtr="0">
          <a:noAutofit/>
        </a:bodyPr>
        <a:lstStyle/>
        <a:p>
          <a:pPr marL="0" lvl="0" indent="457200" algn="l" defTabSz="1289050">
            <a:lnSpc>
              <a:spcPct val="90000"/>
            </a:lnSpc>
            <a:spcBef>
              <a:spcPct val="0"/>
            </a:spcBef>
            <a:spcAft>
              <a:spcPct val="35000"/>
            </a:spcAft>
            <a:buNone/>
          </a:pPr>
          <a:r>
            <a:rPr lang="ar-SA" sz="2900" kern="1200" dirty="0"/>
            <a:t> يبدو خائفا من بعض الناس أو المواقف</a:t>
          </a:r>
        </a:p>
      </dsp:txBody>
      <dsp:txXfrm>
        <a:off x="1092936" y="2729444"/>
        <a:ext cx="8682141" cy="546034"/>
      </dsp:txXfrm>
    </dsp:sp>
    <dsp:sp modelId="{073CA24C-9DDD-F444-91F1-D417E08F0A65}">
      <dsp:nvSpPr>
        <dsp:cNvPr id="0" name=""/>
        <dsp:cNvSpPr/>
      </dsp:nvSpPr>
      <dsp:spPr>
        <a:xfrm>
          <a:off x="705221" y="2580086"/>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14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10C46B-343D-7F42-97D2-8C6F3608DD80}">
      <dsp:nvSpPr>
        <dsp:cNvPr id="0" name=""/>
        <dsp:cNvSpPr/>
      </dsp:nvSpPr>
      <dsp:spPr>
        <a:xfrm>
          <a:off x="887551" y="3548391"/>
          <a:ext cx="8887526" cy="546034"/>
        </a:xfrm>
        <a:prstGeom prst="rect">
          <a:avLst/>
        </a:prstGeom>
        <a:solidFill>
          <a:schemeClr val="accent3">
            <a:shade val="80000"/>
            <a:hueOff val="0"/>
            <a:satOff val="0"/>
            <a:lumOff val="15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3660" rIns="73660" bIns="73660" numCol="1" spcCol="1270" anchor="ctr" anchorCtr="0">
          <a:noAutofit/>
        </a:bodyPr>
        <a:lstStyle/>
        <a:p>
          <a:pPr marL="0" lvl="0" indent="457200" algn="l" defTabSz="1289050">
            <a:lnSpc>
              <a:spcPct val="90000"/>
            </a:lnSpc>
            <a:spcBef>
              <a:spcPct val="0"/>
            </a:spcBef>
            <a:spcAft>
              <a:spcPct val="35000"/>
            </a:spcAft>
            <a:buNone/>
          </a:pPr>
          <a:r>
            <a:rPr lang="ar-SA" sz="2900" kern="1200" dirty="0"/>
            <a:t> يصبح مرتبكًا أو عدوانيًا</a:t>
          </a:r>
        </a:p>
      </dsp:txBody>
      <dsp:txXfrm>
        <a:off x="887551" y="3548391"/>
        <a:ext cx="8887526" cy="546034"/>
      </dsp:txXfrm>
    </dsp:sp>
    <dsp:sp modelId="{75389E1D-4E79-944F-A65E-AF4802F8D297}">
      <dsp:nvSpPr>
        <dsp:cNvPr id="0" name=""/>
        <dsp:cNvSpPr/>
      </dsp:nvSpPr>
      <dsp:spPr>
        <a:xfrm>
          <a:off x="499836" y="3399034"/>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5274"/>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DBA8C9-BFEB-5C40-8D11-C83BEA27E5F3}">
      <dsp:nvSpPr>
        <dsp:cNvPr id="0" name=""/>
        <dsp:cNvSpPr/>
      </dsp:nvSpPr>
      <dsp:spPr>
        <a:xfrm>
          <a:off x="438400" y="4367339"/>
          <a:ext cx="9336676" cy="546034"/>
        </a:xfrm>
        <a:prstGeom prst="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3660" rIns="73660" bIns="73660" numCol="1" spcCol="1270" anchor="ctr" anchorCtr="0">
          <a:noAutofit/>
        </a:bodyPr>
        <a:lstStyle/>
        <a:p>
          <a:pPr marL="0" lvl="0" indent="457200" algn="l" defTabSz="1289050">
            <a:lnSpc>
              <a:spcPct val="90000"/>
            </a:lnSpc>
            <a:spcBef>
              <a:spcPct val="0"/>
            </a:spcBef>
            <a:spcAft>
              <a:spcPct val="35000"/>
            </a:spcAft>
            <a:buFont typeface="Arial" panose="020B0604020202020204" pitchFamily="34" charset="0"/>
            <a:buNone/>
          </a:pPr>
          <a:r>
            <a:rPr lang="ar-SA" sz="2900" kern="1200" dirty="0"/>
            <a:t>  لا يريد الحديث مع أي شخص</a:t>
          </a:r>
        </a:p>
      </dsp:txBody>
      <dsp:txXfrm>
        <a:off x="438400" y="4367339"/>
        <a:ext cx="9336676" cy="546034"/>
      </dsp:txXfrm>
    </dsp:sp>
    <dsp:sp modelId="{5B76F7C8-A40D-5549-A642-D57F10A6E93D}">
      <dsp:nvSpPr>
        <dsp:cNvPr id="0" name=""/>
        <dsp:cNvSpPr/>
      </dsp:nvSpPr>
      <dsp:spPr>
        <a:xfrm>
          <a:off x="50685" y="4217981"/>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909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r">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2C386DC-5A19-4A9E-80F7-42351EA7165E}" type="datetimeFigureOut">
              <a:rPr lang="en-US" smtClean="0"/>
              <a:t>4/17/2019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r">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ACB5FA2-6F6B-452D-89CF-DCAD9C8CA4AD}" type="slidenum">
              <a:rPr lang="en-US" smtClean="0"/>
              <a:t>‹#›</a:t>
            </a:fld>
            <a:endParaRPr lang="en-US"/>
          </a:p>
        </p:txBody>
      </p:sp>
    </p:spTree>
    <p:extLst>
      <p:ext uri="{BB962C8B-B14F-4D97-AF65-F5344CB8AC3E}">
        <p14:creationId xmlns:p14="http://schemas.microsoft.com/office/powerpoint/2010/main" val="1786023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r">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DB554EE-1D7F-4CC2-926D-0DE54C4593A1}" type="datetimeFigureOut">
              <a:rPr lang="en-US" smtClean="0"/>
              <a:t>4/17/2019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r">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C78673E-F29B-4593-BE77-BC78070867BB}" type="slidenum">
              <a:rPr lang="en-US" smtClean="0"/>
              <a:t>‹#›</a:t>
            </a:fld>
            <a:endParaRPr lang="en-US" dirty="0"/>
          </a:p>
        </p:txBody>
      </p:sp>
    </p:spTree>
    <p:extLst>
      <p:ext uri="{BB962C8B-B14F-4D97-AF65-F5344CB8AC3E}">
        <p14:creationId xmlns:p14="http://schemas.microsoft.com/office/powerpoint/2010/main" val="269975890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mailto:sdpbackground@dds.ca.gov"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1</a:t>
            </a:fld>
            <a:endParaRPr lang="en-US"/>
          </a:p>
        </p:txBody>
      </p:sp>
    </p:spTree>
    <p:extLst>
      <p:ext uri="{BB962C8B-B14F-4D97-AF65-F5344CB8AC3E}">
        <p14:creationId xmlns:p14="http://schemas.microsoft.com/office/powerpoint/2010/main" val="639019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ar-SA" sz="1200" baseline="0">
                <a:solidFill>
                  <a:schemeClr val="tx1"/>
                </a:solidFill>
                <a:latin typeface="+mn-lt"/>
                <a:cs typeface="Arial" panose="020B0604020202020204" pitchFamily="34" charset="0"/>
              </a:rPr>
              <a:t>تمثل حركة التحديد الذاتي الدولية ما يلي:</a:t>
            </a:r>
          </a:p>
          <a:p>
            <a:pPr marL="628650" lvl="1" indent="-171450">
              <a:buFont typeface="Arial" panose="020B0604020202020204" pitchFamily="34" charset="0"/>
              <a:buChar char="•"/>
            </a:pPr>
            <a:r>
              <a:rPr lang="ar-SA" sz="1200" baseline="0">
                <a:solidFill>
                  <a:schemeClr val="tx1"/>
                </a:solidFill>
                <a:latin typeface="+mn-lt"/>
                <a:cs typeface="Arial" panose="020B0604020202020204" pitchFamily="34" charset="0"/>
              </a:rPr>
              <a:t>روابط أكبر بين المجتمعات؛</a:t>
            </a:r>
          </a:p>
          <a:p>
            <a:pPr marL="628650" lvl="1" indent="-171450">
              <a:buFont typeface="Arial" panose="020B0604020202020204" pitchFamily="34" charset="0"/>
              <a:buChar char="•"/>
            </a:pPr>
            <a:r>
              <a:rPr lang="ar-SA" sz="1200" baseline="0">
                <a:solidFill>
                  <a:schemeClr val="tx1"/>
                </a:solidFill>
                <a:latin typeface="+mn-lt"/>
                <a:cs typeface="Arial" panose="020B0604020202020204" pitchFamily="34" charset="0"/>
              </a:rPr>
              <a:t>تغيير في طريقة وضع الشخص لخدماته وتلقيها؛</a:t>
            </a: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baseline="0">
                <a:solidFill>
                  <a:schemeClr val="tx1"/>
                </a:solidFill>
                <a:latin typeface="+mn-lt"/>
                <a:cs typeface="Arial" panose="020B0604020202020204" pitchFamily="34" charset="0"/>
              </a:rPr>
              <a:t>توقع للخدمات ذات النتائج الإيجابية؛</a:t>
            </a:r>
          </a:p>
          <a:p>
            <a:pPr marL="628650" lvl="1" indent="-171450">
              <a:buFont typeface="Arial" panose="020B0604020202020204" pitchFamily="34" charset="0"/>
              <a:buChar char="•"/>
            </a:pPr>
            <a:r>
              <a:rPr lang="ar-SA" sz="1200" baseline="0">
                <a:solidFill>
                  <a:schemeClr val="tx1"/>
                </a:solidFill>
                <a:latin typeface="+mn-lt"/>
                <a:cs typeface="Arial" panose="020B0604020202020204" pitchFamily="34" charset="0"/>
              </a:rPr>
              <a:t>تصبح حياة الشخص منظمة حول مجموعة من المبادئ بدلاً من مجموعة التدخلات أو البرامج.</a:t>
            </a:r>
          </a:p>
          <a:p>
            <a:pPr>
              <a:buFont typeface="Arial"/>
              <a:buChar char="•"/>
            </a:pPr>
            <a:r>
              <a:rPr lang="ar-SA" sz="1200" baseline="0">
                <a:solidFill>
                  <a:schemeClr val="tx1"/>
                </a:solidFill>
                <a:latin typeface="+mn-lt"/>
                <a:cs typeface="Arial" panose="020B0604020202020204" pitchFamily="34" charset="0"/>
              </a:rPr>
              <a:t>أقرّت كاليفورنيا قانون لانترمان منذ ما يزيد عن 50 عامًا.  وفي هذا القانون، تتوافر المثل العليا للتحديد الذاتي.  </a:t>
            </a:r>
          </a:p>
          <a:p>
            <a:pPr>
              <a:buFont typeface="Arial"/>
              <a:buChar char="•"/>
            </a:pPr>
            <a:r>
              <a:rPr lang="ar-SA" sz="1200" baseline="0">
                <a:solidFill>
                  <a:schemeClr val="tx1"/>
                </a:solidFill>
                <a:latin typeface="+mn-lt"/>
                <a:cs typeface="Arial" panose="020B0604020202020204" pitchFamily="34" charset="0"/>
              </a:rPr>
              <a:t>في عام 1998، أنشأت كاليفورنيا مشروعًا تجريبيًا للتحديد الذاتي في 5 مراكز إقليمية في جميع أنحاء كاليفورنيا. وبدأ المشروع 200 شخص.</a:t>
            </a:r>
          </a:p>
          <a:p>
            <a:pPr>
              <a:buFont typeface="Arial"/>
              <a:buChar char="•"/>
            </a:pPr>
            <a:r>
              <a:rPr lang="ar-SA" sz="1200" baseline="0">
                <a:solidFill>
                  <a:schemeClr val="tx1"/>
                </a:solidFill>
                <a:latin typeface="+mn-lt"/>
                <a:cs typeface="Arial" panose="020B0604020202020204" pitchFamily="34" charset="0"/>
              </a:rPr>
              <a:t> في عام 2013، أقرّت الهيئات التشريعية في كاليفورنيا قانون التحديد الذاتي الذي يُقَدّم التحديد الذاتي في جميع المراكز الإقليمية، وقد وقّع الحاكم براون عليه. وقد قدّم المناصرون ومنظمات الأسرة في كاليفورنيا له الدعم.  </a:t>
            </a:r>
          </a:p>
          <a:p>
            <a:pPr>
              <a:buFont typeface="Arial"/>
              <a:buChar char="•"/>
            </a:pPr>
            <a:r>
              <a:rPr lang="ar-SA" sz="1200" baseline="0">
                <a:solidFill>
                  <a:schemeClr val="tx1"/>
                </a:solidFill>
                <a:latin typeface="+mn-lt"/>
                <a:cs typeface="Arial" panose="020B0604020202020204" pitchFamily="34" charset="0"/>
              </a:rPr>
              <a:t>وقد نصحت مجموعة عمل الولاية ببدء البرنامج فيما يتعلق بالسنوات الخمس الماضية.  كان تعاونًا جيدًا بين المناصرين والمدافعين عن الأسرة والمراكز الإقليمية ومقدمي الخدمات وغيرهم.</a:t>
            </a:r>
          </a:p>
          <a:p>
            <a:pPr>
              <a:buFont typeface="Arial"/>
              <a:buChar char="•"/>
            </a:pPr>
            <a:r>
              <a:rPr lang="ar-SA" sz="1200" baseline="0">
                <a:solidFill>
                  <a:schemeClr val="tx1"/>
                </a:solidFill>
                <a:latin typeface="+mn-lt"/>
                <a:cs typeface="Arial" panose="020B0604020202020204" pitchFamily="34" charset="0"/>
              </a:rPr>
              <a:t>وخلال السنوات الثلاث الأولى، سيكون هناك 2500 شخص فقط في برنامج التحديد الذاتي.  أنت هنا لأن الاختيار قد وقع عليك من بين 2500 شخصًا للمشاركة.</a:t>
            </a:r>
          </a:p>
          <a:p>
            <a:pPr>
              <a:buFont typeface="Arial"/>
              <a:buChar char="•"/>
            </a:pPr>
            <a:endParaRPr lang="en-US" sz="1200" baseline="0" dirty="0">
              <a:solidFill>
                <a:schemeClr val="tx1"/>
              </a:solidFill>
              <a:latin typeface="+mn-lt"/>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 typeface="Arial"/>
              <a:buNone/>
              <a:tabLst/>
              <a:defRPr/>
            </a:pPr>
            <a:r>
              <a:rPr lang="ar-SA" sz="1200" b="1" baseline="0">
                <a:solidFill>
                  <a:schemeClr val="tx1"/>
                </a:solidFill>
                <a:latin typeface="+mn-lt"/>
                <a:cs typeface="Arial" panose="020B0604020202020204" pitchFamily="34" charset="0"/>
              </a:rPr>
              <a:t> نصيحة التدريب! خذ وقتك مع هذه الشريحة. استخدم هذه كفرصة للتركيز على الشراكات، والتي تحتاجها المراكز الإقليمية والأشخاص الذين يخدمونهم لإيجاد النجاح عند العمل سويًا. وقد وُضِعَ النظام بهذه الطريقة. يعتمد التحديد الذاتي على هذه الفرضية فقط.</a:t>
            </a:r>
          </a:p>
          <a:p>
            <a:pPr>
              <a:buFont typeface="Arial"/>
              <a:buChar char="•"/>
            </a:pPr>
            <a:endParaRPr lang="en-US" sz="1200" baseline="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10</a:t>
            </a:fld>
            <a:endParaRPr lang="en-US"/>
          </a:p>
        </p:txBody>
      </p:sp>
    </p:spTree>
    <p:extLst>
      <p:ext uri="{BB962C8B-B14F-4D97-AF65-F5344CB8AC3E}">
        <p14:creationId xmlns:p14="http://schemas.microsoft.com/office/powerpoint/2010/main" val="3730615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baseline="0">
                <a:solidFill>
                  <a:schemeClr val="tx1"/>
                </a:solidFill>
                <a:latin typeface="+mn-lt"/>
                <a:cs typeface="Arial" panose="020B0604020202020204" pitchFamily="34" charset="0"/>
              </a:rPr>
              <a:t>برنامج التحديد الذات هو برنامج تطوعي. وتخضع مشاركتك في البرنامج أو مغادرتك له لاختيارك الشخصي.  ولكن إذا قررت المغادرة، فلن تتاح لك فرصة العودة إلى البرنامج لمدة 12 شهرًا.  </a:t>
            </a:r>
            <a:r>
              <a:rPr lang="ar-SA" sz="1200" i="1" baseline="0">
                <a:solidFill>
                  <a:schemeClr val="tx1"/>
                </a:solidFill>
                <a:latin typeface="+mn-lt"/>
                <a:cs typeface="Arial" panose="020B0604020202020204" pitchFamily="34" charset="0"/>
              </a:rPr>
              <a:t>(ملاحظة: في السنوات الثلاث الأولى، إذا قررت عدم التواجد في البرنامج ثم رغبت في العودة مجددًا، فسيتم إضافتك مرة أخرى إلى القائمة في دائرة الخدمات التطويرية للاختيارات اللاحقة فقط إذا كانت المواقع مفتوحة).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baseline="0">
                <a:solidFill>
                  <a:schemeClr val="tx1"/>
                </a:solidFill>
                <a:latin typeface="+mn-lt"/>
                <a:cs typeface="Arial" panose="020B0604020202020204" pitchFamily="34" charset="0"/>
              </a:rPr>
              <a:t>وإذا انتقلت، يمكنك البقاء في برنامج التحديد الذاتي بغض النظر عن المركز الإقليمي الذي تتلقى الخدمات منه.</a:t>
            </a:r>
          </a:p>
          <a:p>
            <a:pPr marL="171450" indent="-171450">
              <a:buFont typeface="Arial" panose="020B0604020202020204" pitchFamily="34" charset="0"/>
              <a:buChar char="•"/>
            </a:pPr>
            <a:r>
              <a:rPr lang="ar-SA" sz="1200">
                <a:solidFill>
                  <a:schemeClr val="tx1"/>
                </a:solidFill>
                <a:latin typeface="+mn-lt"/>
                <a:cs typeface="Arial" panose="020B0604020202020204" pitchFamily="34" charset="0"/>
              </a:rPr>
              <a:t> يجب العيش في المجتمع. على سبيل المثال، لا يمكن أن تعيش في منشأة رعاية صحية مرخصة على المدى الطويل أو في مركز تطويري إلا إذا كنت قد حددت أنك سوف تتحرك في المجتمع خلال 90 يومًا.</a:t>
            </a:r>
          </a:p>
        </p:txBody>
      </p:sp>
      <p:sp>
        <p:nvSpPr>
          <p:cNvPr id="4" name="Slide Number Placeholder 3"/>
          <p:cNvSpPr>
            <a:spLocks noGrp="1"/>
          </p:cNvSpPr>
          <p:nvPr>
            <p:ph type="sldNum" sz="quarter" idx="5"/>
          </p:nvPr>
        </p:nvSpPr>
        <p:spPr/>
        <p:txBody>
          <a:bodyPr/>
          <a:lstStyle/>
          <a:p>
            <a:fld id="{1C78673E-F29B-4593-BE77-BC78070867BB}" type="slidenum">
              <a:rPr lang="en-US" smtClean="0"/>
              <a:t>11</a:t>
            </a:fld>
            <a:endParaRPr lang="en-US"/>
          </a:p>
        </p:txBody>
      </p:sp>
    </p:spTree>
    <p:extLst>
      <p:ext uri="{BB962C8B-B14F-4D97-AF65-F5344CB8AC3E}">
        <p14:creationId xmlns:p14="http://schemas.microsoft.com/office/powerpoint/2010/main" val="268038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u="none">
                <a:solidFill>
                  <a:schemeClr val="tx1"/>
                </a:solidFill>
              </a:rPr>
              <a:t>النشرة - المبادئ الخمس للتحديد الذاتي</a:t>
            </a:r>
          </a:p>
          <a:p>
            <a:endParaRPr lang="en-US" u="sng" dirty="0">
              <a:solidFill>
                <a:schemeClr val="tx1"/>
              </a:solidFill>
            </a:endParaRPr>
          </a:p>
          <a:p>
            <a:r>
              <a:rPr lang="ar-SA">
                <a:solidFill>
                  <a:schemeClr val="tx1"/>
                </a:solidFill>
              </a:rPr>
              <a:t>حرية ممارسة جميع الحقوق التي يتمتع بها كل الناس؛ لكي تؤسس، مع الدعم المحدد بحرية والأسرة والأصدقاء المكان والأشخاص الذين ترغب في العيش معهم وكيف ستشغل وقتك ومن يدعمك؛</a:t>
            </a:r>
          </a:p>
          <a:p>
            <a:r>
              <a:rPr lang="ar-SA" u="sng">
                <a:solidFill>
                  <a:schemeClr val="tx1"/>
                </a:solidFill>
              </a:rPr>
              <a:t>سلطة</a:t>
            </a:r>
            <a:r>
              <a:rPr lang="ar-SA">
                <a:solidFill>
                  <a:schemeClr val="tx1"/>
                </a:solidFill>
              </a:rPr>
              <a:t> التحكم في الميزانيات من أجل شراء الخدمات والدعم الذي تختاره؛</a:t>
            </a:r>
          </a:p>
          <a:p>
            <a:r>
              <a:rPr lang="ar-SA">
                <a:solidFill>
                  <a:schemeClr val="tx1"/>
                </a:solidFill>
              </a:rPr>
              <a:t>الدعم، بما في ذلك القدرة على ترتيب المصادر والأشخاص، والذين سيتيحون المرونة للعيش في المجتمع الذي تختاره؛</a:t>
            </a:r>
          </a:p>
          <a:p>
            <a:r>
              <a:rPr lang="ar-SA" u="sng">
                <a:solidFill>
                  <a:schemeClr val="tx1"/>
                </a:solidFill>
              </a:rPr>
              <a:t>المسؤولية</a:t>
            </a:r>
            <a:r>
              <a:rPr lang="ar-SA">
                <a:solidFill>
                  <a:schemeClr val="tx1"/>
                </a:solidFill>
              </a:rPr>
              <a:t>، والتي تشمل فرصة تحمل مسؤولية اتخاذ القرارات في حياتك الخاصة وأن تكون مسؤولاً عن استخدام الدولارات العامة وقبول دور مهم في مجتمعك،</a:t>
            </a:r>
          </a:p>
          <a:p>
            <a:r>
              <a:rPr lang="ar-SA">
                <a:solidFill>
                  <a:schemeClr val="tx1"/>
                </a:solidFill>
              </a:rPr>
              <a:t>الإقرار بالدور الحيوي الذي تقوم به أنت وأسرتك في اتخاذ القرارات في حياتك وتصميم وتشغيل الخدمات التي تعتمد عليها. تأتي جملة "لا شيء عني بدوني" من فكرة الإقرار.</a:t>
            </a:r>
          </a:p>
          <a:p>
            <a:endParaRPr lang="en-US" dirty="0">
              <a:solidFill>
                <a:schemeClr val="tx1"/>
              </a:solidFill>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a:solidFill>
                  <a:schemeClr val="tx1"/>
                </a:solidFill>
              </a:rPr>
              <a:t>وبينما نتحدث عن برنامج التحديد الذاتي، ستستمر هذه المبادئ في الظهور.</a:t>
            </a:r>
            <a:r>
              <a:rPr lang="ar-SA" baseline="0">
                <a:solidFill>
                  <a:schemeClr val="tx1"/>
                </a:solidFill>
              </a:rPr>
              <a:t> وهي كل ما يتعلق ببرنامج التحديد الذاتي.</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b="1" baseline="0">
                <a:solidFill>
                  <a:schemeClr val="tx1"/>
                </a:solidFill>
              </a:rPr>
              <a:t> نصيحة التدريب! قد ترغب في الإشارة إلى أن اللجنة الاستشارية المحلية مثال رائع لمبدأ الإقرار في الإجراءات ودعوة المشاركين لحضور الاجتماع.</a:t>
            </a:r>
          </a:p>
        </p:txBody>
      </p:sp>
      <p:sp>
        <p:nvSpPr>
          <p:cNvPr id="4" name="Slide Number Placeholder 3"/>
          <p:cNvSpPr>
            <a:spLocks noGrp="1"/>
          </p:cNvSpPr>
          <p:nvPr>
            <p:ph type="sldNum" sz="quarter" idx="5"/>
          </p:nvPr>
        </p:nvSpPr>
        <p:spPr/>
        <p:txBody>
          <a:bodyPr/>
          <a:lstStyle/>
          <a:p>
            <a:fld id="{1C78673E-F29B-4593-BE77-BC78070867BB}" type="slidenum">
              <a:rPr lang="en-US" smtClean="0"/>
              <a:t>12</a:t>
            </a:fld>
            <a:endParaRPr lang="en-US"/>
          </a:p>
        </p:txBody>
      </p:sp>
    </p:spTree>
    <p:extLst>
      <p:ext uri="{BB962C8B-B14F-4D97-AF65-F5344CB8AC3E}">
        <p14:creationId xmlns:p14="http://schemas.microsoft.com/office/powerpoint/2010/main" val="1125503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baseline="0"/>
              <a:t>ما هو التخطيط المرتكز حول الشخص؟</a:t>
            </a:r>
          </a:p>
          <a:p>
            <a:endParaRPr lang="en-US" baseline="0" dirty="0"/>
          </a:p>
          <a:p>
            <a:pPr marL="171450" indent="-171450">
              <a:buFont typeface="Arial" panose="020B0604020202020204" pitchFamily="34" charset="0"/>
              <a:buChar char="•"/>
            </a:pPr>
            <a:r>
              <a:rPr lang="ar-SA" baseline="0"/>
              <a:t>في برنامج التحديد الذاتي - يجب تطوير خطة البرنامج الفردية من خلال التخطيط المرتكز حول الشخص.</a:t>
            </a:r>
          </a:p>
          <a:p>
            <a:pPr marL="171450" indent="-171450">
              <a:buFont typeface="Arial" panose="020B0604020202020204" pitchFamily="34" charset="0"/>
              <a:buChar char="•"/>
            </a:pPr>
            <a:r>
              <a:rPr lang="ar-SA" baseline="0"/>
              <a:t> يعد التخطيط المرتكز حول الشخص عملية للتعلم عنك. وأنت تقود عملية التخطيط لتعمل نحو ما تتخيله لمستقبلك.</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a:t>أنت في منتصف عملية التخطيط وترشد الأشخاص الذين تطلب منهم الدعم؛ لبناء نقاط القوة والإمكانيات في المستقبل لمساعدتك في التخطيط لمستقبلك.</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a:t> ومن خلال التخطيط المرتكز حول الشخص، أنت تقرر ما هو مهم لك لتعيش حياة مرضية وسعيدة وما هو مهم بالنسبة لك أن تكون بصحة جيدة وآمنة.</a:t>
            </a:r>
          </a:p>
          <a:p>
            <a:r>
              <a:rPr lang="ar-SA" b="1"/>
              <a:t> نصيحة التدريب! خذ دقيقة لتجعل الحضور يفكرون حول المفهم المهم للتمييز بين المهم إلى والمهم من أجل وذلك بأن تطلب منهم التفكير حول ذلك في حياتهم الخاصة. ما هو المهم إليك؟ ما هو المهم </a:t>
            </a:r>
            <a:r>
              <a:rPr lang="ar-SA" b="1" u="sng"/>
              <a:t>من أجلك</a:t>
            </a:r>
            <a:r>
              <a:rPr lang="ar-SA" b="1"/>
              <a:t>؟ أعط مثالك الخاص. في وقت لاحق، أثناء شرائح التخطيط، يمكنك إعادتها إلى هذا التمييز. قدّم حوالي 5 دقائق ثم اسأل "هل وجدت الفارق؟" ولكن لا تبحث عن إجابة محددة بالضرورة.</a:t>
            </a:r>
            <a:r>
              <a:rPr lang="ar-SA" b="1" baseline="0"/>
              <a:t> اطلب من الأشخاص مشاركة أمثلتهم التي كانوا قادرين على تحديدها.</a:t>
            </a:r>
          </a:p>
        </p:txBody>
      </p:sp>
      <p:sp>
        <p:nvSpPr>
          <p:cNvPr id="4" name="Slide Number Placeholder 3"/>
          <p:cNvSpPr>
            <a:spLocks noGrp="1"/>
          </p:cNvSpPr>
          <p:nvPr>
            <p:ph type="sldNum" sz="quarter" idx="5"/>
          </p:nvPr>
        </p:nvSpPr>
        <p:spPr/>
        <p:txBody>
          <a:bodyPr/>
          <a:lstStyle/>
          <a:p>
            <a:fld id="{1C78673E-F29B-4593-BE77-BC78070867BB}" type="slidenum">
              <a:rPr lang="en-US" smtClean="0"/>
              <a:t>13</a:t>
            </a:fld>
            <a:endParaRPr lang="en-US"/>
          </a:p>
        </p:txBody>
      </p:sp>
    </p:spTree>
    <p:extLst>
      <p:ext uri="{BB962C8B-B14F-4D97-AF65-F5344CB8AC3E}">
        <p14:creationId xmlns:p14="http://schemas.microsoft.com/office/powerpoint/2010/main" val="336977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itchFamily="2" charset="2"/>
              <a:buChar char="ü"/>
            </a:pPr>
            <a:r>
              <a:rPr lang="ar-SA" sz="1200">
                <a:latin typeface="+mn-lt"/>
                <a:cs typeface="Arial"/>
              </a:rPr>
              <a:t>التحديد الذاتي يجعلك السيد! تمتلك خيارات أكثر في خدماتك ودعمك!</a:t>
            </a:r>
          </a:p>
          <a:p>
            <a:pPr lvl="1"/>
            <a:endParaRPr lang="en-US" sz="1200" dirty="0">
              <a:latin typeface="+mn-lt"/>
            </a:endParaRPr>
          </a:p>
          <a:p>
            <a:pPr marL="914400" lvl="1" indent="-457200">
              <a:buFont typeface="Wingdings" pitchFamily="2" charset="2"/>
              <a:buChar char="ü"/>
            </a:pPr>
            <a:r>
              <a:rPr lang="ar-SA" sz="1200">
                <a:latin typeface="+mn-lt"/>
                <a:cs typeface="Arial"/>
              </a:rPr>
              <a:t>يبدأ برنامج التحديد الذاتي معك ومع 2500 شخص آخر!  </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ar-SA" sz="1200">
                <a:solidFill>
                  <a:schemeClr val="tx1"/>
                </a:solidFill>
                <a:latin typeface="+mn-lt"/>
                <a:cs typeface="Arial"/>
              </a:rPr>
              <a:t>هو برنامج تطوعي ويمكنك الخروج منه في أي وقت. إذا انتقلت، يمكنك البقاء في البرنامج. إذا كنت تعيش في المجتمع</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ar-SA" sz="1200">
                <a:latin typeface="+mn-lt"/>
                <a:cs typeface="Arial"/>
              </a:rPr>
              <a:t>المبادئ الخمسة للتحديد الذاتي هي أساس برنامج التحديد الذاتي</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ar-SA" sz="1200">
                <a:latin typeface="+mn-lt"/>
                <a:cs typeface="Arial"/>
              </a:rPr>
              <a:t>أنت مركز التخطيط لديك – التخطيط المرتكز حول الأشخاص يتعلق بك!  </a:t>
            </a:r>
          </a:p>
        </p:txBody>
      </p:sp>
      <p:sp>
        <p:nvSpPr>
          <p:cNvPr id="4" name="Slide Number Placeholder 3"/>
          <p:cNvSpPr>
            <a:spLocks noGrp="1"/>
          </p:cNvSpPr>
          <p:nvPr>
            <p:ph type="sldNum" sz="quarter" idx="5"/>
          </p:nvPr>
        </p:nvSpPr>
        <p:spPr/>
        <p:txBody>
          <a:bodyPr/>
          <a:lstStyle/>
          <a:p>
            <a:fld id="{1C78673E-F29B-4593-BE77-BC78070867BB}" type="slidenum">
              <a:rPr lang="en-US" smtClean="0"/>
              <a:t>14</a:t>
            </a:fld>
            <a:endParaRPr lang="en-US"/>
          </a:p>
        </p:txBody>
      </p:sp>
    </p:spTree>
    <p:extLst>
      <p:ext uri="{BB962C8B-B14F-4D97-AF65-F5344CB8AC3E}">
        <p14:creationId xmlns:p14="http://schemas.microsoft.com/office/powerpoint/2010/main" val="2881161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15</a:t>
            </a:fld>
            <a:endParaRPr lang="en-US"/>
          </a:p>
        </p:txBody>
      </p:sp>
    </p:spTree>
    <p:extLst>
      <p:ext uri="{BB962C8B-B14F-4D97-AF65-F5344CB8AC3E}">
        <p14:creationId xmlns:p14="http://schemas.microsoft.com/office/powerpoint/2010/main" val="1734853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16</a:t>
            </a:fld>
            <a:endParaRPr lang="en-US"/>
          </a:p>
        </p:txBody>
      </p:sp>
    </p:spTree>
    <p:extLst>
      <p:ext uri="{BB962C8B-B14F-4D97-AF65-F5344CB8AC3E}">
        <p14:creationId xmlns:p14="http://schemas.microsoft.com/office/powerpoint/2010/main" val="860258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ar-SA"/>
              <a:t>لتشارك في برنامج التحديد الذاتي، أنت توافق على اتباع ما يحدده القانون.</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ar-SA"/>
              <a:t>أنت مطالب بحضور التوجيه.</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ar-SA"/>
              <a:t> يمكنك أن تختار الحصول على مساعدة أكثر أو أقل على النحو الذي تحتاجه لتصميم خدماتك بطريقة مرتكزة حول الشخص. يرد المزيد حول التخطيط في الشرائح التالية.</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ar-SA"/>
              <a:t>ستقوم بإنشاء خطة إنفاق لشراء الخدمات والدعم الذي تحتاجه لتحقيق أهدافك.</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ar-SA"/>
              <a:t>ينبغي أن تختار مقدم خدمات الإدارة المالية لمساعدتك في إدارة خطة الإنفاق وفع مقابل الخدمات والدعم.</a:t>
            </a:r>
          </a:p>
          <a:p>
            <a:pPr>
              <a:buFont typeface="Arial"/>
              <a:buNone/>
            </a:pPr>
            <a:endParaRPr lang="en-US" baseline="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17</a:t>
            </a:fld>
            <a:endParaRPr lang="en-US"/>
          </a:p>
        </p:txBody>
      </p:sp>
    </p:spTree>
    <p:extLst>
      <p:ext uri="{BB962C8B-B14F-4D97-AF65-F5344CB8AC3E}">
        <p14:creationId xmlns:p14="http://schemas.microsoft.com/office/powerpoint/2010/main" val="2066934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ar-SA" baseline="0"/>
              <a:t>يجب أن يشارك الأشخاص الموجودون في حياتك والذين تثق بهم والذين يعرفونك جيدًا في تخطيطك.  </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ar-SA" baseline="0"/>
              <a:t>اختر أشخاصًا يعرفون جيدًا ما ترغب في القيام به في حياتك واطلب منهم أن ينخرطوا في خطتك.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ar-SA" baseline="0"/>
              <a:t>فكّر في الأشخاص الذين سيمدون لك أيديهم لمساعدتك في التفكير بشأن الأشياء المهمة لك ومن سيكونوا قادرين على دعمك أثناء التخطيط لمستقبلك.</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ar-SA"/>
              <a:t> يمكنك طلب الدعم من الذين يتقاضون أجرًا والذين لا يتقاضون.  </a:t>
            </a:r>
          </a:p>
        </p:txBody>
      </p:sp>
      <p:sp>
        <p:nvSpPr>
          <p:cNvPr id="4" name="Slide Number Placeholder 3"/>
          <p:cNvSpPr>
            <a:spLocks noGrp="1"/>
          </p:cNvSpPr>
          <p:nvPr>
            <p:ph type="sldNum" sz="quarter" idx="5"/>
          </p:nvPr>
        </p:nvSpPr>
        <p:spPr/>
        <p:txBody>
          <a:bodyPr/>
          <a:lstStyle/>
          <a:p>
            <a:fld id="{1C78673E-F29B-4593-BE77-BC78070867BB}" type="slidenum">
              <a:rPr lang="en-US" smtClean="0"/>
              <a:t>18</a:t>
            </a:fld>
            <a:endParaRPr lang="en-US"/>
          </a:p>
        </p:txBody>
      </p:sp>
    </p:spTree>
    <p:extLst>
      <p:ext uri="{BB962C8B-B14F-4D97-AF65-F5344CB8AC3E}">
        <p14:creationId xmlns:p14="http://schemas.microsoft.com/office/powerpoint/2010/main" val="3433451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a:buChar char="•"/>
            </a:pPr>
            <a:r>
              <a:rPr lang="ar-SA" baseline="0"/>
              <a:t>منسق الخدمة لديك هو عضو الفريق الذي يدرج أهدافك المتمركزة حول الشخص في مستند خطة البرنامج الفردية.</a:t>
            </a:r>
          </a:p>
          <a:p>
            <a:pPr marL="228600" indent="-228600">
              <a:buFont typeface="Arial"/>
              <a:buChar char="•"/>
            </a:pPr>
            <a:endParaRPr lang="en-US" baseline="0" dirty="0"/>
          </a:p>
          <a:p>
            <a:pPr marL="228600" indent="-228600">
              <a:buFont typeface="Arial"/>
              <a:buChar char="•"/>
            </a:pPr>
            <a:r>
              <a:rPr lang="ar-SA"/>
              <a:t>يساعد منسق الخدمة في تحديد المبلغ الموجود في ميزانيتك الفردية ويجب أن يصدق على هذا المبلغ.</a:t>
            </a:r>
          </a:p>
          <a:p>
            <a:pPr marL="228600" indent="-228600">
              <a:buFont typeface="Arial"/>
              <a:buChar char="•"/>
            </a:pPr>
            <a:endParaRPr lang="en-US" baseline="0" dirty="0"/>
          </a:p>
          <a:p>
            <a:pPr marL="228600" indent="-228600">
              <a:buFont typeface="Arial"/>
              <a:buChar char="•"/>
            </a:pPr>
            <a:r>
              <a:rPr lang="ar-SA" baseline="0"/>
              <a:t>يجب أن تمنحك خدماتك الفرصة لتكون جزءًا من مجتمعك؛ ويجب أن تساعدك في تحقيق أهداف خطة البرنامج الفردية لديك؛ ويجب أن تكون خدمات تعترف بها الحكومة الفيدرالية كخدمات برنامج التحديد الذاتي. سيساعدك منسق الخدمة في التنقل بين كل هذا.  </a:t>
            </a:r>
          </a:p>
          <a:p>
            <a:pPr marL="228600" indent="-228600">
              <a:buFont typeface="Arial"/>
              <a:buChar char="•"/>
            </a:pPr>
            <a:endParaRPr lang="en-US" baseline="0" dirty="0"/>
          </a:p>
          <a:p>
            <a:pPr marL="228600" indent="-228600">
              <a:buFont typeface="Arial"/>
              <a:buChar char="•"/>
            </a:pPr>
            <a:r>
              <a:rPr lang="ar-SA" baseline="0"/>
              <a:t>وكما هو الحال دائمًا، فإن منسق الخدمة لديك موجود لدعمك في أن تكون بصحة جيدة وآمنًا.</a:t>
            </a:r>
          </a:p>
          <a:p>
            <a:pPr marL="228600" indent="-228600">
              <a:buFont typeface="Arial"/>
              <a:buChar char="•"/>
            </a:pPr>
            <a:endParaRPr lang="en-US" baseline="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19</a:t>
            </a:fld>
            <a:endParaRPr lang="en-US"/>
          </a:p>
        </p:txBody>
      </p:sp>
    </p:spTree>
    <p:extLst>
      <p:ext uri="{BB962C8B-B14F-4D97-AF65-F5344CB8AC3E}">
        <p14:creationId xmlns:p14="http://schemas.microsoft.com/office/powerpoint/2010/main" val="2584366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ar-SA" sz="1200">
                <a:solidFill>
                  <a:schemeClr val="tx1"/>
                </a:solidFill>
                <a:latin typeface="+mn-lt"/>
                <a:cs typeface="Arial" panose="020B0604020202020204" pitchFamily="34" charset="0"/>
              </a:rPr>
              <a:t>تقديم الذات والآخرين</a:t>
            </a:r>
          </a:p>
          <a:p>
            <a:pPr marL="228600" indent="-228600">
              <a:buAutoNum type="arabicParenR"/>
            </a:pPr>
            <a:r>
              <a:rPr lang="ar-SA" sz="1200" baseline="0">
                <a:solidFill>
                  <a:schemeClr val="tx1"/>
                </a:solidFill>
                <a:latin typeface="+mn-lt"/>
                <a:cs typeface="Arial" panose="020B0604020202020204" pitchFamily="34" charset="0"/>
              </a:rPr>
              <a:t>الشرط والقانون الذي يتطلب توجيه برنامج التحديد الذاتي</a:t>
            </a:r>
          </a:p>
          <a:p>
            <a:pPr marL="228600" indent="-228600">
              <a:buAutoNum type="arabicParenR"/>
            </a:pPr>
            <a:r>
              <a:rPr lang="ar-SA" sz="1200" baseline="0">
                <a:solidFill>
                  <a:schemeClr val="tx1"/>
                </a:solidFill>
                <a:latin typeface="+mn-lt"/>
                <a:cs typeface="Arial" panose="020B0604020202020204" pitchFamily="34" charset="0"/>
              </a:rPr>
              <a:t> استعراض الموضوعات اللازم تناولها في التوجيهات. وهذه عملية مهمة ورحلة تعليمية ولا يمكننا القيام بها بدون وجود جميع الأشخاص.</a:t>
            </a:r>
          </a:p>
          <a:p>
            <a:pPr marL="228600" indent="-228600">
              <a:buAutoNum type="arabicParenR"/>
            </a:pPr>
            <a:r>
              <a:rPr lang="ar-SA" sz="1200" baseline="0">
                <a:solidFill>
                  <a:schemeClr val="tx1"/>
                </a:solidFill>
                <a:latin typeface="+mn-lt"/>
                <a:cs typeface="Arial" panose="020B0604020202020204" pitchFamily="34" charset="0"/>
              </a:rPr>
              <a:t> ويضطلع المركز الإقليمي بأدوار ذات قيمة. وسيساعد الآخرين على المعرفة والفهم وسيكون قادرًا على مساعدة دائرة الخدمات التطويرية على تعليم وتشكيل ملامح البرنامج خلال هذه العملية.</a:t>
            </a:r>
          </a:p>
          <a:p>
            <a:pPr marL="228600" indent="-228600">
              <a:buAutoNum type="arabicParenR"/>
            </a:pPr>
            <a:r>
              <a:rPr lang="ar-SA" sz="1200" baseline="0">
                <a:solidFill>
                  <a:schemeClr val="tx1"/>
                </a:solidFill>
                <a:latin typeface="+mn-lt"/>
                <a:cs typeface="Arial" panose="020B0604020202020204" pitchFamily="34" charset="0"/>
              </a:rPr>
              <a:t> سيكون تدريب اليوم نموذجًا لما هو مطلوب في توجيهات برنامج التحديد الذاتي. هذا مثال، وسننتقل من خلال المادة كما لو كنت المستهلك الذي يتلقى المعلومات.</a:t>
            </a:r>
          </a:p>
          <a:p>
            <a:pPr marL="228600" indent="-228600">
              <a:buAutoNum type="arabicParenR"/>
            </a:pPr>
            <a:r>
              <a:rPr lang="ar-SA" sz="1200" baseline="0">
                <a:solidFill>
                  <a:schemeClr val="tx1"/>
                </a:solidFill>
                <a:latin typeface="+mn-lt"/>
                <a:cs typeface="Arial" panose="020B0604020202020204" pitchFamily="34" charset="0"/>
              </a:rPr>
              <a:t> احرص على طرح الكثير من الأسئلة!</a:t>
            </a:r>
          </a:p>
          <a:p>
            <a:pPr marL="228600" indent="-228600">
              <a:buAutoNum type="arabicParenR"/>
            </a:pPr>
            <a:r>
              <a:rPr lang="ar-SA" sz="1200" baseline="0">
                <a:solidFill>
                  <a:schemeClr val="tx1"/>
                </a:solidFill>
                <a:latin typeface="+mn-lt"/>
                <a:cs typeface="Arial" panose="020B0604020202020204" pitchFamily="34" charset="0"/>
              </a:rPr>
              <a:t>التدبير المنزلي: الحمامات، الهواتف المحمولة، الفواصل، الغداء، الأسئلة، إغلاق</a:t>
            </a:r>
          </a:p>
        </p:txBody>
      </p:sp>
      <p:sp>
        <p:nvSpPr>
          <p:cNvPr id="4" name="Slide Number Placeholder 3"/>
          <p:cNvSpPr>
            <a:spLocks noGrp="1"/>
          </p:cNvSpPr>
          <p:nvPr>
            <p:ph type="sldNum" sz="quarter" idx="10"/>
          </p:nvPr>
        </p:nvSpPr>
        <p:spPr/>
        <p:txBody>
          <a:bodyPr/>
          <a:lstStyle/>
          <a:p>
            <a:fld id="{1C78673E-F29B-4593-BE77-BC78070867BB}" type="slidenum">
              <a:rPr lang="en-US" smtClean="0"/>
              <a:t>2</a:t>
            </a:fld>
            <a:endParaRPr lang="en-US"/>
          </a:p>
        </p:txBody>
      </p:sp>
    </p:spTree>
    <p:extLst>
      <p:ext uri="{BB962C8B-B14F-4D97-AF65-F5344CB8AC3E}">
        <p14:creationId xmlns:p14="http://schemas.microsoft.com/office/powerpoint/2010/main" val="2870901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ü"/>
            </a:pPr>
            <a:r>
              <a:rPr lang="ar-SA">
                <a:solidFill>
                  <a:schemeClr val="tx1"/>
                </a:solidFill>
              </a:rPr>
              <a:t>الميسر المستقل هو الشخص الذي تختاره لمساعدتك في البرنامج.</a:t>
            </a:r>
            <a:r>
              <a:rPr lang="ar-SA" baseline="0">
                <a:solidFill>
                  <a:schemeClr val="tx1"/>
                </a:solidFill>
              </a:rPr>
              <a:t>  </a:t>
            </a:r>
          </a:p>
          <a:p>
            <a:pPr marL="171450" indent="-171450">
              <a:buFont typeface="Wingdings" pitchFamily="2" charset="2"/>
              <a:buChar char="ü"/>
            </a:pPr>
            <a:endParaRPr lang="en-US" dirty="0">
              <a:solidFill>
                <a:schemeClr val="tx1"/>
              </a:solidFill>
            </a:endParaRPr>
          </a:p>
          <a:p>
            <a:pPr marL="171450" indent="-171450">
              <a:buFont typeface="Wingdings" pitchFamily="2" charset="2"/>
              <a:buChar char="ü"/>
            </a:pPr>
            <a:r>
              <a:rPr lang="ar-SA">
                <a:solidFill>
                  <a:schemeClr val="tx1"/>
                </a:solidFill>
              </a:rPr>
              <a:t>أنت غير مُطالبَ أن تمتلك مُيسّرًا مستقلاً ولكنه يمكن أن يقدم لك الكثير من الدعم بطرق عدة.</a:t>
            </a:r>
            <a:r>
              <a:rPr lang="ar-SA" baseline="0">
                <a:solidFill>
                  <a:schemeClr val="tx1"/>
                </a:solidFill>
              </a:rPr>
              <a:t>  </a:t>
            </a:r>
          </a:p>
          <a:p>
            <a:pPr marL="171450" indent="-171450">
              <a:buFont typeface="Wingdings" pitchFamily="2" charset="2"/>
              <a:buChar char="ü"/>
            </a:pPr>
            <a:endParaRPr lang="en-US" baseline="0" dirty="0">
              <a:solidFill>
                <a:schemeClr val="tx1"/>
              </a:solidFill>
            </a:endParaRPr>
          </a:p>
          <a:p>
            <a:pPr marL="171450" indent="-171450">
              <a:buFont typeface="Wingdings" pitchFamily="2" charset="2"/>
              <a:buChar char="ü"/>
            </a:pPr>
            <a:r>
              <a:rPr lang="ar-SA" baseline="0">
                <a:solidFill>
                  <a:schemeClr val="tx1"/>
                </a:solidFill>
              </a:rPr>
              <a:t>وهذه خدمة فريدة للتحديد الذاتي. استخدمها بعض الناس في المشروع التجريبي لبدء برنامجهم بينما استمر آخرون في استخدامها.  </a:t>
            </a:r>
          </a:p>
          <a:p>
            <a:pPr marL="171450" indent="-171450">
              <a:buFont typeface="Wingdings" pitchFamily="2" charset="2"/>
              <a:buChar char="ü"/>
            </a:pPr>
            <a:endParaRPr lang="en-US" baseline="0" dirty="0">
              <a:solidFill>
                <a:schemeClr val="tx1"/>
              </a:solidFill>
            </a:endParaRPr>
          </a:p>
          <a:p>
            <a:pPr marL="171450" indent="-171450">
              <a:buFont typeface="Wingdings" pitchFamily="2" charset="2"/>
              <a:buChar char="ü"/>
            </a:pPr>
            <a:r>
              <a:rPr lang="ar-SA" baseline="0">
                <a:solidFill>
                  <a:schemeClr val="tx1"/>
                </a:solidFill>
              </a:rPr>
              <a:t>إذا قررت أن تمتلك مُيسِّرًا مستقلاً، فإنك تحدد ما ترغب في أن يؤدونه لك.</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SA" u="sng" baseline="0">
                <a:solidFill>
                  <a:schemeClr val="tx1"/>
                </a:solidFill>
              </a:rPr>
              <a:t> أشياء أخرى مهمة يجب أن تعرفها عن الميسرين المستقلين.....</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marL="171450" marR="0" lvl="0" indent="-17145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baseline="0">
                <a:solidFill>
                  <a:schemeClr val="tx1"/>
                </a:solidFill>
              </a:rPr>
              <a:t>يجب أن يتلقى المُيَسِّر المستقل تدريبًا:</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a:solidFill>
                  <a:schemeClr val="tx1"/>
                </a:solidFill>
              </a:rPr>
              <a:t>مبادئ التحديد الذاتي</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a:solidFill>
                  <a:schemeClr val="tx1"/>
                </a:solidFill>
              </a:rPr>
              <a:t>التخطيط المرتكز حول الشخص</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a:solidFill>
                  <a:schemeClr val="tx1"/>
                </a:solidFill>
              </a:rPr>
              <a:t>المسؤوليات الأخرى التي تُعيّنهم من أجلها</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endParaRPr>
          </a:p>
          <a:p>
            <a:pPr>
              <a:buFont typeface="Arial"/>
              <a:buChar char="•"/>
            </a:pPr>
            <a:r>
              <a:rPr lang="ar-SA" b="1" baseline="0">
                <a:solidFill>
                  <a:schemeClr val="tx1"/>
                </a:solidFill>
              </a:rPr>
              <a:t>لا يلزمهم امتلاك شهادة تدريب</a:t>
            </a:r>
            <a:r>
              <a:rPr lang="ar-SA" baseline="0">
                <a:solidFill>
                  <a:schemeClr val="tx1"/>
                </a:solidFill>
              </a:rPr>
              <a:t> ولكنّ البعض الآخر قد يلزمه ذلك. لا يلزمك اختيار شخص لديه شهادة تدريب.</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b="1" baseline="0">
                <a:solidFill>
                  <a:schemeClr val="tx1"/>
                </a:solidFill>
              </a:rPr>
              <a:t> سيحتاجون إلى دفع رسوم</a:t>
            </a:r>
            <a:r>
              <a:rPr lang="ar-SA" baseline="0">
                <a:solidFill>
                  <a:schemeClr val="tx1"/>
                </a:solidFill>
              </a:rPr>
              <a:t> أي تدريب يتقلونه.</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baseline="0">
                <a:solidFill>
                  <a:schemeClr val="tx1"/>
                </a:solidFill>
              </a:rPr>
              <a:t> لا يحتاج المُيسِّرون المستقلون إلى </a:t>
            </a:r>
            <a:r>
              <a:rPr lang="ar-SA" b="1" baseline="0">
                <a:solidFill>
                  <a:schemeClr val="tx1"/>
                </a:solidFill>
              </a:rPr>
              <a:t>تقاضي أجر</a:t>
            </a:r>
            <a:r>
              <a:rPr lang="ar-SA" baseline="0">
                <a:solidFill>
                  <a:schemeClr val="tx1"/>
                </a:solidFill>
              </a:rPr>
              <a:t> إذا كانوا يقدمون خدمات تطوعية (مثل أحد أفراد العائلة أو صديق). إذا قررت أن تدفع لمُيَسِّر مستقل، فإن الدفع يكون من ميزانيتك الفردية.</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baseline="0">
                <a:solidFill>
                  <a:schemeClr val="tx1"/>
                </a:solidFill>
              </a:rPr>
              <a:t> لا يمكن للمُيسِّرين المستقلين تقديم أي خدمات أخرى لك أو العمل لدى أي وكالة تقدم خدمات لك، كجزء من خطة البرنامج الفردية. تكون خدمتهم كمُيَسِّر مستقل لك مستقلة أو مجانية أو خالية من أي تضارب للخدمات الأخرى المقدمة لك.</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u="none" dirty="0">
              <a:solidFill>
                <a:schemeClr val="tx1"/>
              </a:solidFill>
            </a:endParaRPr>
          </a:p>
          <a:p>
            <a:pPr marL="171450" marR="0" lvl="0" indent="-17145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u="none">
                <a:solidFill>
                  <a:schemeClr val="tx1"/>
                </a:solidFill>
              </a:rPr>
              <a:t>إذا اخترت عدم تعيين مُيَسِّر مستقل، فيمكنك استخدام منسق الخدمة لديك للقيام بهذا الدور.</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baseline="0" dirty="0">
              <a:solidFill>
                <a:schemeClr val="tx1"/>
              </a:solidFill>
            </a:endParaRPr>
          </a:p>
          <a:p>
            <a:pPr marL="171450" marR="0" lvl="0" indent="-17145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baseline="0">
                <a:solidFill>
                  <a:schemeClr val="tx1"/>
                </a:solidFill>
              </a:rPr>
              <a:t>ويمكن لأعضاء الأسرة العمل كمُيسّرين مستقلين سواء بأجر أو بدونه. ومع ذلك، ليس لوالد أحد المشاركين القاصرين ولا لزوج أحد المشاركين الدفع كمُيَسِّر مستقل (هم أطراف مسؤولة قانونًا وغير مؤهلين لتقديم الخدمات المدفوعة بموجب برنامج التحديد الذاتي).</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20</a:t>
            </a:fld>
            <a:endParaRPr lang="en-US"/>
          </a:p>
        </p:txBody>
      </p:sp>
    </p:spTree>
    <p:extLst>
      <p:ext uri="{BB962C8B-B14F-4D97-AF65-F5344CB8AC3E}">
        <p14:creationId xmlns:p14="http://schemas.microsoft.com/office/powerpoint/2010/main" val="2938368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i="1">
                <a:solidFill>
                  <a:schemeClr val="tx1"/>
                </a:solidFill>
              </a:rPr>
              <a:t>النشرات:</a:t>
            </a:r>
            <a:r>
              <a:rPr lang="ar-SA" b="1">
                <a:solidFill>
                  <a:schemeClr val="tx1"/>
                </a:solidFill>
              </a:rPr>
              <a:t> نموذج توظيف مقدمي الخدمات</a:t>
            </a:r>
            <a:r>
              <a:rPr lang="ar-SA">
                <a:solidFill>
                  <a:schemeClr val="tx1"/>
                </a:solidFill>
              </a:rPr>
              <a:t> (نماذج من أسئلة لطرحها على مقدمي الخدمات المحتملين، بما في ذلك المُيَسِّرين المستقلين)</a:t>
            </a:r>
          </a:p>
          <a:p>
            <a:pPr>
              <a:buFont typeface="Arial"/>
              <a:buNone/>
            </a:pPr>
            <a:endParaRPr lang="en-US" baseline="0" dirty="0">
              <a:solidFill>
                <a:schemeClr val="tx1"/>
              </a:solidFill>
            </a:endParaRPr>
          </a:p>
          <a:p>
            <a:pPr>
              <a:buFont typeface="Arial"/>
              <a:buChar char="•"/>
            </a:pPr>
            <a:r>
              <a:rPr lang="ar-SA" baseline="0">
                <a:solidFill>
                  <a:schemeClr val="tx1"/>
                </a:solidFill>
              </a:rPr>
              <a:t> يمكنك أن تمتلك العدد الذي ترغب به من الأشخاص ويمكنك أن تدفع الثمن من خطة الإنفاق لديك.</a:t>
            </a:r>
          </a:p>
          <a:p>
            <a:pPr>
              <a:buFont typeface="Arial"/>
              <a:buChar char="•"/>
            </a:pPr>
            <a:r>
              <a:rPr lang="ar-SA" baseline="0">
                <a:solidFill>
                  <a:schemeClr val="tx1"/>
                </a:solidFill>
              </a:rPr>
              <a:t> لن تكون هناك أسعار محددة للميسرين المستقلين.</a:t>
            </a:r>
          </a:p>
          <a:p>
            <a:pPr>
              <a:buFont typeface="Arial"/>
              <a:buChar char="•"/>
            </a:pPr>
            <a:r>
              <a:rPr lang="ar-SA" baseline="0">
                <a:solidFill>
                  <a:schemeClr val="tx1"/>
                </a:solidFill>
              </a:rPr>
              <a:t>  لن تحتفظ دائرة الخدمات التطويرية والمراكز الإقليمية بقائمة من المُيَسِّرين المستقلين لأنهم لا يقدمون خدمات البيع (لا يتم التعاقد معهم).</a:t>
            </a:r>
          </a:p>
          <a:p>
            <a:pPr>
              <a:buFont typeface="Arial"/>
              <a:buNone/>
            </a:pPr>
            <a:r>
              <a:rPr lang="ar-SA" b="1" baseline="0">
                <a:solidFill>
                  <a:schemeClr val="tx1"/>
                </a:solidFill>
              </a:rPr>
              <a:t> نصيحة التدريب! هذه لحظة تعليمية حول كيف يختلف برنامج التحديد الذاتي. قد يُقَدّم كل مركز إقليمي أو قد لا يقدم تدريبًا للميسّر المستقل، وقد يكون لديهم قوائم بأسماء الميسرين المستقلين أو لا – والتي ستكون مرتبة لكل مركز إقليمي ولجنته الاستشارية المحلية. وضع في اعتبارك، إذا قدمت المراكز الإقليمية التدريب واعتمدت المُيسِّرين المستقلين، وأصبحت مصدر قائمة، فإنها عملية سيئة للغاية مثل البيع من جديد (أو مركز إقليمي 2.0). يتمتع المشاركون بحريةتوظيف أي شخص يرغبون في أن يصبح المُيَسِّر المستقل لهم.  قد يرغبون في تعيين أحد الجيران. المهم هو ما إذا كان الجار يمتلك مكانًا يتلقى فيه التدريب كمُيَسِّر مستقل. تضطلع المراكز الإقليمية بدور مساعدة الناس على التفكير في نوع المُيَسِّر المستقل الذين يريدونه، وليس فقد تقديم قائمة موجودة.</a:t>
            </a:r>
          </a:p>
        </p:txBody>
      </p:sp>
      <p:sp>
        <p:nvSpPr>
          <p:cNvPr id="4" name="Slide Number Placeholder 3"/>
          <p:cNvSpPr>
            <a:spLocks noGrp="1"/>
          </p:cNvSpPr>
          <p:nvPr>
            <p:ph type="sldNum" sz="quarter" idx="5"/>
          </p:nvPr>
        </p:nvSpPr>
        <p:spPr/>
        <p:txBody>
          <a:bodyPr/>
          <a:lstStyle/>
          <a:p>
            <a:fld id="{1C78673E-F29B-4593-BE77-BC78070867BB}" type="slidenum">
              <a:rPr lang="en-US" smtClean="0"/>
              <a:t>21</a:t>
            </a:fld>
            <a:endParaRPr lang="en-US"/>
          </a:p>
        </p:txBody>
      </p:sp>
    </p:spTree>
    <p:extLst>
      <p:ext uri="{BB962C8B-B14F-4D97-AF65-F5344CB8AC3E}">
        <p14:creationId xmlns:p14="http://schemas.microsoft.com/office/powerpoint/2010/main" val="1389258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i="1">
                <a:solidFill>
                  <a:schemeClr val="tx1"/>
                </a:solidFill>
              </a:rPr>
              <a:t>النشرات:</a:t>
            </a:r>
            <a:r>
              <a:rPr lang="ar-SA" b="1">
                <a:solidFill>
                  <a:schemeClr val="tx1"/>
                </a:solidFill>
              </a:rPr>
              <a:t> نموذج توظيف مقدمي الخدمات</a:t>
            </a:r>
            <a:r>
              <a:rPr lang="ar-SA">
                <a:solidFill>
                  <a:schemeClr val="tx1"/>
                </a:solidFill>
              </a:rPr>
              <a:t> (نماذج من أسئلة لطرحها على مقدمي الخدمات المحتملين)</a:t>
            </a:r>
          </a:p>
          <a:p>
            <a:endParaRPr lang="en-US" baseline="0" dirty="0">
              <a:solidFill>
                <a:schemeClr val="tx1"/>
              </a:solidFill>
            </a:endParaRPr>
          </a:p>
          <a:p>
            <a:pPr marL="171450" indent="-171450">
              <a:buFont typeface="Arial" panose="020B0604020202020204" pitchFamily="34" charset="0"/>
              <a:buChar char="•"/>
            </a:pPr>
            <a:r>
              <a:rPr lang="ar-SA" baseline="0">
                <a:solidFill>
                  <a:schemeClr val="tx1"/>
                </a:solidFill>
              </a:rPr>
              <a:t>يمكنك الحصول على مساعدة من أسرتك أو مُيَسِّر مستقل لإيجاد الأشخاص المناسبين لتقديم الخدمات لك.</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ar-SA">
                <a:solidFill>
                  <a:schemeClr val="tx1"/>
                </a:solidFill>
              </a:rPr>
              <a:t> أخبر مقدم الخدمة المحتمل بما هو مهم في طريقة دعمه لك.</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ar-SA" baseline="0">
                <a:solidFill>
                  <a:schemeClr val="tx1"/>
                </a:solidFill>
              </a:rPr>
              <a:t> يمكنك الحصول على مساعدة في التفاوض من مُيَسِّر مستقل.  </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ar-SA" baseline="0">
                <a:solidFill>
                  <a:schemeClr val="tx1"/>
                </a:solidFill>
              </a:rPr>
              <a:t>تواصل مع المشاركين الآخرين في برنامج التحديد الذاتي واسألهم عن المبلغ الذي يدفعونه.</a:t>
            </a:r>
          </a:p>
          <a:p>
            <a:pPr marL="171450" indent="-171450">
              <a:buFont typeface="Arial" panose="020B0604020202020204" pitchFamily="34" charset="0"/>
              <a:buChar char="•"/>
            </a:pPr>
            <a:endParaRPr lang="en-US" baseline="0" dirty="0">
              <a:solidFill>
                <a:schemeClr val="tx1"/>
              </a:solidFill>
            </a:endParaRPr>
          </a:p>
          <a:p>
            <a:pPr marL="171450" indent="-171450">
              <a:buFont typeface="Arial" panose="020B0604020202020204" pitchFamily="34" charset="0"/>
              <a:buChar char="•"/>
            </a:pPr>
            <a:r>
              <a:rPr lang="ar-SA" baseline="0">
                <a:solidFill>
                  <a:schemeClr val="tx1"/>
                </a:solidFill>
              </a:rPr>
              <a:t>ويمكنك أن تسأل مركزك الإقليمي عن المبلغ الذي يدفعه مقابل خدمات مماثلة في النظام التقليدي.</a:t>
            </a:r>
          </a:p>
          <a:p>
            <a:pPr marL="0" marR="0" lvl="0" indent="0" algn="r" defTabSz="914400" rtl="1" eaLnBrk="1" fontAlgn="auto" latinLnBrk="0" hangingPunct="1">
              <a:lnSpc>
                <a:spcPct val="100000"/>
              </a:lnSpc>
              <a:spcBef>
                <a:spcPts val="0"/>
              </a:spcBef>
              <a:spcAft>
                <a:spcPts val="0"/>
              </a:spcAft>
              <a:buClrTx/>
              <a:buSzTx/>
              <a:buFontTx/>
              <a:buNone/>
              <a:tabLst/>
              <a:defRPr/>
            </a:pPr>
            <a:r>
              <a:rPr lang="ar-SA" b="1" baseline="0">
                <a:solidFill>
                  <a:schemeClr val="tx1"/>
                </a:solidFill>
              </a:rPr>
              <a:t>نصيحة التدريب! هي نقطة جيدة للإشارة كيفية تحديد ما </a:t>
            </a:r>
            <a:r>
              <a:rPr lang="ar-SA" b="1" u="sng" baseline="0">
                <a:solidFill>
                  <a:schemeClr val="tx1"/>
                </a:solidFill>
              </a:rPr>
              <a:t>تريده</a:t>
            </a:r>
            <a:r>
              <a:rPr lang="ar-SA" b="1" baseline="0">
                <a:solidFill>
                  <a:schemeClr val="tx1"/>
                </a:solidFill>
              </a:rPr>
              <a:t> وما </a:t>
            </a:r>
            <a:r>
              <a:rPr lang="ar-SA" b="1" u="sng" baseline="0">
                <a:solidFill>
                  <a:schemeClr val="tx1"/>
                </a:solidFill>
              </a:rPr>
              <a:t>تحتاجه</a:t>
            </a:r>
            <a:r>
              <a:rPr lang="ar-SA" b="1" baseline="0">
                <a:solidFill>
                  <a:schemeClr val="tx1"/>
                </a:solidFill>
              </a:rPr>
              <a:t> في هذه الشريحة هي نوع من مهم </a:t>
            </a:r>
            <a:r>
              <a:rPr lang="ar-SA" b="1" u="sng" baseline="0">
                <a:solidFill>
                  <a:schemeClr val="tx1"/>
                </a:solidFill>
              </a:rPr>
              <a:t>إلى</a:t>
            </a:r>
            <a:r>
              <a:rPr lang="ar-SA" b="1" baseline="0">
                <a:solidFill>
                  <a:schemeClr val="tx1"/>
                </a:solidFill>
              </a:rPr>
              <a:t> ومهم </a:t>
            </a:r>
            <a:r>
              <a:rPr lang="ar-SA" b="1" u="sng" baseline="0">
                <a:solidFill>
                  <a:schemeClr val="tx1"/>
                </a:solidFill>
              </a:rPr>
              <a:t>من أجل</a:t>
            </a:r>
            <a:r>
              <a:rPr lang="ar-SA" b="1" baseline="0">
                <a:solidFill>
                  <a:schemeClr val="tx1"/>
                </a:solidFill>
              </a:rPr>
              <a:t> – الربط بين قيمة نهج يركز على شخص وتوضيح ما الدعم الذي تتوقعه من مقدمي الخدمة لديك.</a:t>
            </a:r>
          </a:p>
        </p:txBody>
      </p:sp>
      <p:sp>
        <p:nvSpPr>
          <p:cNvPr id="4" name="Slide Number Placeholder 3"/>
          <p:cNvSpPr>
            <a:spLocks noGrp="1"/>
          </p:cNvSpPr>
          <p:nvPr>
            <p:ph type="sldNum" sz="quarter" idx="5"/>
          </p:nvPr>
        </p:nvSpPr>
        <p:spPr/>
        <p:txBody>
          <a:bodyPr/>
          <a:lstStyle/>
          <a:p>
            <a:fld id="{1C78673E-F29B-4593-BE77-BC78070867BB}" type="slidenum">
              <a:rPr lang="en-US" smtClean="0"/>
              <a:t>22</a:t>
            </a:fld>
            <a:endParaRPr lang="en-US"/>
          </a:p>
        </p:txBody>
      </p:sp>
    </p:spTree>
    <p:extLst>
      <p:ext uri="{BB962C8B-B14F-4D97-AF65-F5344CB8AC3E}">
        <p14:creationId xmlns:p14="http://schemas.microsoft.com/office/powerpoint/2010/main" val="2602947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a:solidFill>
                  <a:schemeClr val="tx1"/>
                </a:solidFill>
                <a:latin typeface="+mn-lt"/>
                <a:cs typeface="Arial" panose="020B0604020202020204" pitchFamily="34" charset="0"/>
              </a:rPr>
              <a:t>خدمة الإدارة المالية هي الخدمة الوحيدة التي تحتاجها في برنامج التحديد الذاتي.</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a:solidFill>
                  <a:schemeClr val="tx1"/>
                </a:solidFill>
                <a:latin typeface="+mn-lt"/>
                <a:cs typeface="Arial" panose="020B0604020202020204" pitchFamily="34" charset="0"/>
              </a:rPr>
              <a:t> وهو أيضًا مقدم الخدمات الوحيد الذي تطلب منه خدمات البيع.</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baseline="0">
                <a:solidFill>
                  <a:schemeClr val="tx1"/>
                </a:solidFill>
                <a:latin typeface="+mn-lt"/>
                <a:cs typeface="Arial" panose="020B0604020202020204" pitchFamily="34" charset="0"/>
              </a:rPr>
              <a:t> يساعدك في التأكد من أن العاملين لديك قادرين على تقديم الخدمات التي تريد توظيفهم لإتمامها.</a:t>
            </a: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baseline="0">
                <a:solidFill>
                  <a:schemeClr val="tx1"/>
                </a:solidFill>
                <a:latin typeface="+mn-lt"/>
                <a:cs typeface="Arial" panose="020B0604020202020204" pitchFamily="34" charset="0"/>
              </a:rPr>
              <a:t> على سبيل المثال، تتحقق خدمة الإدارة المالية من أي تراخيص ومتطلبات تدريب مطلوبة.</a:t>
            </a: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baseline="0">
                <a:solidFill>
                  <a:schemeClr val="tx1"/>
                </a:solidFill>
                <a:latin typeface="+mn-lt"/>
                <a:cs typeface="Arial" panose="020B0604020202020204" pitchFamily="34" charset="0"/>
              </a:rPr>
              <a:t>إذا لزم الأمر، فإنها تساعد العاملين لديك في إجراء فحص الخلفية الجنائية.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baseline="0">
                <a:solidFill>
                  <a:schemeClr val="tx1"/>
                </a:solidFill>
                <a:latin typeface="+mn-lt"/>
                <a:cs typeface="Arial" panose="020B0604020202020204" pitchFamily="34" charset="0"/>
              </a:rPr>
              <a:t>يمنحك مقدم خدمة الإدارة المالية ومركزك الإقليمي تقريرًا شهريًا عن خطة الإنفاق بحيث تعرف مقدار الأموال التي أنفقتها.</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baseline="0">
                <a:solidFill>
                  <a:schemeClr val="tx1"/>
                </a:solidFill>
                <a:latin typeface="+mn-lt"/>
                <a:cs typeface="Arial" panose="020B0604020202020204" pitchFamily="34" charset="0"/>
              </a:rPr>
              <a:t>يمكن لمركزك الإقليمي أو المُيَسِّر المستقل مساعدتك في إيجاد مقدمي خدمة الإدارة المالية للاختيار من بينهم.</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baseline="0">
                <a:solidFill>
                  <a:schemeClr val="tx1"/>
                </a:solidFill>
                <a:latin typeface="+mn-lt"/>
                <a:cs typeface="Arial" panose="020B0604020202020204" pitchFamily="34" charset="0"/>
              </a:rPr>
              <a:t>يتم الدفع مقابل خدمات الإدارة المالية من خطة الإنفاق لديك.  سنتناول التكاليف والأنواع المختلفة لخدمات الإدارة المالية لاحقًا في هذا التوجيه.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baseline="0" dirty="0">
              <a:solidFill>
                <a:schemeClr val="tx1"/>
              </a:solidFill>
              <a:latin typeface="+mn-lt"/>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SA" sz="1200" b="1" baseline="0">
                <a:solidFill>
                  <a:schemeClr val="tx1"/>
                </a:solidFill>
                <a:latin typeface="+mn-lt"/>
                <a:cs typeface="Arial" panose="020B0604020202020204" pitchFamily="34" charset="0"/>
              </a:rPr>
              <a:t>نصيحة التدريب! يجب أن يلتزم مقدمو خدمات الإدارة المالية بجميع متطلبات البائع الموضحة في القسم 54327 من البند 17، بما في ذلك تقديم التقارير إلى المركز الإقليمي عن أي حوادث خاصة، على النحو المحدد في هذا القسم، تعرف به خدمة الإدارة المالية أو أبلغ به المشاركون أو مقدم الخدمة أو أي شخص آخر خدمة الإدارة المالية.</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baseline="0" dirty="0">
              <a:solidFill>
                <a:schemeClr val="tx1"/>
              </a:solidFill>
              <a:latin typeface="+mn-lt"/>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SA" sz="1200" b="1" baseline="0">
                <a:solidFill>
                  <a:schemeClr val="tx1"/>
                </a:solidFill>
                <a:latin typeface="+mn-lt"/>
                <a:cs typeface="Arial" panose="020B0604020202020204" pitchFamily="34" charset="0"/>
              </a:rPr>
              <a:t> نصيحة التدريب#2! يميل موضوع خدمة الإدارة المالية إلى طرح معظم الأسئلة. أكِدّ للحضور أنك ستتعمق أكثر في وقت لاحق من الجلسة، بما في ذلك المعلومات حول اختيار مقدم خدمة الإدارة المالية.</a:t>
            </a:r>
          </a:p>
        </p:txBody>
      </p:sp>
      <p:sp>
        <p:nvSpPr>
          <p:cNvPr id="4" name="Slide Number Placeholder 3"/>
          <p:cNvSpPr>
            <a:spLocks noGrp="1"/>
          </p:cNvSpPr>
          <p:nvPr>
            <p:ph type="sldNum" sz="quarter" idx="5"/>
          </p:nvPr>
        </p:nvSpPr>
        <p:spPr/>
        <p:txBody>
          <a:bodyPr/>
          <a:lstStyle/>
          <a:p>
            <a:fld id="{1C78673E-F29B-4593-BE77-BC78070867BB}" type="slidenum">
              <a:rPr lang="en-US" smtClean="0"/>
              <a:t>23</a:t>
            </a:fld>
            <a:endParaRPr lang="en-US"/>
          </a:p>
        </p:txBody>
      </p:sp>
    </p:spTree>
    <p:extLst>
      <p:ext uri="{BB962C8B-B14F-4D97-AF65-F5344CB8AC3E}">
        <p14:creationId xmlns:p14="http://schemas.microsoft.com/office/powerpoint/2010/main" val="3579422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i="1">
                <a:solidFill>
                  <a:schemeClr val="tx1"/>
                </a:solidFill>
              </a:rPr>
              <a:t>النشرات:</a:t>
            </a:r>
            <a:r>
              <a:rPr lang="ar-SA" b="1">
                <a:solidFill>
                  <a:schemeClr val="tx1"/>
                </a:solidFill>
              </a:rPr>
              <a:t> نموذج توظيف مقدمي الخدمات</a:t>
            </a:r>
            <a:r>
              <a:rPr lang="ar-SA">
                <a:solidFill>
                  <a:schemeClr val="tx1"/>
                </a:solidFill>
              </a:rPr>
              <a:t> (نماذج من أسئلة لطرحها على مقدمي الخدمات المحتملين، بما في ذلك المقدمين المحتملين لخدمات الإدارة المالية)</a:t>
            </a:r>
          </a:p>
          <a:p>
            <a:endParaRPr lang="en-US" baseline="0" dirty="0">
              <a:solidFill>
                <a:schemeClr val="tx1"/>
              </a:solidFill>
            </a:endParaRPr>
          </a:p>
          <a:p>
            <a:pPr>
              <a:buFont typeface="Arial"/>
              <a:buChar char="•"/>
            </a:pPr>
            <a:r>
              <a:rPr lang="ar-SA" baseline="0">
                <a:solidFill>
                  <a:schemeClr val="tx1"/>
                </a:solidFill>
              </a:rPr>
              <a:t> هل تحتاج إلى المزيد من المساعدة أو تذكير حول بقاءك ضمن حدود ميزانيتك؟  هل تحتاج فقط لهم لدفع الفواتير وإرسال البيانات لك؟  </a:t>
            </a:r>
          </a:p>
          <a:p>
            <a:pPr>
              <a:buFont typeface="Arial"/>
              <a:buChar char="•"/>
            </a:pPr>
            <a:endParaRPr lang="en-US" baseline="0" dirty="0">
              <a:solidFill>
                <a:schemeClr val="tx1"/>
              </a:solidFill>
            </a:endParaRPr>
          </a:p>
          <a:p>
            <a:pPr>
              <a:buFont typeface="Arial"/>
              <a:buChar char="•"/>
            </a:pPr>
            <a:r>
              <a:rPr lang="ar-SA" baseline="0">
                <a:solidFill>
                  <a:schemeClr val="tx1"/>
                </a:solidFill>
              </a:rPr>
              <a:t> يمكنك الحصول على مساعدة من أسرتك أو منسق الخدمة أو الميسر المستقل لديك لإيجاد خدمة الإدارة المالية المناسبة.</a:t>
            </a:r>
          </a:p>
          <a:p>
            <a:pPr>
              <a:buFont typeface="Arial"/>
              <a:buChar char="•"/>
            </a:pPr>
            <a:endParaRPr lang="en-US" baseline="0" dirty="0">
              <a:solidFill>
                <a:schemeClr val="tx1"/>
              </a:solidFill>
            </a:endParaRPr>
          </a:p>
          <a:p>
            <a:pPr marL="0" marR="0" lvl="0" indent="0" algn="r" defTabSz="914400" rtl="1" eaLnBrk="1" fontAlgn="auto" latinLnBrk="0" hangingPunct="1">
              <a:lnSpc>
                <a:spcPct val="100000"/>
              </a:lnSpc>
              <a:spcBef>
                <a:spcPts val="0"/>
              </a:spcBef>
              <a:spcAft>
                <a:spcPts val="0"/>
              </a:spcAft>
              <a:buClrTx/>
              <a:buSzTx/>
              <a:buFont typeface="Arial"/>
              <a:buChar char="•"/>
              <a:tabLst/>
              <a:defRPr/>
            </a:pPr>
            <a:r>
              <a:rPr lang="ar-SA">
                <a:solidFill>
                  <a:schemeClr val="tx1"/>
                </a:solidFill>
              </a:rPr>
              <a:t> اطلب من المشاركين الآخرين ببرنامج التحديد الذاتي تقديم اقتراحات أو مراجع اتصال.</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lang="en-US" baseline="0" dirty="0">
              <a:solidFill>
                <a:schemeClr val="tx1"/>
              </a:solidFill>
            </a:endParaRPr>
          </a:p>
          <a:p>
            <a:pPr marL="0" marR="0" lvl="0" indent="0" algn="r" defTabSz="914400" rtl="1" eaLnBrk="1" fontAlgn="auto" latinLnBrk="0" hangingPunct="1">
              <a:lnSpc>
                <a:spcPct val="100000"/>
              </a:lnSpc>
              <a:spcBef>
                <a:spcPts val="0"/>
              </a:spcBef>
              <a:spcAft>
                <a:spcPts val="0"/>
              </a:spcAft>
              <a:buClrTx/>
              <a:buSzTx/>
              <a:buFont typeface="Arial"/>
              <a:buChar char="•"/>
              <a:tabLst/>
              <a:defRPr/>
            </a:pPr>
            <a:r>
              <a:rPr lang="ar-SA">
                <a:solidFill>
                  <a:schemeClr val="tx1"/>
                </a:solidFill>
              </a:rPr>
              <a:t>اعقد مقابلة مع كل وكالة – احصل على مساعدة إذا كنت في حاجة إليها</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lang="en-US" dirty="0">
              <a:solidFill>
                <a:schemeClr val="tx1"/>
              </a:solidFill>
            </a:endParaRPr>
          </a:p>
          <a:p>
            <a:pPr marL="0" marR="0" lvl="0" indent="0" algn="r" defTabSz="914400" rtl="1" eaLnBrk="1" fontAlgn="auto" latinLnBrk="0" hangingPunct="1">
              <a:lnSpc>
                <a:spcPct val="100000"/>
              </a:lnSpc>
              <a:spcBef>
                <a:spcPts val="0"/>
              </a:spcBef>
              <a:spcAft>
                <a:spcPts val="0"/>
              </a:spcAft>
              <a:buClrTx/>
              <a:buSzTx/>
              <a:buFont typeface="Arial"/>
              <a:buChar char="•"/>
              <a:tabLst/>
              <a:defRPr/>
            </a:pPr>
            <a:r>
              <a:rPr lang="ar-SA">
                <a:solidFill>
                  <a:schemeClr val="tx1"/>
                </a:solidFill>
              </a:rPr>
              <a:t>يتم تحديد الأسعار القصوى</a:t>
            </a:r>
          </a:p>
        </p:txBody>
      </p:sp>
      <p:sp>
        <p:nvSpPr>
          <p:cNvPr id="4" name="Slide Number Placeholder 3"/>
          <p:cNvSpPr>
            <a:spLocks noGrp="1"/>
          </p:cNvSpPr>
          <p:nvPr>
            <p:ph type="sldNum" sz="quarter" idx="5"/>
          </p:nvPr>
        </p:nvSpPr>
        <p:spPr/>
        <p:txBody>
          <a:bodyPr/>
          <a:lstStyle/>
          <a:p>
            <a:fld id="{1C78673E-F29B-4593-BE77-BC78070867BB}" type="slidenum">
              <a:rPr lang="en-US" smtClean="0"/>
              <a:t>24</a:t>
            </a:fld>
            <a:endParaRPr lang="en-US"/>
          </a:p>
        </p:txBody>
      </p:sp>
    </p:spTree>
    <p:extLst>
      <p:ext uri="{BB962C8B-B14F-4D97-AF65-F5344CB8AC3E}">
        <p14:creationId xmlns:p14="http://schemas.microsoft.com/office/powerpoint/2010/main" val="2599246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i="1" baseline="0">
                <a:solidFill>
                  <a:schemeClr val="tx1"/>
                </a:solidFill>
              </a:rPr>
              <a:t>النشرات:</a:t>
            </a:r>
            <a:r>
              <a:rPr lang="ar-SA" sz="1200" b="1" u="sng">
                <a:solidFill>
                  <a:schemeClr val="tx1"/>
                </a:solidFill>
                <a:latin typeface="+mn-lt"/>
                <a:ea typeface="+mn-ea"/>
                <a:cs typeface="Arial"/>
              </a:rPr>
              <a:t> نموذج اتفاقية مقدم خدمات</a:t>
            </a:r>
          </a:p>
          <a:p>
            <a:endParaRPr lang="en-US" b="1" baseline="0" dirty="0">
              <a:solidFill>
                <a:schemeClr val="tx1"/>
              </a:solidFill>
            </a:endParaRPr>
          </a:p>
          <a:p>
            <a:pPr marL="228600" marR="0" indent="-2286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0" baseline="0">
                <a:solidFill>
                  <a:schemeClr val="tx1"/>
                </a:solidFill>
              </a:rPr>
              <a:t>يلزمك أنت ومقدمي الخدمة الاتفاق بشأن الخدمات قبل بدئها. فكّر في الأسئلة الواردة أعلاه.</a:t>
            </a:r>
          </a:p>
          <a:p>
            <a:pPr marL="228600" marR="0" indent="-2286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0" baseline="0">
                <a:solidFill>
                  <a:schemeClr val="tx1"/>
                </a:solidFill>
              </a:rPr>
              <a:t> هناك نموذج يمكنك استخدامه مع مقدمي الخدمة لديك لإظهار الاتفاق بشأن ما قررته.</a:t>
            </a:r>
          </a:p>
          <a:p>
            <a:pPr marL="228600" marR="0" indent="-2286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0" baseline="0">
                <a:solidFill>
                  <a:schemeClr val="tx1"/>
                </a:solidFill>
              </a:rPr>
              <a:t> في موافقتك، كن واضحًا بشأن التفاصيل.</a:t>
            </a:r>
          </a:p>
          <a:p>
            <a:pPr marL="228600" marR="0" indent="-2286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0" baseline="0">
                <a:solidFill>
                  <a:schemeClr val="tx1"/>
                </a:solidFill>
              </a:rPr>
              <a:t>يمكنك تقديم تقرير إلى فريق التخطيط لديك والمُيسّر المستقل و/أو خدمة الإدارة المالية حول هذه الاتفاقيات.</a:t>
            </a:r>
          </a:p>
          <a:p>
            <a:pPr marL="228600" marR="0" indent="-2286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a:solidFill>
                  <a:schemeClr val="tx1"/>
                </a:solidFill>
              </a:rPr>
              <a:t>مرة أخرى، أنت تمتلك دعمًا من فريقك، لذا اطلب منه المساعدة إذا كنت تشعر بالحاجة إليها.</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25</a:t>
            </a:fld>
            <a:endParaRPr lang="en-US"/>
          </a:p>
        </p:txBody>
      </p:sp>
    </p:spTree>
    <p:extLst>
      <p:ext uri="{BB962C8B-B14F-4D97-AF65-F5344CB8AC3E}">
        <p14:creationId xmlns:p14="http://schemas.microsoft.com/office/powerpoint/2010/main" val="3874925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a:t>في وقت سابق، تحدثنا عن أدوات التدريب والتعلم من خلال الأمثلة.</a:t>
            </a:r>
          </a:p>
          <a:p>
            <a:r>
              <a:rPr lang="ar-SA"/>
              <a:t> جيسون وصوفيا مثالان على الأشخاص الذين صممناهما لمساعدتنا على التعلم خلال هذا التوجيه.</a:t>
            </a:r>
          </a:p>
          <a:p>
            <a:r>
              <a:rPr lang="ar-SA" b="1" u="sng" baseline="0"/>
              <a:t>أنت تمتلك نشرة في الحزمة التي بعنوان "لقاء جيسون وصوفيا"</a:t>
            </a:r>
          </a:p>
          <a:p>
            <a:r>
              <a:rPr lang="ar-SA" baseline="0"/>
              <a:t>سنقوم بالإشارة إلى هذا المنشور بينما نتناول مفاهيم مختلفة في هذا التوجيه.</a:t>
            </a:r>
          </a:p>
          <a:p>
            <a:r>
              <a:rPr lang="ar-SA" baseline="0"/>
              <a:t>تعطينا </a:t>
            </a:r>
            <a:r>
              <a:rPr lang="ar-SA" b="1" baseline="0"/>
              <a:t>الصفحة الأولى</a:t>
            </a:r>
            <a:r>
              <a:rPr lang="ar-SA" baseline="0"/>
              <a:t> لمحة عنهما وعن الأشخاص في حياتهم.</a:t>
            </a:r>
          </a:p>
          <a:p>
            <a:endParaRPr lang="en-US" dirty="0"/>
          </a:p>
          <a:p>
            <a:r>
              <a:rPr lang="ar-SA"/>
              <a:t>يضيف برنامج التحديد الذاتي الدعم لكل من جاسون وصوفيا لدى خدمة الإدارة المالية بالإضافة إلى اختيارهما لتوظيف مُيسِّر مستقل.</a:t>
            </a:r>
          </a:p>
          <a:p>
            <a:endParaRPr lang="en-US" dirty="0"/>
          </a:p>
          <a:p>
            <a:r>
              <a:rPr lang="ar-SA"/>
              <a:t> وسترى خلال هذا التوجيه الرحلة التي استغرقها جيسون وصوفيا أثناء مضيهما قدمًا في برنامج التحديد الذاتي.</a:t>
            </a:r>
            <a:r>
              <a:rPr lang="ar-SA" baseline="0"/>
              <a:t> </a:t>
            </a:r>
          </a:p>
        </p:txBody>
      </p:sp>
      <p:sp>
        <p:nvSpPr>
          <p:cNvPr id="4" name="Slide Number Placeholder 3"/>
          <p:cNvSpPr>
            <a:spLocks noGrp="1"/>
          </p:cNvSpPr>
          <p:nvPr>
            <p:ph type="sldNum" sz="quarter" idx="10"/>
          </p:nvPr>
        </p:nvSpPr>
        <p:spPr/>
        <p:txBody>
          <a:bodyPr/>
          <a:lstStyle/>
          <a:p>
            <a:fld id="{1C78673E-F29B-4593-BE77-BC78070867BB}" type="slidenum">
              <a:rPr lang="en-US" smtClean="0"/>
              <a:t>26</a:t>
            </a:fld>
            <a:endParaRPr lang="en-US"/>
          </a:p>
        </p:txBody>
      </p:sp>
    </p:spTree>
    <p:extLst>
      <p:ext uri="{BB962C8B-B14F-4D97-AF65-F5344CB8AC3E}">
        <p14:creationId xmlns:p14="http://schemas.microsoft.com/office/powerpoint/2010/main" val="3932372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itchFamily="2" charset="2"/>
              <a:buChar char="ü"/>
            </a:pPr>
            <a:r>
              <a:rPr lang="ar-SA" sz="1200">
                <a:latin typeface="+mn-lt"/>
                <a:cs typeface="Arial"/>
              </a:rPr>
              <a:t>أنت تحضر هذا التوجيه وتضع خطة البرنامج الفردية لديك من خلال التخطيط المتمركز حول الشخص والدعم والعمل مع خدمة الإدارة المالية لتتولى المسؤولية المالية</a:t>
            </a:r>
          </a:p>
          <a:p>
            <a:pPr lvl="1"/>
            <a:endParaRPr lang="en-US" sz="1200" dirty="0">
              <a:latin typeface="+mn-lt"/>
            </a:endParaRPr>
          </a:p>
          <a:p>
            <a:pPr marL="914400" lvl="1" indent="-457200">
              <a:buFont typeface="Wingdings" pitchFamily="2" charset="2"/>
              <a:buChar char="ü"/>
            </a:pPr>
            <a:r>
              <a:rPr lang="ar-SA" sz="1200">
                <a:latin typeface="+mn-lt"/>
                <a:cs typeface="Arial"/>
              </a:rPr>
              <a:t> يمكنك اختيار أفراد في حياتك للمشاركة في دعمك بالطرق التي تريدها وتحتاج إليها.</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ar-SA" sz="1200">
                <a:latin typeface="+mn-lt"/>
                <a:cs typeface="Arial"/>
              </a:rPr>
              <a:t>يستمر منسق خدمة المركز الإقليمي لديك في كونه الشخص المطلوب والأكثر قيمة لمساعدتك في التخطيط للخدمات والدعم الذي تحتاجه!</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ar-SA" sz="1200">
                <a:latin typeface="+mn-lt"/>
                <a:cs typeface="Arial"/>
              </a:rPr>
              <a:t> قد ترغب في تعيين مُيَسِّر مستقل لمساعدتك في التنقل والتخطيط للخدمات والدعم.  </a:t>
            </a:r>
          </a:p>
          <a:p>
            <a:pPr lvl="1"/>
            <a:endParaRPr lang="en-US" sz="1200" dirty="0">
              <a:latin typeface="+mn-lt"/>
            </a:endParaRPr>
          </a:p>
          <a:p>
            <a:pPr marL="914400" lvl="1" indent="-457200">
              <a:buFont typeface="Wingdings" pitchFamily="2" charset="2"/>
              <a:buChar char="ü"/>
            </a:pPr>
            <a:r>
              <a:rPr lang="ar-SA" sz="1200">
                <a:latin typeface="+mn-lt"/>
                <a:cs typeface="Arial"/>
              </a:rPr>
              <a:t>تستطيع تحديد علاقتك بمقدمي الخدمة وما الذي تريده وتحتاجه منهم.  </a:t>
            </a:r>
          </a:p>
          <a:p>
            <a:pPr marL="914400" lvl="1" indent="-457200">
              <a:buFont typeface="Wingdings" pitchFamily="2" charset="2"/>
              <a:buChar char="ü"/>
            </a:pPr>
            <a:endParaRPr lang="en-US" sz="1200" dirty="0">
              <a:latin typeface="+mn-lt"/>
            </a:endParaRPr>
          </a:p>
          <a:p>
            <a:pPr marL="914400" lvl="1" indent="-457200">
              <a:buFont typeface="Wingdings" pitchFamily="2" charset="2"/>
              <a:buChar char="ü"/>
            </a:pPr>
            <a:r>
              <a:rPr lang="ar-SA" sz="1200">
                <a:latin typeface="+mn-lt"/>
                <a:cs typeface="Arial"/>
              </a:rPr>
              <a:t>خدمة الإدارة المالية مطلوبة، وستدفع فواتيرك وتساعدك في إدارة خطة الإنفاق الخاصة بك. يجب تقديم خمات البيع من خلال المركز الإقليمي. يمكنك اختيار نوع العلاقة التي تحتاجها معهم وحجم المساعدة التي تحتاجها!</a:t>
            </a:r>
          </a:p>
          <a:p>
            <a:pPr marL="457200" lvl="1" indent="0">
              <a:buFont typeface="Wingdings" pitchFamily="2" charset="2"/>
              <a:buNone/>
            </a:pPr>
            <a:endParaRPr lang="en-US" sz="1200" dirty="0">
              <a:latin typeface="+mn-lt"/>
            </a:endParaRPr>
          </a:p>
          <a:p>
            <a:pPr marL="457200" marR="0" lvl="1" indent="0" algn="r" defTabSz="914400" rtl="1" eaLnBrk="1" fontAlgn="auto" latinLnBrk="0" hangingPunct="1">
              <a:lnSpc>
                <a:spcPct val="100000"/>
              </a:lnSpc>
              <a:spcBef>
                <a:spcPts val="0"/>
              </a:spcBef>
              <a:spcAft>
                <a:spcPts val="0"/>
              </a:spcAft>
              <a:buClrTx/>
              <a:buSzTx/>
              <a:buFont typeface="Wingdings" pitchFamily="2" charset="2"/>
              <a:buNone/>
              <a:tabLst/>
              <a:defRPr/>
            </a:pPr>
            <a:r>
              <a:rPr lang="ar-SA" sz="1200" b="1">
                <a:solidFill>
                  <a:schemeClr val="tx1"/>
                </a:solidFill>
                <a:latin typeface="+mn-lt"/>
                <a:ea typeface="+mn-ea"/>
                <a:cs typeface="Arial"/>
              </a:rPr>
              <a:t>نصيحة التدريب!</a:t>
            </a:r>
            <a:r>
              <a:rPr lang="ar-SA" sz="1200" b="1" baseline="0">
                <a:solidFill>
                  <a:schemeClr val="tx1"/>
                </a:solidFill>
                <a:latin typeface="+mn-lt"/>
                <a:ea typeface="+mn-ea"/>
                <a:cs typeface="Arial"/>
              </a:rPr>
              <a:t> جرّب هذا النشاط بعد إكمال شريحة المراجعة هذه.</a:t>
            </a:r>
            <a:r>
              <a:rPr lang="ar-SA" sz="1200" b="1">
                <a:solidFill>
                  <a:schemeClr val="tx1"/>
                </a:solidFill>
                <a:latin typeface="+mn-lt"/>
                <a:ea typeface="+mn-ea"/>
                <a:cs typeface="Arial"/>
              </a:rPr>
              <a:t> "دعنا نعود إلى الشريحة 18 لمدة دقيقة ونفكر حول دوائر الدعم.  كن شريكًا مع شخص ما ويأخذ كل منكما دورًا في مشاركة دائرة الدعم الشخصية لديك.  من ستتوجه إليه إذا اضطررت للعمل معه كفريق؟  ولمَ؟  فكّر في الأشخاص الذين لا تريدهم واذكر السبب، إذا كان لديك وقت.  دعونا نأخذ 5 دقائق".  بعد مرور 5 دقائق، يطلب/يسأل المدرب: "آمل أن يكون ذلك مثيرًا للدهشة.  وأتمنى أيضًا أن يكون الأمر كما فكرت فيه وشاركته مع أعضاء فريقك، وأن تكون شعرت بالفعل بهذا الدعم.   وفيما يتعلق بالتخطيط الذي سنتناوله بعد ذلك، فإن الشعور القوي بالدعم الذي تريده حقًا من فريقك هو الأساس الذي يبدأ منه التخطيط الجيد والهادف."</a:t>
            </a:r>
          </a:p>
          <a:p>
            <a:pPr marL="457200" lvl="1" indent="0">
              <a:buFont typeface="Wingdings" pitchFamily="2" charset="2"/>
              <a:buNone/>
            </a:pPr>
            <a:endParaRPr lang="en-US" sz="1200" dirty="0">
              <a:latin typeface="+mn-lt"/>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27</a:t>
            </a:fld>
            <a:endParaRPr lang="en-US"/>
          </a:p>
        </p:txBody>
      </p:sp>
    </p:spTree>
    <p:extLst>
      <p:ext uri="{BB962C8B-B14F-4D97-AF65-F5344CB8AC3E}">
        <p14:creationId xmlns:p14="http://schemas.microsoft.com/office/powerpoint/2010/main" val="2059621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28</a:t>
            </a:fld>
            <a:endParaRPr lang="en-US"/>
          </a:p>
        </p:txBody>
      </p:sp>
    </p:spTree>
    <p:extLst>
      <p:ext uri="{BB962C8B-B14F-4D97-AF65-F5344CB8AC3E}">
        <p14:creationId xmlns:p14="http://schemas.microsoft.com/office/powerpoint/2010/main" val="3503686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29</a:t>
            </a:fld>
            <a:endParaRPr lang="en-US"/>
          </a:p>
        </p:txBody>
      </p:sp>
    </p:spTree>
    <p:extLst>
      <p:ext uri="{BB962C8B-B14F-4D97-AF65-F5344CB8AC3E}">
        <p14:creationId xmlns:p14="http://schemas.microsoft.com/office/powerpoint/2010/main" val="283419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3</a:t>
            </a:fld>
            <a:endParaRPr lang="en-US"/>
          </a:p>
        </p:txBody>
      </p:sp>
    </p:spTree>
    <p:extLst>
      <p:ext uri="{BB962C8B-B14F-4D97-AF65-F5344CB8AC3E}">
        <p14:creationId xmlns:p14="http://schemas.microsoft.com/office/powerpoint/2010/main" val="3755491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ar-SA" baseline="0">
                <a:solidFill>
                  <a:schemeClr val="tx1"/>
                </a:solidFill>
                <a:latin typeface="+mn-lt"/>
                <a:cs typeface="Arial"/>
              </a:rPr>
              <a:t>يتمحور التخطيط الذي يركز على الشخص حول:</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a:solidFill>
                  <a:schemeClr val="tx1"/>
                </a:solidFill>
                <a:latin typeface="+mn-lt"/>
                <a:cs typeface="Arial"/>
              </a:rPr>
              <a:t>حدد آمالك وأحلامك.</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a:solidFill>
                  <a:schemeClr val="tx1"/>
                </a:solidFill>
                <a:latin typeface="+mn-lt"/>
                <a:cs typeface="Arial"/>
              </a:rPr>
              <a:t>حدد ما تحبه وما أنت جيد فيه.</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a:solidFill>
                  <a:schemeClr val="tx1"/>
                </a:solidFill>
                <a:latin typeface="+mn-lt"/>
                <a:cs typeface="Arial"/>
              </a:rPr>
              <a:t>حدد وضع أهدافًا ذات مغزى لحياتك.</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a:solidFill>
                  <a:schemeClr val="tx1"/>
                </a:solidFill>
                <a:latin typeface="+mn-lt"/>
                <a:cs typeface="Arial"/>
              </a:rPr>
              <a:t>اختر من سيقدم الخدمات.</a:t>
            </a:r>
          </a:p>
          <a:p>
            <a:pPr marL="171450" indent="-171450">
              <a:buFont typeface="Wingdings" pitchFamily="2" charset="2"/>
              <a:buChar char="ü"/>
            </a:pPr>
            <a:r>
              <a:rPr lang="ar-SA" baseline="0">
                <a:solidFill>
                  <a:schemeClr val="tx1"/>
                </a:solidFill>
                <a:latin typeface="+mn-lt"/>
                <a:cs typeface="Arial"/>
              </a:rPr>
              <a:t>قد تكون عملية التخطيط لديك مختلفة عن طريقة شخص آخر وهذا أمر جيد.  </a:t>
            </a:r>
          </a:p>
          <a:p>
            <a:pPr>
              <a:buFont typeface="Arial"/>
              <a:buNone/>
            </a:pPr>
            <a:r>
              <a:rPr lang="ar-SA" baseline="0">
                <a:solidFill>
                  <a:schemeClr val="tx1"/>
                </a:solidFill>
                <a:latin typeface="+mn-lt"/>
                <a:cs typeface="Arial"/>
              </a:rPr>
              <a:t>تذكر أن:</a:t>
            </a:r>
          </a:p>
          <a:p>
            <a:pPr lvl="1">
              <a:buFont typeface="Arial"/>
              <a:buChar char="•"/>
            </a:pPr>
            <a:r>
              <a:rPr lang="ar-SA" baseline="0">
                <a:solidFill>
                  <a:schemeClr val="tx1"/>
                </a:solidFill>
                <a:latin typeface="+mn-lt"/>
                <a:cs typeface="Arial"/>
              </a:rPr>
              <a:t> يمكن لكل شخص التعبير عما يحبه ويكره بطريقته الخاصة.</a:t>
            </a:r>
          </a:p>
          <a:p>
            <a:pPr lvl="1">
              <a:buFont typeface="Arial"/>
              <a:buChar char="•"/>
            </a:pPr>
            <a:r>
              <a:rPr lang="ar-SA" baseline="0">
                <a:solidFill>
                  <a:schemeClr val="tx1"/>
                </a:solidFill>
                <a:latin typeface="+mn-lt"/>
                <a:cs typeface="Arial"/>
              </a:rPr>
              <a:t>بالابتسامة أو الكتابة أو استخدام الصور....يحق لكل فرد اختيار ما يشاء وإبلاغ فريقه بذلك.</a:t>
            </a:r>
          </a:p>
          <a:p>
            <a:pPr marL="457200" marR="0" lvl="2" indent="0" algn="r" defTabSz="914400" rtl="1" eaLnBrk="1" fontAlgn="auto" latinLnBrk="0" hangingPunct="1">
              <a:lnSpc>
                <a:spcPct val="100000"/>
              </a:lnSpc>
              <a:spcBef>
                <a:spcPts val="0"/>
              </a:spcBef>
              <a:spcAft>
                <a:spcPts val="0"/>
              </a:spcAft>
              <a:buClrTx/>
              <a:buSzTx/>
              <a:buFont typeface="Arial"/>
              <a:buChar char="•"/>
              <a:tabLst/>
              <a:defRPr/>
            </a:pPr>
            <a:r>
              <a:rPr lang="ar-SA" baseline="0">
                <a:solidFill>
                  <a:schemeClr val="tx1"/>
                </a:solidFill>
                <a:latin typeface="+mn-lt"/>
                <a:cs typeface="Arial"/>
              </a:rPr>
              <a:t>السلوك هو شكل من أشكال التواصل.</a:t>
            </a:r>
          </a:p>
          <a:p>
            <a:pPr lvl="1">
              <a:buFont typeface="Arial"/>
              <a:buChar char="•"/>
            </a:pPr>
            <a:r>
              <a:rPr lang="ar-SA" u="none" baseline="0">
                <a:solidFill>
                  <a:schemeClr val="tx1"/>
                </a:solidFill>
                <a:latin typeface="+mn-lt"/>
                <a:cs typeface="Arial"/>
              </a:rPr>
              <a:t>يحق لكل شخص أن يعيش حياة وفقًا لاختياراته – في المجتمع ومع الأشخاص الذين يختار أن يكونوا حوله.</a:t>
            </a:r>
          </a:p>
          <a:p>
            <a:pPr marL="171450" marR="0" lvl="0" indent="-17145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sz="1200" baseline="0">
                <a:solidFill>
                  <a:schemeClr val="tx1"/>
                </a:solidFill>
                <a:latin typeface="+mn-lt"/>
                <a:ea typeface="+mn-ea"/>
                <a:cs typeface="Arial"/>
              </a:rPr>
              <a:t>سيتيح لك برنامج التحديد الذاتي الحرية والدعم لأهدافك وكيف تقرر الوصول إليها.</a:t>
            </a:r>
          </a:p>
        </p:txBody>
      </p:sp>
      <p:sp>
        <p:nvSpPr>
          <p:cNvPr id="4" name="Slide Number Placeholder 3"/>
          <p:cNvSpPr>
            <a:spLocks noGrp="1"/>
          </p:cNvSpPr>
          <p:nvPr>
            <p:ph type="sldNum" sz="quarter" idx="5"/>
          </p:nvPr>
        </p:nvSpPr>
        <p:spPr/>
        <p:txBody>
          <a:bodyPr/>
          <a:lstStyle/>
          <a:p>
            <a:fld id="{1C78673E-F29B-4593-BE77-BC78070867BB}" type="slidenum">
              <a:rPr lang="en-US" smtClean="0"/>
              <a:t>30</a:t>
            </a:fld>
            <a:endParaRPr lang="en-US"/>
          </a:p>
        </p:txBody>
      </p:sp>
    </p:spTree>
    <p:extLst>
      <p:ext uri="{BB962C8B-B14F-4D97-AF65-F5344CB8AC3E}">
        <p14:creationId xmlns:p14="http://schemas.microsoft.com/office/powerpoint/2010/main" val="3698071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Wingdings" pitchFamily="2" charset="2"/>
              <a:buNone/>
              <a:tabLst/>
              <a:defRPr/>
            </a:pPr>
            <a:r>
              <a:rPr lang="ar-SA" i="1">
                <a:solidFill>
                  <a:schemeClr val="tx1"/>
                </a:solidFill>
              </a:rPr>
              <a:t>النشرات:</a:t>
            </a:r>
            <a:r>
              <a:rPr lang="ar-SA" b="1" i="0">
                <a:solidFill>
                  <a:schemeClr val="tx1"/>
                </a:solidFill>
              </a:rPr>
              <a:t> مصادر التخطيط المرتكز حول الشخص</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kern="1200" baseline="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 typeface="Wingdings" pitchFamily="2" charset="2"/>
              <a:buNone/>
              <a:tabLst/>
              <a:defRPr/>
            </a:pPr>
            <a:r>
              <a:rPr lang="ar-SA" sz="1200" baseline="0">
                <a:solidFill>
                  <a:schemeClr val="tx1"/>
                </a:solidFill>
                <a:latin typeface="+mn-lt"/>
                <a:ea typeface="+mn-ea"/>
                <a:cs typeface="Arial"/>
              </a:rPr>
              <a:t>هذه خطوات كثيرة يمكنك وضعها في الاعتبار للبدء. من أين ينبغي أن تبدأ؟</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kern="1200" baseline="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 typeface="Wingdings" pitchFamily="2" charset="2"/>
              <a:buNone/>
              <a:tabLst/>
              <a:defRPr/>
            </a:pPr>
            <a:r>
              <a:rPr lang="ar-SA" sz="1200" baseline="0">
                <a:solidFill>
                  <a:schemeClr val="tx1"/>
                </a:solidFill>
                <a:latin typeface="+mn-lt"/>
                <a:ea typeface="+mn-ea"/>
                <a:cs typeface="Arial"/>
              </a:rPr>
              <a:t>سيستغرق الانتقال إلى برنامج التحديد الذاتي وقتًا ومعلومات ودعمًا لمعرفة كل هذه الأشياء. قد تحتاج إلى موارد لمعرفة كيف تحب أن تقوم بالتخطيط. قد تحتاج إلى خطة تركز على الشخص كجزء من عملية التخطيط لديك.</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baseline="0">
                <a:solidFill>
                  <a:schemeClr val="tx1"/>
                </a:solidFill>
                <a:latin typeface="+mn-lt"/>
                <a:ea typeface="+mn-ea"/>
                <a:cs typeface="Arial"/>
              </a:rPr>
              <a:t> تعد الخطة التي تركز على الشخص نتيجة مكتوبة لعملية تخطيط أعمق وأشمل وأوسع نطاقصا والتي يمكن أن تساعد في إبلاغ المركز الإقليمي بخطة البرنامج الفردية لديك أو الخطط مع مقدمي الخدمات الآخرين.</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SA" sz="1200" baseline="0">
                <a:solidFill>
                  <a:schemeClr val="tx1"/>
                </a:solidFill>
                <a:latin typeface="+mn-lt"/>
                <a:ea typeface="+mn-ea"/>
                <a:cs typeface="Arial"/>
              </a:rPr>
              <a:t> وتوجد في الحزمة الخاصة بك قائمة بالمنشورات والموارد عبر الإنترنت ومقاطع الفيديو حول التخطيط والخطط المرتكزة حول الأشخاص والتي يمكنك استخدامها لمعرفة المزيد. وهناك العديد من الخطط المتاحة عبر الإنترنت وفي المكتبات أيضًا.</a:t>
            </a:r>
          </a:p>
          <a:p>
            <a:endParaRPr lang="en-US" sz="1200" b="0" i="0" u="none" strike="noStrike" kern="1200" baseline="0" dirty="0">
              <a:solidFill>
                <a:schemeClr val="tx1"/>
              </a:solidFill>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baseline="0">
                <a:solidFill>
                  <a:schemeClr val="tx1"/>
                </a:solidFill>
                <a:latin typeface="+mn-lt"/>
                <a:ea typeface="+mn-ea"/>
                <a:cs typeface="Arial"/>
              </a:rPr>
              <a:t> قد يطلب الأشخاص الذين تم اختيارهم لبرنامج التحديد الذاتي المساعدة من مراكزهم الإقليمية في التخطيط الذي يرتكز حول الأشخاص أثناء انتقالهم من الخدمات التقليدية إلى برنامج التحديد الذاتي.  وترد خدمات التخطيط الذي يرتكز حول الأشخاص هذه جنبًا إلى جنب مع الخدمات التي يقدمها المركز الإقليمي وتتاح للمساعدة في التخطيط الشامل في برنامج التحديد الذاتي.</a:t>
            </a:r>
            <a:r>
              <a:rPr lang="ar-SA" sz="1200" b="0" i="0" u="none" strike="noStrike" baseline="0">
                <a:solidFill>
                  <a:schemeClr val="tx1"/>
                </a:solidFill>
                <a:latin typeface="+mn-lt"/>
                <a:ea typeface="+mn-ea"/>
                <a:cs typeface="Arial"/>
              </a:rPr>
              <a:t> ويمكنك استخدام ما تجنيه من هذه المساعدة للإبلاغ بتطوير خطة البرنامج الفردية لديك.  يمكن للمراكز الإقليمية شراء خدمات التخطيط الأولية التي تركز على الأشخاص من:</a:t>
            </a:r>
          </a:p>
          <a:p>
            <a:pPr marL="171450" indent="-171450">
              <a:buFont typeface="Arial" panose="020B0604020202020204" pitchFamily="34" charset="0"/>
              <a:buChar char="•"/>
            </a:pPr>
            <a:r>
              <a:rPr lang="ar-SA" sz="1200" b="0" i="0" u="none" strike="noStrike" baseline="0">
                <a:solidFill>
                  <a:schemeClr val="tx1"/>
                </a:solidFill>
                <a:latin typeface="+mn-lt"/>
                <a:ea typeface="+mn-ea"/>
                <a:cs typeface="Arial"/>
              </a:rPr>
              <a:t> مقدمو بيع خدمات التخطيط الذي يركز حول الأشخاص؛ أو</a:t>
            </a:r>
          </a:p>
          <a:p>
            <a:pPr marL="171450" indent="-171450">
              <a:buFont typeface="Arial" panose="020B0604020202020204" pitchFamily="34" charset="0"/>
              <a:buChar char="•"/>
            </a:pPr>
            <a:r>
              <a:rPr lang="ar-SA" sz="1200" b="0" i="0" u="none" strike="noStrike" baseline="0">
                <a:solidFill>
                  <a:schemeClr val="tx1"/>
                </a:solidFill>
                <a:latin typeface="+mn-lt"/>
                <a:ea typeface="+mn-ea"/>
                <a:cs typeface="Arial"/>
              </a:rPr>
              <a:t> مقدمو الخدمات من غير البائعين الذين يثبتون أنهم تلقوا تدريبًا أو شهادات في عملية التخطيط/التيسير المرتكز حول الأشخاص. يجب تسديد مدفوعات مقدمي الخدمات غير البائعين باعتبارها "تسديد الشراء" (رمز الخدمة 024).</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kern="1200" baseline="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 typeface="Wingdings" pitchFamily="2" charset="2"/>
              <a:buNone/>
              <a:tabLst/>
              <a:defRPr/>
            </a:pPr>
            <a:r>
              <a:rPr lang="ar-SA" sz="1200" baseline="0">
                <a:solidFill>
                  <a:schemeClr val="tx1"/>
                </a:solidFill>
                <a:latin typeface="+mn-lt"/>
                <a:ea typeface="+mn-ea"/>
                <a:cs typeface="Arial"/>
              </a:rPr>
              <a:t> يمكن أن يكون التخطيط المتطور المرتكز حول الأشخاص والذي يتضمن ما هو مهم لك وما هو مهم من أجلك أمرًا مهمًا للمشاركة الناجحة في برنامج التحديد الذاتي.</a:t>
            </a:r>
          </a:p>
        </p:txBody>
      </p:sp>
      <p:sp>
        <p:nvSpPr>
          <p:cNvPr id="4" name="Slide Number Placeholder 3"/>
          <p:cNvSpPr>
            <a:spLocks noGrp="1"/>
          </p:cNvSpPr>
          <p:nvPr>
            <p:ph type="sldNum" sz="quarter" idx="5"/>
          </p:nvPr>
        </p:nvSpPr>
        <p:spPr/>
        <p:txBody>
          <a:bodyPr/>
          <a:lstStyle/>
          <a:p>
            <a:fld id="{1C78673E-F29B-4593-BE77-BC78070867BB}" type="slidenum">
              <a:rPr lang="en-US" smtClean="0"/>
              <a:t>31</a:t>
            </a:fld>
            <a:endParaRPr lang="en-US"/>
          </a:p>
        </p:txBody>
      </p:sp>
    </p:spTree>
    <p:extLst>
      <p:ext uri="{BB962C8B-B14F-4D97-AF65-F5344CB8AC3E}">
        <p14:creationId xmlns:p14="http://schemas.microsoft.com/office/powerpoint/2010/main" val="3072492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i="1" baseline="0">
                <a:solidFill>
                  <a:schemeClr val="tx1"/>
                </a:solidFill>
              </a:rPr>
              <a:t>النشرات:</a:t>
            </a:r>
            <a:r>
              <a:rPr lang="ar-SA" baseline="0">
                <a:solidFill>
                  <a:schemeClr val="tx1"/>
                </a:solidFill>
              </a:rPr>
              <a:t> حزمة جيسون وصوفيا (الصفحات 2 و3 و4)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a:solidFill>
                <a:schemeClr val="tx1"/>
              </a:solidFill>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b="1" i="1" baseline="0">
                <a:solidFill>
                  <a:schemeClr val="tx1"/>
                </a:solidFill>
              </a:rPr>
              <a:t>نصيحة التدريب! احرص على تخصيص وقت لمراجعة هذه الأمثلة. ركّز على جيسون وصوفيا كشخصين حقيقيين يمتلكان هدايا ومواهب وأحلام حقيقية. وستساعد الحضور في توصيل أهمية التخطيط المرتكز حول الشخص بالفرص الكاملة لبرنامج التحديد الذاتي.</a:t>
            </a:r>
          </a:p>
        </p:txBody>
      </p:sp>
      <p:sp>
        <p:nvSpPr>
          <p:cNvPr id="4" name="Slide Number Placeholder 3"/>
          <p:cNvSpPr>
            <a:spLocks noGrp="1"/>
          </p:cNvSpPr>
          <p:nvPr>
            <p:ph type="sldNum" sz="quarter" idx="10"/>
          </p:nvPr>
        </p:nvSpPr>
        <p:spPr/>
        <p:txBody>
          <a:bodyPr/>
          <a:lstStyle/>
          <a:p>
            <a:fld id="{1C78673E-F29B-4593-BE77-BC78070867BB}" type="slidenum">
              <a:rPr lang="en-US" smtClean="0"/>
              <a:t>32</a:t>
            </a:fld>
            <a:endParaRPr lang="en-US"/>
          </a:p>
        </p:txBody>
      </p:sp>
    </p:spTree>
    <p:extLst>
      <p:ext uri="{BB962C8B-B14F-4D97-AF65-F5344CB8AC3E}">
        <p14:creationId xmlns:p14="http://schemas.microsoft.com/office/powerpoint/2010/main" val="1927504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baseline="0" dirty="0">
                <a:solidFill>
                  <a:schemeClr val="tx1"/>
                </a:solidFill>
                <a:latin typeface="+mn-lt"/>
                <a:ea typeface="+mn-ea"/>
                <a:cs typeface="Arial"/>
              </a:rPr>
              <a:t>سيتم استخدام كل هذا التخطيط المرتكز حول الأشخاص للإبلاغ عن خطة البرنامج الفردية.</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baseline="0" dirty="0">
                <a:solidFill>
                  <a:schemeClr val="tx1"/>
                </a:solidFill>
                <a:latin typeface="+mn-lt"/>
                <a:ea typeface="+mn-ea"/>
                <a:cs typeface="Arial"/>
              </a:rPr>
              <a:t> تعد خطة البرنامج الفردية لديك في برنامج التحديد الذاتي خطة من الخدمات التي أبلغت عنها بالتعاون مع الأشخاص الذين طلبت مساعدتهم، وذلك تمامًا مثل خطة البرنامج الفردية لديك الآن.</a:t>
            </a:r>
          </a:p>
          <a:p>
            <a:pPr marL="0" marR="0" lvl="0" indent="0" algn="r" defTabSz="914400" rtl="1" eaLnBrk="1" fontAlgn="auto" latinLnBrk="0" hangingPunct="1">
              <a:lnSpc>
                <a:spcPct val="100000"/>
              </a:lnSpc>
              <a:spcBef>
                <a:spcPts val="0"/>
              </a:spcBef>
              <a:spcAft>
                <a:spcPts val="0"/>
              </a:spcAft>
              <a:buClrTx/>
              <a:buSzTx/>
              <a:buFontTx/>
              <a:buNone/>
              <a:tabLst/>
              <a:defRPr/>
            </a:pPr>
            <a:r>
              <a:rPr lang="ar-SA" dirty="0">
                <a:solidFill>
                  <a:schemeClr val="tx1"/>
                </a:solidFill>
              </a:rPr>
              <a:t> خطة البرنامج الفردية هي خدمة للخدمات، والتي سوف:</a:t>
            </a:r>
          </a:p>
          <a:p>
            <a:pPr marL="228600" marR="0" lvl="0" indent="-22860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sz="1200" baseline="0" dirty="0">
                <a:solidFill>
                  <a:schemeClr val="tx1"/>
                </a:solidFill>
                <a:latin typeface="+mn-lt"/>
                <a:ea typeface="+mn-ea"/>
                <a:cs typeface="Arial"/>
              </a:rPr>
              <a:t>تحدد الأهداف التي حددتها من خلال التخطيط المرتكز حول الأشخاص</a:t>
            </a:r>
          </a:p>
          <a:p>
            <a:pPr marL="685800" marR="0" lvl="1" indent="-22860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sz="1200" baseline="0" dirty="0">
                <a:solidFill>
                  <a:schemeClr val="tx1"/>
                </a:solidFill>
                <a:latin typeface="+mn-lt"/>
                <a:ea typeface="+mn-ea"/>
                <a:cs typeface="Arial"/>
              </a:rPr>
              <a:t>وستستند الأهداف إلى احتياجاتك وتفضيلاتك وخيارات الحياة لديك</a:t>
            </a:r>
          </a:p>
          <a:p>
            <a:pPr marL="228600" marR="0" lvl="0" indent="-22860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baseline="0" dirty="0">
                <a:solidFill>
                  <a:schemeClr val="tx1"/>
                </a:solidFill>
              </a:rPr>
              <a:t>حدد ما الذي تحتاجه لتحقيق هذه الأهداف</a:t>
            </a:r>
          </a:p>
          <a:p>
            <a:pPr marL="228600" marR="0" lvl="0" indent="-22860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baseline="0" dirty="0">
                <a:solidFill>
                  <a:schemeClr val="tx1"/>
                </a:solidFill>
              </a:rPr>
              <a:t>حدد الخدمات التي تحتاجها للوصول إلى تلك الأهداف</a:t>
            </a:r>
          </a:p>
          <a:p>
            <a:pPr marL="228600" marR="0" lvl="0" indent="-22860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baseline="0" dirty="0">
                <a:solidFill>
                  <a:schemeClr val="tx1"/>
                </a:solidFill>
              </a:rPr>
              <a:t>ومن الذي سيقدم هذه الخدمات والدعم</a:t>
            </a:r>
          </a:p>
          <a:p>
            <a:pPr marL="685800" marR="0" lvl="1" indent="-22860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baseline="0" dirty="0">
                <a:solidFill>
                  <a:schemeClr val="tx1"/>
                </a:solidFill>
              </a:rPr>
              <a:t>نوع أو اسم الخدمات التي تختارها لتلبية احتياجاتك</a:t>
            </a:r>
          </a:p>
          <a:p>
            <a:pPr marL="685800" marR="0" lvl="1" indent="-22860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baseline="0" dirty="0">
                <a:solidFill>
                  <a:schemeClr val="tx1"/>
                </a:solidFill>
              </a:rPr>
              <a:t>كم عدد الخدمات التي تحتاجها، أو عدد المرات التي سيتم تقديم هذه الخدمات لك</a:t>
            </a:r>
          </a:p>
          <a:p>
            <a:pPr marL="685800" marR="0" lvl="1" indent="-22860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baseline="0" dirty="0">
                <a:solidFill>
                  <a:schemeClr val="tx1"/>
                </a:solidFill>
              </a:rPr>
              <a:t>من الذي سيقدم هذه الخدمات وكيف سيتم دفع ثمنها</a:t>
            </a:r>
          </a:p>
          <a:p>
            <a:pPr marL="1143000" marR="0" lvl="2" indent="-22860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baseline="0" dirty="0">
                <a:solidFill>
                  <a:schemeClr val="tx1"/>
                </a:solidFill>
              </a:rPr>
              <a:t>البائعون لدى المركز الإقليمي</a:t>
            </a:r>
          </a:p>
          <a:p>
            <a:pPr marL="1143000" marR="0" lvl="2" indent="-22860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baseline="0" dirty="0">
                <a:solidFill>
                  <a:schemeClr val="tx1"/>
                </a:solidFill>
              </a:rPr>
              <a:t>الأشخاص الذين تقرر الاستعانة بهم أو التعاقد معهم من غير المقدمين لخدمات البيع لدى المركز الإقليمي</a:t>
            </a:r>
          </a:p>
          <a:p>
            <a:pPr marL="1143000" marR="0" lvl="2" indent="-22860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baseline="0" dirty="0">
                <a:solidFill>
                  <a:schemeClr val="tx1"/>
                </a:solidFill>
              </a:rPr>
              <a:t>الخدمات العامة</a:t>
            </a:r>
          </a:p>
          <a:p>
            <a:pPr marL="1143000" marR="0" lvl="2" indent="-22860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baseline="0" dirty="0">
                <a:solidFill>
                  <a:schemeClr val="tx1"/>
                </a:solidFill>
              </a:rPr>
              <a:t>الدعم الطبيعي الذي قد يكون موجودًا بالفعل في حياتك</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solidFill>
                <a:schemeClr val="tx1"/>
              </a:solidFill>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dirty="0">
                <a:solidFill>
                  <a:schemeClr val="tx1"/>
                </a:solidFill>
              </a:rPr>
              <a:t>سيتم إرفاق خطة البرنامج الفردية في برنامج التحديد الذاتي بالميزانية الفردية لديك والتي تظهر خطة الإنفاق الخاصة بك. ويدرج فيها تلك الخدمات التي حددتها وكم ستتكلف.</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baseline="0" dirty="0">
                <a:solidFill>
                  <a:schemeClr val="tx1"/>
                </a:solidFill>
                <a:latin typeface="+mn-lt"/>
                <a:ea typeface="+mn-ea"/>
                <a:cs typeface="Arial"/>
              </a:rPr>
              <a:t> إذا قررت أن تمتلك خطة ترتكز حول الأشخاص كجزء من عملية التخطيط لديك، فيمكنك استخدامها، مرة أخرى، للإبلاغ عن خطة البرنامج الفردية لديك.</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dirty="0">
                <a:solidFill>
                  <a:schemeClr val="tx1"/>
                </a:solidFill>
                <a:latin typeface="+mn-lt"/>
                <a:ea typeface="+mn-ea"/>
                <a:cs typeface="Arial"/>
              </a:rPr>
              <a:t> يعد التخطيط الذي يرتكز حول الأشخاص أمرًا حيويًا للتحديد الذاتي ولكل مبدأ من المبادئ الخمسة.</a:t>
            </a:r>
          </a:p>
        </p:txBody>
      </p:sp>
      <p:sp>
        <p:nvSpPr>
          <p:cNvPr id="4" name="Slide Number Placeholder 3"/>
          <p:cNvSpPr>
            <a:spLocks noGrp="1"/>
          </p:cNvSpPr>
          <p:nvPr>
            <p:ph type="sldNum" sz="quarter" idx="5"/>
          </p:nvPr>
        </p:nvSpPr>
        <p:spPr/>
        <p:txBody>
          <a:bodyPr/>
          <a:lstStyle/>
          <a:p>
            <a:fld id="{1C78673E-F29B-4593-BE77-BC78070867BB}" type="slidenum">
              <a:rPr lang="en-US" smtClean="0"/>
              <a:t>33</a:t>
            </a:fld>
            <a:endParaRPr lang="en-US"/>
          </a:p>
        </p:txBody>
      </p:sp>
    </p:spTree>
    <p:extLst>
      <p:ext uri="{BB962C8B-B14F-4D97-AF65-F5344CB8AC3E}">
        <p14:creationId xmlns:p14="http://schemas.microsoft.com/office/powerpoint/2010/main" val="2374370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b="1" i="0" kern="1200" baseline="0" dirty="0">
                <a:solidFill>
                  <a:schemeClr val="tx1"/>
                </a:solidFill>
                <a:latin typeface="+mn-lt"/>
                <a:ea typeface="+mn-ea"/>
                <a:cs typeface="+mn-cs"/>
              </a:rPr>
              <a:t>النشرات: </a:t>
            </a:r>
            <a:r>
              <a:rPr lang="ar-SA" b="1" i="0" baseline="0" dirty="0">
                <a:solidFill>
                  <a:schemeClr val="tx1"/>
                </a:solidFill>
              </a:rPr>
              <a:t>تعريفات خدمة برنامج التحديد الذاتي ورموز الخدمة الخاصة بالبرنامج حسب فئة الميزانية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baseline="0" dirty="0">
                <a:solidFill>
                  <a:schemeClr val="tx1"/>
                </a:solidFill>
              </a:rPr>
              <a:t>حدد الدعم الذي تحتاجه للوصول إلى تلك الأهداف  </a:t>
            </a:r>
          </a:p>
          <a:p>
            <a:pPr marL="0" marR="0" lvl="0" indent="0" algn="r" defTabSz="914400" rtl="1" eaLnBrk="1" fontAlgn="auto" latinLnBrk="0" hangingPunct="1">
              <a:lnSpc>
                <a:spcPct val="100000"/>
              </a:lnSpc>
              <a:spcBef>
                <a:spcPts val="0"/>
              </a:spcBef>
              <a:spcAft>
                <a:spcPts val="0"/>
              </a:spcAft>
              <a:buClrTx/>
              <a:buSzTx/>
              <a:buFontTx/>
              <a:buNone/>
              <a:tabLst/>
              <a:defRPr/>
            </a:pPr>
            <a:r>
              <a:rPr lang="ar-SA" baseline="0" dirty="0">
                <a:solidFill>
                  <a:schemeClr val="tx1"/>
                </a:solidFill>
              </a:rPr>
              <a:t>تحدث عما تحتاجه مع الأشخاص الذين طلبت منهم تقديم الدعم لك في تخطيطك. قد يشمل ذلك الميسر المستقل أو منسق خدمات المركز الإقليمي.</a:t>
            </a:r>
          </a:p>
          <a:p>
            <a:pPr marL="0" marR="0" lvl="0" indent="0" algn="r" defTabSz="914400" rtl="1" eaLnBrk="1" fontAlgn="auto" latinLnBrk="0" hangingPunct="1">
              <a:lnSpc>
                <a:spcPct val="100000"/>
              </a:lnSpc>
              <a:spcBef>
                <a:spcPts val="0"/>
              </a:spcBef>
              <a:spcAft>
                <a:spcPts val="0"/>
              </a:spcAft>
              <a:buClrTx/>
              <a:buSzTx/>
              <a:buFontTx/>
              <a:buNone/>
              <a:tabLst/>
              <a:defRPr/>
            </a:pPr>
            <a:r>
              <a:rPr lang="ar-SA" baseline="0" dirty="0">
                <a:solidFill>
                  <a:schemeClr val="tx1"/>
                </a:solidFill>
              </a:rPr>
              <a:t> حدد المكان الذي يمكن أن تأتي منه هذه الخدمات والدعم. تتاح بعضها لك مجانًا، والبعض الآخر ستكون مدفوعة باستخدام خطة إنفاق برنامج التحديد الذاتي.</a:t>
            </a:r>
          </a:p>
          <a:p>
            <a:pPr marL="0" marR="0" lvl="0" indent="0" algn="r" defTabSz="914400" rtl="1" eaLnBrk="1" fontAlgn="auto" latinLnBrk="0" hangingPunct="1">
              <a:lnSpc>
                <a:spcPct val="100000"/>
              </a:lnSpc>
              <a:spcBef>
                <a:spcPts val="0"/>
              </a:spcBef>
              <a:spcAft>
                <a:spcPts val="0"/>
              </a:spcAft>
              <a:buClrTx/>
              <a:buSzTx/>
              <a:buFontTx/>
              <a:buNone/>
              <a:tabLst/>
              <a:defRPr/>
            </a:pPr>
            <a:r>
              <a:rPr lang="ar-SA" dirty="0">
                <a:solidFill>
                  <a:schemeClr val="tx1"/>
                </a:solidFill>
              </a:rPr>
              <a:t>تكون جميع الخدمات المدفوع ثمنها من خطة الإنفاق لديك:</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dirty="0">
                <a:solidFill>
                  <a:schemeClr val="tx1"/>
                </a:solidFill>
              </a:rPr>
              <a:t> أقرّت الحكومة الفيدرالية بهذه الخدمات والتعريفات واعتمدتها للبرنامج؛ وتمثل الخدمات المتاحة لك في برنامج التحديد الذاتي</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dirty="0">
                <a:solidFill>
                  <a:schemeClr val="tx1"/>
                </a:solidFill>
              </a:rPr>
              <a:t>يقدّمها شخص مؤهل لتقديم هذه الخدمة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dirty="0">
                <a:solidFill>
                  <a:schemeClr val="tx1"/>
                </a:solidFill>
              </a:rPr>
              <a:t>تكون في بيئة تتيح لك الاختيار والتضمين في مجتمعك؛ وهذا يعني أن البيئة تلبي القاعدة النهائية.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dirty="0">
                <a:solidFill>
                  <a:schemeClr val="tx1"/>
                </a:solidFill>
              </a:rPr>
              <a:t>يمكن أن يقدمها شخص مؤهل لتقديم الخدمات على النحو المصدق عليه من خدمة وليس من الأشخاص المورّدين لدى المركز الإقليمي لديك.</a:t>
            </a:r>
          </a:p>
          <a:p>
            <a:endParaRPr lang="en-US" dirty="0">
              <a:solidFill>
                <a:schemeClr val="tx1"/>
              </a:solidFill>
            </a:endParaRPr>
          </a:p>
          <a:p>
            <a:r>
              <a:rPr lang="ar-SA" dirty="0">
                <a:solidFill>
                  <a:schemeClr val="tx1"/>
                </a:solidFill>
              </a:rPr>
              <a:t>دعونا نلقي نظرة على الموارد العامة والقاعدة النهائية لنفهم بشكل أفضل ما الذي تعنيه لك في برنامج التحديد الذاتي.</a:t>
            </a:r>
          </a:p>
          <a:p>
            <a:endParaRPr lang="en-US" baseline="0" dirty="0">
              <a:solidFill>
                <a:schemeClr val="tx1"/>
              </a:solidFill>
            </a:endParaRPr>
          </a:p>
          <a:p>
            <a:r>
              <a:rPr lang="ar-SA" b="1" baseline="0" dirty="0">
                <a:solidFill>
                  <a:schemeClr val="tx1"/>
                </a:solidFill>
              </a:rPr>
              <a:t>نصيحة التدريب! قم بالإشارة إلى أن هذا </a:t>
            </a:r>
            <a:r>
              <a:rPr lang="ar-SA" b="1" u="sng" baseline="0" dirty="0">
                <a:solidFill>
                  <a:schemeClr val="tx1"/>
                </a:solidFill>
              </a:rPr>
              <a:t>مهم</a:t>
            </a:r>
            <a:r>
              <a:rPr lang="ar-SA" b="1" baseline="0" dirty="0">
                <a:solidFill>
                  <a:schemeClr val="tx1"/>
                </a:solidFill>
              </a:rPr>
              <a:t> للشريحة. الذي يعنيه ذلك أنه </a:t>
            </a:r>
            <a:r>
              <a:rPr lang="ar-SA" b="1" u="sng" baseline="0" dirty="0">
                <a:solidFill>
                  <a:schemeClr val="tx1"/>
                </a:solidFill>
              </a:rPr>
              <a:t>مهم لك</a:t>
            </a:r>
            <a:r>
              <a:rPr lang="ar-SA" b="1" baseline="0" dirty="0">
                <a:solidFill>
                  <a:schemeClr val="tx1"/>
                </a:solidFill>
              </a:rPr>
              <a:t> للمشاركة في برنامج التحديد الذاتي بحيث يمكنك ترتيب الخدمات بطريقة فريدة ومن </a:t>
            </a:r>
            <a:r>
              <a:rPr lang="ar-SA" b="1" u="sng" baseline="0" dirty="0">
                <a:solidFill>
                  <a:schemeClr val="tx1"/>
                </a:solidFill>
              </a:rPr>
              <a:t>المهم لك</a:t>
            </a:r>
            <a:r>
              <a:rPr lang="ar-SA" b="1" baseline="0" dirty="0">
                <a:solidFill>
                  <a:schemeClr val="tx1"/>
                </a:solidFill>
              </a:rPr>
              <a:t> الالتزام بمتطلبات التخطيط للخدمات هذه حتى تتمكن من المشاركة في برنامج التحديد الذاتي.</a:t>
            </a:r>
          </a:p>
        </p:txBody>
      </p:sp>
      <p:sp>
        <p:nvSpPr>
          <p:cNvPr id="4" name="Slide Number Placeholder 3"/>
          <p:cNvSpPr>
            <a:spLocks noGrp="1"/>
          </p:cNvSpPr>
          <p:nvPr>
            <p:ph type="sldNum" sz="quarter" idx="5"/>
          </p:nvPr>
        </p:nvSpPr>
        <p:spPr/>
        <p:txBody>
          <a:bodyPr/>
          <a:lstStyle/>
          <a:p>
            <a:fld id="{1C78673E-F29B-4593-BE77-BC78070867BB}" type="slidenum">
              <a:rPr lang="en-US" smtClean="0"/>
              <a:t>34</a:t>
            </a:fld>
            <a:endParaRPr lang="en-US"/>
          </a:p>
        </p:txBody>
      </p:sp>
    </p:spTree>
    <p:extLst>
      <p:ext uri="{BB962C8B-B14F-4D97-AF65-F5344CB8AC3E}">
        <p14:creationId xmlns:p14="http://schemas.microsoft.com/office/powerpoint/2010/main" val="11987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baseline="0"/>
              <a:t>ينص قانون لانترمان على أن المراكز الإقليمية هي جهات دفع الملاذ الأخير.  وتمامًا كالطريقة التي تتلقى بها الخدمات الآن، ففي برنامج التحديد الذاتي، يجب عليك الوصول إلى الموارد العامة الأخرى للدفع أولاً.  </a:t>
            </a:r>
          </a:p>
        </p:txBody>
      </p:sp>
      <p:sp>
        <p:nvSpPr>
          <p:cNvPr id="4" name="Slide Number Placeholder 3"/>
          <p:cNvSpPr>
            <a:spLocks noGrp="1"/>
          </p:cNvSpPr>
          <p:nvPr>
            <p:ph type="sldNum" sz="quarter" idx="5"/>
          </p:nvPr>
        </p:nvSpPr>
        <p:spPr/>
        <p:txBody>
          <a:bodyPr/>
          <a:lstStyle/>
          <a:p>
            <a:fld id="{1C78673E-F29B-4593-BE77-BC78070867BB}" type="slidenum">
              <a:rPr lang="en-US" smtClean="0"/>
              <a:t>35</a:t>
            </a:fld>
            <a:endParaRPr lang="en-US"/>
          </a:p>
        </p:txBody>
      </p:sp>
    </p:spTree>
    <p:extLst>
      <p:ext uri="{BB962C8B-B14F-4D97-AF65-F5344CB8AC3E}">
        <p14:creationId xmlns:p14="http://schemas.microsoft.com/office/powerpoint/2010/main" val="2981569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b="1" i="0" u="none" kern="1200" baseline="0" dirty="0">
                <a:solidFill>
                  <a:schemeClr val="tx1"/>
                </a:solidFill>
                <a:latin typeface="+mn-lt"/>
                <a:ea typeface="+mn-ea"/>
                <a:cs typeface="+mn-cs"/>
              </a:rPr>
              <a:t>النشرات: </a:t>
            </a:r>
            <a:r>
              <a:rPr lang="ar-SA" b="1" i="0" u="none" baseline="0" dirty="0">
                <a:solidFill>
                  <a:schemeClr val="tx1"/>
                </a:solidFill>
              </a:rPr>
              <a:t>القاعدة النهائية للخدمات المنزلية والمجتمعية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وضع برنامج التحديد الذاتي بحيث يتم </a:t>
            </a:r>
            <a:r>
              <a:rPr lang="ar-SA" b="1" dirty="0"/>
              <a:t>دمجك</a:t>
            </a:r>
            <a:r>
              <a:rPr lang="ar-SA" u="sng" dirty="0"/>
              <a:t> في المجتمع.</a:t>
            </a:r>
            <a:r>
              <a:rPr lang="ar-SA" dirty="0"/>
              <a:t> يجب أن تسمح لك الخدمات والدعم الذي تختاره في برنامج التحديد الذاتي بالعيش والعمل واللعب في الأماكن حيث يكون لديك خيارات بشأن طريقة قضاء وقتك والأشخاص الذين تصحبهم خلاله.</a:t>
            </a:r>
          </a:p>
          <a:p>
            <a:r>
              <a:rPr lang="ar-SA" baseline="0" dirty="0"/>
              <a:t> وهذه أيضًا جوانب تطلبها الحكومة الفيدرالية من خلال القاعدة النهائية للخدمات المنزلية والمجتمعية.</a:t>
            </a:r>
          </a:p>
          <a:p>
            <a:endParaRPr lang="en-US" dirty="0"/>
          </a:p>
          <a:p>
            <a:r>
              <a:rPr lang="ar-SA" dirty="0"/>
              <a:t> دعنا نلقي نظرة على المنشور المتعلق بالقاعدة النهائية للخدمات المنزلية والمجتمعية.</a:t>
            </a:r>
            <a:r>
              <a:rPr lang="ar-SA" baseline="0" dirty="0"/>
              <a:t> (راجع النشرة "للمستهلكين والأسر")</a:t>
            </a:r>
          </a:p>
          <a:p>
            <a:endParaRPr lang="en-US" dirty="0"/>
          </a:p>
          <a:p>
            <a:r>
              <a:rPr lang="ar-SA" dirty="0"/>
              <a:t>بحلول مارس 2022، ستلبي جميع الخدمات المقدمة من المركز الإقليمي هذه المتطلبات. تعمل الولاية والمراكز الإقليمية والمورّدين على هذا التحول بالفعل وستكمل التقييمات والزيارات في الموقع لإظهار جميع الخدمات تلبي المتطلبات بحلول مارس 2022.  </a:t>
            </a:r>
          </a:p>
          <a:p>
            <a:endParaRPr lang="en-US" dirty="0"/>
          </a:p>
          <a:p>
            <a:r>
              <a:rPr lang="ar-SA" dirty="0"/>
              <a:t>ماذا يعني ذلك بالنسبة لك كجزء من برنامج التحديد الذاتي؟</a:t>
            </a:r>
          </a:p>
          <a:p>
            <a:endParaRPr lang="en-US" baseline="0" dirty="0"/>
          </a:p>
          <a:p>
            <a:r>
              <a:rPr lang="ar-SA" dirty="0"/>
              <a:t>إذا اخترت استخدام الميزانية الفردية لبرنامج التحديد الذاتي لديك من أجل دفع مقابل خدمة في مكان يقصده غالبًا الأشخاص من ذوي الإعاقة و/أو تلقيت خدمة مع مجموعة من الأشخاص ذوي الإعاقة، يجب تقييم هذه البيئة (أو المكان الذي تتلقى فيه جميع الخدمات) للتأكد من توافقها مع القاعدة النهائية للخدمات المنزلية والمجتمعية قبل أن تتمكن من بدء خدمتك هناك.</a:t>
            </a:r>
          </a:p>
          <a:p>
            <a:endParaRPr lang="en-US" dirty="0"/>
          </a:p>
          <a:p>
            <a:r>
              <a:rPr lang="ar-SA" dirty="0"/>
              <a:t>لن تحصل معظم الخدمات التي تختارها في برنامج التحديد الذاتي على هذا التقييم لأنك غير مُصَنّف مع الأشخاص الآخرين من ذوي الإعاقة.</a:t>
            </a:r>
            <a:r>
              <a:rPr lang="ar-SA" baseline="0" dirty="0"/>
              <a:t> ومع ذلك، إذا اخترت أي من الخدمات الواردة أعلاه، فستتبع أنت ومنسق ومقدم الخدمة لديك عملية التأكد من امتثال البيئة.</a:t>
            </a:r>
          </a:p>
        </p:txBody>
      </p:sp>
      <p:sp>
        <p:nvSpPr>
          <p:cNvPr id="4" name="Slide Number Placeholder 3"/>
          <p:cNvSpPr>
            <a:spLocks noGrp="1"/>
          </p:cNvSpPr>
          <p:nvPr>
            <p:ph type="sldNum" sz="quarter" idx="5"/>
          </p:nvPr>
        </p:nvSpPr>
        <p:spPr/>
        <p:txBody>
          <a:bodyPr/>
          <a:lstStyle/>
          <a:p>
            <a:fld id="{1C78673E-F29B-4593-BE77-BC78070867BB}" type="slidenum">
              <a:rPr lang="en-US" smtClean="0"/>
              <a:t>36</a:t>
            </a:fld>
            <a:endParaRPr lang="en-US"/>
          </a:p>
        </p:txBody>
      </p:sp>
    </p:spTree>
    <p:extLst>
      <p:ext uri="{BB962C8B-B14F-4D97-AF65-F5344CB8AC3E}">
        <p14:creationId xmlns:p14="http://schemas.microsoft.com/office/powerpoint/2010/main" val="5609486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a:t>مرة أخرى، إذا اخترت استخدام الميزانية الفردية لبرنامج التحديد الذاتي لديك من أجل دفع مقابل خدمة في مكان يقصده غالبًا الأشخاص من ذوي الإعاقة و/أو تلقيت خدمة مع مجموعة من الأشخاص ذوي الإعاقة، يجب تقييم هذه البيئة (أو المكان الذي تتلقى فيه جميع الخدمات) للتأكد من توافقها مع القاعدة النهائية للخدمات المنزلية والمجتمعية قبل أن تتمكن من بدء خدمتك هناك.</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a:t>وسيتم استخدام أداة لمساعدتك أنت والمركز الإقليمي ومقدم الخدمة لديك بالعملية.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a:t>ويوجد جزء من تقييم ذاتي للأداة حتى يقوم مقدم الخدمة بملئها.</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a:t>ستنتقل أنت والمركز الإقليمي لديك إلى حيث ستمتلك هذه الخدمة وتقوم بأداة التقييم الذاتي التي ملئها مقدم الخدمة وتتأكد من أن البيئة تستوفي القاعدة النهائية للخدمات المنزلية والمجتمعية.</a:t>
            </a:r>
          </a:p>
          <a:p>
            <a:pPr marL="171450" indent="-171450">
              <a:buFont typeface="Arial" panose="020B0604020202020204" pitchFamily="34" charset="0"/>
              <a:buChar char="•"/>
            </a:pPr>
            <a:r>
              <a:rPr lang="ar-SA" sz="1200" b="0" i="0" u="none" strike="noStrike">
                <a:solidFill>
                  <a:schemeClr val="tx1"/>
                </a:solidFill>
                <a:latin typeface="+mn-lt"/>
                <a:ea typeface="+mn-ea"/>
                <a:cs typeface="Arial"/>
              </a:rPr>
              <a:t>إذا كانت هناك بعض التغييرات اللازمة بحيث تستوفي البيئة القاعدة النهائية للخدمات المنزلية والمجتمعية، ينبغي أن تتحدث أنت والمركز الإقليمي ومقدم الخدمات حول التغييرات التي يمكن إجراؤها. ويتمثل الهدف في العمل معًا بحيث يتبع المكان الذي اخترته القاعدة النهائية للخدمات المنزلية والمجتمعية.</a:t>
            </a:r>
          </a:p>
          <a:p>
            <a:pPr marL="171450" indent="-171450">
              <a:buFont typeface="Arial" panose="020B0604020202020204" pitchFamily="34" charset="0"/>
              <a:buChar char="•"/>
            </a:pPr>
            <a:r>
              <a:rPr lang="ar-SA" sz="1200" b="0" i="0" u="none" strike="noStrike">
                <a:solidFill>
                  <a:schemeClr val="tx1"/>
                </a:solidFill>
                <a:latin typeface="+mn-lt"/>
                <a:ea typeface="+mn-ea"/>
                <a:cs typeface="Arial"/>
              </a:rPr>
              <a:t> إذا لم تستوفي البيئة القاعدة النهائية للخدمات المنزلية والمجتمعية، فلا يمكنك اختيار الحصول على الخدمات في هذه البيئة. </a:t>
            </a:r>
          </a:p>
          <a:p>
            <a:pPr marL="171450" indent="-171450">
              <a:buFont typeface="Arial" panose="020B0604020202020204" pitchFamily="34" charset="0"/>
              <a:buChar char="•"/>
            </a:pPr>
            <a:r>
              <a:rPr lang="ar-SA" sz="1200" b="0" i="0" u="none" strike="noStrike">
                <a:solidFill>
                  <a:schemeClr val="tx1"/>
                </a:solidFill>
                <a:latin typeface="+mn-lt"/>
                <a:ea typeface="+mn-ea"/>
                <a:cs typeface="Arial"/>
              </a:rPr>
              <a:t>بمجرد اكتمال تقييم البيئة، سيتحقق مقدم خدمة الإدارة المالية من إكمال عملية التقييم.</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B0280E34-E57D-49A8-A50A-2D1279D1EA20}" type="slidenum">
              <a:rPr lang="en-US" smtClean="0"/>
              <a:pPr/>
              <a:t>37</a:t>
            </a:fld>
            <a:endParaRPr lang="en-US"/>
          </a:p>
        </p:txBody>
      </p:sp>
    </p:spTree>
    <p:extLst>
      <p:ext uri="{BB962C8B-B14F-4D97-AF65-F5344CB8AC3E}">
        <p14:creationId xmlns:p14="http://schemas.microsoft.com/office/powerpoint/2010/main" val="2536274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latin typeface="+mn-lt"/>
            </a:endParaRPr>
          </a:p>
          <a:p>
            <a:pPr marL="285750" indent="-285750">
              <a:buFont typeface="Wingdings" panose="05000000000000000000" pitchFamily="2" charset="2"/>
              <a:buChar char="ü"/>
            </a:pPr>
            <a:r>
              <a:rPr lang="ar-SA" sz="1200">
                <a:latin typeface="+mn-lt"/>
                <a:cs typeface="Arial"/>
              </a:rPr>
              <a:t>يرشدك التخطيط المرتكز حول الأشخاص أنت وفريقك نحو أهدافك وأحلامك ومستقبلك.</a:t>
            </a:r>
          </a:p>
          <a:p>
            <a:pPr marL="285750" indent="-285750">
              <a:buFont typeface="Wingdings" panose="05000000000000000000" pitchFamily="2" charset="2"/>
              <a:buChar char="ü"/>
            </a:pPr>
            <a:endParaRPr lang="en-US" sz="1200" dirty="0">
              <a:latin typeface="+mn-lt"/>
            </a:endParaRPr>
          </a:p>
          <a:p>
            <a:pPr marL="285750" indent="-285750">
              <a:buFont typeface="Wingdings" panose="05000000000000000000" pitchFamily="2" charset="2"/>
              <a:buChar char="ü"/>
            </a:pPr>
            <a:r>
              <a:rPr lang="ar-SA" sz="1200">
                <a:latin typeface="+mn-lt"/>
                <a:cs typeface="Arial"/>
              </a:rPr>
              <a:t>ستوثق خطة البرنامج الفردية جميع الخدمات والدعم، بما في ذلك ميزانيتك الفردية.</a:t>
            </a:r>
          </a:p>
          <a:p>
            <a:pPr marL="285750" indent="-285750">
              <a:buFont typeface="Wingdings" panose="05000000000000000000" pitchFamily="2" charset="2"/>
              <a:buChar char="ü"/>
            </a:pPr>
            <a:endParaRPr lang="en-US" sz="1200" dirty="0">
              <a:latin typeface="+mn-lt"/>
            </a:endParaRPr>
          </a:p>
          <a:p>
            <a:pPr marL="285750" indent="-285750">
              <a:buFont typeface="Wingdings" panose="05000000000000000000" pitchFamily="2" charset="2"/>
              <a:buChar char="ü"/>
            </a:pPr>
            <a:r>
              <a:rPr lang="ar-SA" sz="1200">
                <a:latin typeface="+mn-lt"/>
                <a:cs typeface="Arial"/>
              </a:rPr>
              <a:t>يجب أن تكون الخدمات الموجودة في خطة البرنامج الفردية خدمات معترف بها فيدراليًا من الأشخاص المؤهلين ودعم الإدماج في المجتمع ويمكن أن يكون من مقدمي خدمات البيع وغيرهم.</a:t>
            </a:r>
          </a:p>
          <a:p>
            <a:pPr marL="285750" indent="-285750">
              <a:buFont typeface="Wingdings" panose="05000000000000000000" pitchFamily="2" charset="2"/>
              <a:buChar char="ü"/>
            </a:pPr>
            <a:endParaRPr lang="en-US" sz="1200" b="1" dirty="0">
              <a:solidFill>
                <a:schemeClr val="accent5">
                  <a:lumMod val="50000"/>
                </a:schemeClr>
              </a:solidFill>
              <a:latin typeface="+mn-lt"/>
            </a:endParaRPr>
          </a:p>
          <a:p>
            <a:pPr marL="285750" indent="-285750">
              <a:buFont typeface="Wingdings" panose="05000000000000000000" pitchFamily="2" charset="2"/>
              <a:buChar char="ü"/>
            </a:pPr>
            <a:r>
              <a:rPr lang="ar-SA" sz="1200">
                <a:latin typeface="+mn-lt"/>
                <a:cs typeface="Arial"/>
              </a:rPr>
              <a:t> يجب الوصول إلى الخدمات العامة أولاً.</a:t>
            </a:r>
          </a:p>
        </p:txBody>
      </p:sp>
      <p:sp>
        <p:nvSpPr>
          <p:cNvPr id="4" name="Slide Number Placeholder 3"/>
          <p:cNvSpPr>
            <a:spLocks noGrp="1"/>
          </p:cNvSpPr>
          <p:nvPr>
            <p:ph type="sldNum" sz="quarter" idx="5"/>
          </p:nvPr>
        </p:nvSpPr>
        <p:spPr/>
        <p:txBody>
          <a:bodyPr/>
          <a:lstStyle/>
          <a:p>
            <a:fld id="{1C78673E-F29B-4593-BE77-BC78070867BB}" type="slidenum">
              <a:rPr lang="en-US" smtClean="0"/>
              <a:t>38</a:t>
            </a:fld>
            <a:endParaRPr lang="en-US"/>
          </a:p>
        </p:txBody>
      </p:sp>
    </p:spTree>
    <p:extLst>
      <p:ext uri="{BB962C8B-B14F-4D97-AF65-F5344CB8AC3E}">
        <p14:creationId xmlns:p14="http://schemas.microsoft.com/office/powerpoint/2010/main" val="525645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39</a:t>
            </a:fld>
            <a:endParaRPr lang="en-US"/>
          </a:p>
        </p:txBody>
      </p:sp>
    </p:spTree>
    <p:extLst>
      <p:ext uri="{BB962C8B-B14F-4D97-AF65-F5344CB8AC3E}">
        <p14:creationId xmlns:p14="http://schemas.microsoft.com/office/powerpoint/2010/main" val="2327106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b="1"/>
              <a:t>نصيحة التدريب! حاول إقامة شراكة "التعلّم معًا" مباشرة بشكر المشاركين على أخذ سبيل المخاطرة ليكونوا رواد في الوقت الذي تطرح فيه الدولة هذا البرنامج الجديد. وأقرأ بأن السنوات الأولى هذه يُرَجّح أن تكون صعبة حيث نتعلم طريقة تنفيذ التحديد الذاتي على نطاق الولاية. واشكرهم أيضًا على تخصيص وقت لحضور هذا التوجيه المكثف والطويل للغاية، وقد يغيب معظمهم عن العمل أو التزام الأسرة و/أو اتخاذ ترتيبات رعاية الأطفال. سيساعدك تقديم الشكر ووضع نهج المشاركة هذا وأنت تمضي قُدمًا في هذه الجلسة.</a:t>
            </a:r>
          </a:p>
        </p:txBody>
      </p:sp>
      <p:sp>
        <p:nvSpPr>
          <p:cNvPr id="4" name="Slide Number Placeholder 3"/>
          <p:cNvSpPr>
            <a:spLocks noGrp="1"/>
          </p:cNvSpPr>
          <p:nvPr>
            <p:ph type="sldNum" sz="quarter" idx="10"/>
          </p:nvPr>
        </p:nvSpPr>
        <p:spPr/>
        <p:txBody>
          <a:bodyPr/>
          <a:lstStyle/>
          <a:p>
            <a:fld id="{1C78673E-F29B-4593-BE77-BC78070867BB}" type="slidenum">
              <a:rPr lang="en-US" smtClean="0"/>
              <a:t>4</a:t>
            </a:fld>
            <a:endParaRPr lang="en-US"/>
          </a:p>
        </p:txBody>
      </p:sp>
    </p:spTree>
    <p:extLst>
      <p:ext uri="{BB962C8B-B14F-4D97-AF65-F5344CB8AC3E}">
        <p14:creationId xmlns:p14="http://schemas.microsoft.com/office/powerpoint/2010/main" val="528925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a:t>هذه المجالات التي سنتناولها فيما يتعلق بدفع مقابل الخدمات والدعم.</a:t>
            </a:r>
          </a:p>
          <a:p>
            <a:endParaRPr lang="en-US" dirty="0"/>
          </a:p>
          <a:p>
            <a:r>
              <a:rPr lang="ar-SA" b="1"/>
              <a:t>نصيحة التدريب! قد يكون ذلك مربكًا للأشخاص ويوجد الكثير من المعلومات. اقرأ توجيه دائرة الخدمات التطويرية بتاريخ 1/11/2019 والذي يحدد الميزانية الفردية وخطة الإنفاق. حدد الاختلافات الأساسية في هذه النقطة وأكّد على الحضور أننا سننتقل من خلال هذه الشرائح بالتفصيل حتى تصبح واضحة.</a:t>
            </a:r>
          </a:p>
        </p:txBody>
      </p:sp>
      <p:sp>
        <p:nvSpPr>
          <p:cNvPr id="4" name="Slide Number Placeholder 3"/>
          <p:cNvSpPr>
            <a:spLocks noGrp="1"/>
          </p:cNvSpPr>
          <p:nvPr>
            <p:ph type="sldNum" sz="quarter" idx="10"/>
          </p:nvPr>
        </p:nvSpPr>
        <p:spPr/>
        <p:txBody>
          <a:bodyPr/>
          <a:lstStyle/>
          <a:p>
            <a:fld id="{1C78673E-F29B-4593-BE77-BC78070867BB}" type="slidenum">
              <a:rPr lang="en-US" smtClean="0"/>
              <a:t>40</a:t>
            </a:fld>
            <a:endParaRPr lang="en-US"/>
          </a:p>
        </p:txBody>
      </p:sp>
    </p:spTree>
    <p:extLst>
      <p:ext uri="{BB962C8B-B14F-4D97-AF65-F5344CB8AC3E}">
        <p14:creationId xmlns:p14="http://schemas.microsoft.com/office/powerpoint/2010/main" val="2220172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41</a:t>
            </a:fld>
            <a:endParaRPr lang="en-US"/>
          </a:p>
        </p:txBody>
      </p:sp>
    </p:spTree>
    <p:extLst>
      <p:ext uri="{BB962C8B-B14F-4D97-AF65-F5344CB8AC3E}">
        <p14:creationId xmlns:p14="http://schemas.microsoft.com/office/powerpoint/2010/main" val="4020079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ar-SA">
                <a:solidFill>
                  <a:schemeClr val="tx1"/>
                </a:solidFill>
              </a:rPr>
              <a:t>تعتمد الميزانية الفردية على المبلغ الذي أنفقه المركز الإقليمي على خدماتك خلال الـ12 شهرًا الماضية.</a:t>
            </a:r>
          </a:p>
          <a:p>
            <a:pPr marL="171450" indent="-171450">
              <a:buFont typeface="Arial" panose="020B0604020202020204" pitchFamily="34" charset="0"/>
              <a:buChar char="•"/>
            </a:pPr>
            <a:r>
              <a:rPr lang="ar-SA">
                <a:solidFill>
                  <a:schemeClr val="tx1"/>
                </a:solidFill>
              </a:rPr>
              <a:t> هو ليس المبلغ المخصص للخدمات، ولكن المبلغ الذي تم إنفاقه.</a:t>
            </a:r>
          </a:p>
          <a:p>
            <a:pPr marL="171450" indent="-171450">
              <a:buFont typeface="Arial" panose="020B0604020202020204" pitchFamily="34" charset="0"/>
              <a:buChar char="•"/>
            </a:pPr>
            <a:r>
              <a:rPr lang="ar-SA">
                <a:solidFill>
                  <a:schemeClr val="tx1"/>
                </a:solidFill>
              </a:rPr>
              <a:t> لن تظهر الخدمات التي لديك في خطة البرنامج الفردية التي لا تستخدمها كجزء من المبلغ الذي تم إنفاقه في الـ12 شهرًا الماضية.</a:t>
            </a:r>
          </a:p>
          <a:p>
            <a:pPr marL="171450" indent="-171450">
              <a:buFont typeface="Arial" panose="020B0604020202020204" pitchFamily="34" charset="0"/>
              <a:buChar char="•"/>
            </a:pPr>
            <a:r>
              <a:rPr lang="ar-SA">
                <a:solidFill>
                  <a:schemeClr val="tx1"/>
                </a:solidFill>
              </a:rPr>
              <a:t>وهناك تقرير يسمى "بيان التكلفة السنوية" يظهر هذا المبلغ. قد يطلق عليها أسماء أخرى مثل "بيان الخدمات المقدمة"، وغير ذلك. يمكنك سؤال منسق الخدمة عنها.</a:t>
            </a:r>
          </a:p>
          <a:p>
            <a:pPr marL="171450" indent="-171450">
              <a:buFont typeface="Arial" panose="020B0604020202020204" pitchFamily="34" charset="0"/>
              <a:buChar char="•"/>
            </a:pPr>
            <a:r>
              <a:rPr lang="ar-SA">
                <a:solidFill>
                  <a:schemeClr val="tx1"/>
                </a:solidFill>
              </a:rPr>
              <a:t>قد لا تظهر بعض المبالغ التي يتم إنفاقها في بيان التكلفة لديك، مثل تلقي خدمات النقل كمجموعة. وهذا معدل مجموعة ولن ينعكس في هذا البيان.</a:t>
            </a:r>
            <a:r>
              <a:rPr lang="ar-SA" baseline="0">
                <a:solidFill>
                  <a:schemeClr val="tx1"/>
                </a:solidFill>
              </a:rPr>
              <a:t>  </a:t>
            </a:r>
          </a:p>
          <a:p>
            <a:pPr marL="640594" lvl="1" indent="-174708">
              <a:buFont typeface="Arial" panose="020B0604020202020204" pitchFamily="34" charset="0"/>
              <a:buChar char="•"/>
            </a:pPr>
            <a:r>
              <a:rPr lang="ar-SA">
                <a:solidFill>
                  <a:schemeClr val="tx1"/>
                </a:solidFill>
              </a:rPr>
              <a:t>تحدث إلى منسق الخدمة لتحديد إذا كانت جميع خدماتك تنعكس أم لا.</a:t>
            </a:r>
          </a:p>
          <a:p>
            <a:pPr marL="640594" lvl="1" indent="-174708">
              <a:buFont typeface="Arial" panose="020B0604020202020204" pitchFamily="34" charset="0"/>
              <a:buChar char="•"/>
            </a:pPr>
            <a:r>
              <a:rPr lang="ar-SA" baseline="0">
                <a:solidFill>
                  <a:schemeClr val="tx1"/>
                </a:solidFill>
              </a:rPr>
              <a:t> إذا لم تكن كذلك، فسيساعدك منسق الخدمة على حساب تلك المبالغ التي تنفق على خدماتك.</a:t>
            </a:r>
          </a:p>
        </p:txBody>
      </p:sp>
      <p:sp>
        <p:nvSpPr>
          <p:cNvPr id="4" name="Slide Number Placeholder 3"/>
          <p:cNvSpPr>
            <a:spLocks noGrp="1"/>
          </p:cNvSpPr>
          <p:nvPr>
            <p:ph type="sldNum" sz="quarter" idx="10"/>
          </p:nvPr>
        </p:nvSpPr>
        <p:spPr/>
        <p:txBody>
          <a:bodyPr/>
          <a:lstStyle/>
          <a:p>
            <a:fld id="{1C78673E-F29B-4593-BE77-BC78070867BB}" type="slidenum">
              <a:rPr lang="en-US" smtClean="0"/>
              <a:t>42</a:t>
            </a:fld>
            <a:endParaRPr lang="en-US"/>
          </a:p>
        </p:txBody>
      </p:sp>
    </p:spTree>
    <p:extLst>
      <p:ext uri="{BB962C8B-B14F-4D97-AF65-F5344CB8AC3E}">
        <p14:creationId xmlns:p14="http://schemas.microsoft.com/office/powerpoint/2010/main" val="50546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6860" lvl="1" indent="-168235"/>
            <a:endParaRPr lang="en-US" dirty="0">
              <a:solidFill>
                <a:schemeClr val="tx1"/>
              </a:solidFill>
            </a:endParaRPr>
          </a:p>
          <a:p>
            <a:pPr defTabSz="931774">
              <a:defRPr/>
            </a:pPr>
            <a:r>
              <a:rPr lang="ar-SA" b="1" i="1">
                <a:solidFill>
                  <a:schemeClr val="tx1"/>
                </a:solidFill>
              </a:rPr>
              <a:t>لمستهلكي المجلس الإقليمي الجدد أو المستهلكين لأقل من 12 شهرًا من الخدمات:</a:t>
            </a:r>
          </a:p>
          <a:p>
            <a:pPr defTabSz="931774">
              <a:defRPr/>
            </a:pPr>
            <a:endParaRPr lang="en-US" b="1" i="1" dirty="0">
              <a:solidFill>
                <a:schemeClr val="tx1"/>
              </a:solidFill>
            </a:endParaRPr>
          </a:p>
          <a:p>
            <a:pPr marL="228600" indent="-228600" defTabSz="931774">
              <a:buFont typeface="+mj-lt"/>
              <a:buAutoNum type="arabicParenR"/>
              <a:defRPr/>
            </a:pPr>
            <a:r>
              <a:rPr lang="ar-SA">
                <a:solidFill>
                  <a:schemeClr val="tx1"/>
                </a:solidFill>
              </a:rPr>
              <a:t>إذا لم يكن لديك 12 شهرًا من خدمات المركز الإقليمي، فستعتمد الميزانية على الخدمات والدعم الذي قد تكون استخدمته من خلال النظام التقليدي.</a:t>
            </a:r>
          </a:p>
          <a:p>
            <a:pPr marL="228600" indent="-228600" defTabSz="931774">
              <a:buFont typeface="+mj-lt"/>
              <a:buAutoNum type="arabicParenR"/>
              <a:defRPr/>
            </a:pPr>
            <a:endParaRPr lang="en-US" dirty="0">
              <a:solidFill>
                <a:schemeClr val="tx1"/>
              </a:solidFill>
            </a:endParaRPr>
          </a:p>
          <a:p>
            <a:pPr marL="228600" marR="0" lvl="0" indent="-228600" algn="r" defTabSz="931774" rtl="1" eaLnBrk="1" fontAlgn="auto" latinLnBrk="0" hangingPunct="1">
              <a:lnSpc>
                <a:spcPct val="100000"/>
              </a:lnSpc>
              <a:spcBef>
                <a:spcPts val="0"/>
              </a:spcBef>
              <a:spcAft>
                <a:spcPts val="0"/>
              </a:spcAft>
              <a:buClrTx/>
              <a:buSzTx/>
              <a:buFont typeface="+mj-lt"/>
              <a:buAutoNum type="arabicParenR"/>
              <a:tabLst/>
              <a:defRPr/>
            </a:pPr>
            <a:r>
              <a:rPr lang="ar-SA" sz="1200" b="0" i="0" u="none" strike="noStrike" baseline="0">
                <a:solidFill>
                  <a:schemeClr val="tx1"/>
                </a:solidFill>
                <a:latin typeface="+mn-lt"/>
                <a:ea typeface="+mn-ea"/>
                <a:cs typeface="Arial"/>
              </a:rPr>
              <a:t> يحسب المركز الإقليمية تكلفة تقديم الخدمات والدعم اللازم.</a:t>
            </a:r>
          </a:p>
          <a:p>
            <a:pPr marL="628650" marR="0" lvl="1" indent="-171450" algn="r" defTabSz="931774"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b="0" i="0" u="none" strike="noStrike" baseline="0">
                <a:solidFill>
                  <a:schemeClr val="tx1"/>
                </a:solidFill>
                <a:latin typeface="+mn-lt"/>
                <a:ea typeface="+mn-ea"/>
                <a:cs typeface="Arial"/>
              </a:rPr>
              <a:t> يتم ذلك باستخدام متوسط التكلفة المدفوعة لكل من الخدمات والدعم المحدد وعدد المرات التي يتم فيها تحديد كل خدمة أو دعم مطلوب.</a:t>
            </a:r>
          </a:p>
          <a:p>
            <a:pPr marL="628650" marR="0" lvl="1" indent="-171450" algn="r" defTabSz="931774"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b="0" i="0" u="none" strike="noStrike" baseline="0">
                <a:solidFill>
                  <a:schemeClr val="tx1"/>
                </a:solidFill>
                <a:latin typeface="+mn-lt"/>
                <a:ea typeface="+mn-ea"/>
                <a:cs typeface="Arial"/>
              </a:rPr>
              <a:t> قد يتم تعديل التكلفة إذا حدد المركز الإقليمي أن للمشارك احتياجات فردية تؤدي إلى تكلفة أعلى أو أقل. وقد تشمل الاحتياجات الفريدة، على سبيل المثال لا الحصر، تفضيلات اللغة ودعم الاحتياجات السلوكية/الطبية وموقع الخدمات المتاحة.</a:t>
            </a:r>
          </a:p>
          <a:p>
            <a:pPr marL="0" indent="0" defTabSz="931774">
              <a:buFont typeface="+mj-lt"/>
              <a:buNone/>
              <a:defRPr/>
            </a:pPr>
            <a:r>
              <a:rPr lang="ar-SA">
                <a:solidFill>
                  <a:schemeClr val="tx1"/>
                </a:solidFill>
              </a:rPr>
              <a:t> مرة أخرى، يجرى ذلك لتحديد تكاليف الخدمات والدعم التي سيتم إنفاقها عليك بحيث ينبغي أن يعكس متوسط التكلفة الخدمات والدعم الذي استخدمته للاحتياجات المحددة في نظام الخدمة التقليدي.</a:t>
            </a:r>
          </a:p>
        </p:txBody>
      </p:sp>
      <p:sp>
        <p:nvSpPr>
          <p:cNvPr id="4" name="Slide Number Placeholder 3"/>
          <p:cNvSpPr>
            <a:spLocks noGrp="1"/>
          </p:cNvSpPr>
          <p:nvPr>
            <p:ph type="sldNum" sz="quarter" idx="10"/>
          </p:nvPr>
        </p:nvSpPr>
        <p:spPr/>
        <p:txBody>
          <a:bodyPr/>
          <a:lstStyle/>
          <a:p>
            <a:fld id="{1C78673E-F29B-4593-BE77-BC78070867BB}" type="slidenum">
              <a:rPr lang="en-US" smtClean="0"/>
              <a:t>43</a:t>
            </a:fld>
            <a:endParaRPr lang="en-US"/>
          </a:p>
        </p:txBody>
      </p:sp>
    </p:spTree>
    <p:extLst>
      <p:ext uri="{BB962C8B-B14F-4D97-AF65-F5344CB8AC3E}">
        <p14:creationId xmlns:p14="http://schemas.microsoft.com/office/powerpoint/2010/main" val="3615501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ar-SA" b="1">
                <a:solidFill>
                  <a:schemeClr val="tx1"/>
                </a:solidFill>
              </a:rPr>
              <a:t>الاحتياجات غير الملباة:</a:t>
            </a:r>
          </a:p>
          <a:p>
            <a:r>
              <a:rPr lang="ar-SA">
                <a:solidFill>
                  <a:schemeClr val="tx1"/>
                </a:solidFill>
              </a:rPr>
              <a:t> قد تشمل بعض الأمثلة على الاحتياجات غير الملباة ما يلي:</a:t>
            </a:r>
          </a:p>
          <a:p>
            <a:pPr marL="171450" indent="-171450">
              <a:buFont typeface="Arial" panose="020B0604020202020204" pitchFamily="34" charset="0"/>
              <a:buChar char="•"/>
            </a:pPr>
            <a:r>
              <a:rPr lang="ar-SA">
                <a:solidFill>
                  <a:schemeClr val="tx1"/>
                </a:solidFill>
              </a:rPr>
              <a:t>لم يمتلك مقدم الخدمة شخصًا يتحدث لغتك لذا لم تتمكن من استخدام هذه الخدمة.</a:t>
            </a:r>
          </a:p>
          <a:p>
            <a:pPr marL="171450" indent="-171450">
              <a:buFont typeface="Arial" panose="020B0604020202020204" pitchFamily="34" charset="0"/>
              <a:buChar char="•"/>
            </a:pPr>
            <a:r>
              <a:rPr lang="ar-SA" baseline="0">
                <a:solidFill>
                  <a:schemeClr val="tx1"/>
                </a:solidFill>
              </a:rPr>
              <a:t>كان مقدم الخدمة بعيدًا عن منزلك لذا كان من الصعب استخدام هذه الخدمة.</a:t>
            </a:r>
          </a:p>
          <a:p>
            <a:pPr marL="171450" indent="-171450">
              <a:buFont typeface="Arial" panose="020B0604020202020204" pitchFamily="34" charset="0"/>
              <a:buChar char="•"/>
            </a:pPr>
            <a:r>
              <a:rPr lang="ar-SA" baseline="0">
                <a:solidFill>
                  <a:schemeClr val="tx1"/>
                </a:solidFill>
              </a:rPr>
              <a:t>كنت تنتظر من مقدم الخدمة امتلاك مكان مفتوح في برنامجك.</a:t>
            </a:r>
          </a:p>
          <a:p>
            <a:pPr marL="174708" indent="-174708">
              <a:buFont typeface="Arial" panose="020B0604020202020204" pitchFamily="34" charset="0"/>
              <a:buChar char="•"/>
            </a:pPr>
            <a:r>
              <a:rPr lang="ar-SA">
                <a:solidFill>
                  <a:schemeClr val="tx1"/>
                </a:solidFill>
              </a:rPr>
              <a:t>لم تتمكن من العثور على مقدم خدمة الراحة يمكنه العمل في الساعات التي تحتاجها.</a:t>
            </a:r>
          </a:p>
          <a:p>
            <a:r>
              <a:rPr lang="ar-SA" b="1">
                <a:solidFill>
                  <a:schemeClr val="tx1"/>
                </a:solidFill>
              </a:rPr>
              <a:t>التغييرات في الظروف:</a:t>
            </a:r>
          </a:p>
          <a:p>
            <a:pPr marL="224312" indent="-224312"/>
            <a:r>
              <a:rPr lang="ar-SA">
                <a:solidFill>
                  <a:schemeClr val="tx1"/>
                </a:solidFill>
              </a:rPr>
              <a:t> قد تشمل بعض الأمثلة على التغييرات في الظروف ما يلي:</a:t>
            </a:r>
          </a:p>
          <a:p>
            <a:pPr marL="224312" indent="-224312">
              <a:buFont typeface="Arial" panose="020B0604020202020204" pitchFamily="34" charset="0"/>
              <a:buChar char="•"/>
            </a:pPr>
            <a:r>
              <a:rPr lang="ar-SA">
                <a:solidFill>
                  <a:schemeClr val="tx1"/>
                </a:solidFill>
              </a:rPr>
              <a:t>ترك أو دخول المدرسة.</a:t>
            </a:r>
          </a:p>
          <a:p>
            <a:pPr marL="224312" indent="-224312">
              <a:buFont typeface="Arial" panose="020B0604020202020204" pitchFamily="34" charset="0"/>
              <a:buChar char="•"/>
            </a:pPr>
            <a:r>
              <a:rPr lang="ar-SA">
                <a:solidFill>
                  <a:schemeClr val="tx1"/>
                </a:solidFill>
              </a:rPr>
              <a:t>فقد أو الحصول على وظيفة.</a:t>
            </a:r>
          </a:p>
          <a:p>
            <a:pPr marL="224312" indent="-224312">
              <a:buFont typeface="Arial" panose="020B0604020202020204" pitchFamily="34" charset="0"/>
              <a:buChar char="•"/>
            </a:pPr>
            <a:r>
              <a:rPr lang="ar-SA">
                <a:solidFill>
                  <a:schemeClr val="tx1"/>
                </a:solidFill>
              </a:rPr>
              <a:t>الإصابة بمرض شديد أو تحسن صحتك.</a:t>
            </a:r>
          </a:p>
          <a:p>
            <a:pPr marL="224312" indent="-224312">
              <a:buFont typeface="Arial" panose="020B0604020202020204" pitchFamily="34" charset="0"/>
              <a:buChar char="•"/>
            </a:pPr>
            <a:r>
              <a:rPr lang="ar-SA">
                <a:solidFill>
                  <a:schemeClr val="tx1"/>
                </a:solidFill>
              </a:rPr>
              <a:t>الانتقال إلى منزلك أو العودة إلى المنزل مع عائلتك.</a:t>
            </a:r>
          </a:p>
          <a:p>
            <a:pPr marL="224312" indent="-224312">
              <a:buFont typeface="Arial" panose="020B0604020202020204" pitchFamily="34" charset="0"/>
              <a:buChar char="•"/>
            </a:pPr>
            <a:r>
              <a:rPr lang="ar-SA">
                <a:solidFill>
                  <a:schemeClr val="tx1"/>
                </a:solidFill>
              </a:rPr>
              <a:t>من خلال التخطيط المرتكز حول الأشخاص، يمكنك تحديد الحاجة إلى الخدمة التي لم يتم تحديدها من قبل.</a:t>
            </a:r>
          </a:p>
          <a:p>
            <a:pPr marL="224312" indent="-224312">
              <a:buFont typeface="Arial" panose="020B0604020202020204" pitchFamily="34" charset="0"/>
              <a:buChar char="•"/>
            </a:pPr>
            <a:r>
              <a:rPr lang="ar-SA">
                <a:solidFill>
                  <a:schemeClr val="tx1"/>
                </a:solidFill>
              </a:rPr>
              <a:t>أو، يمكنك تحديد الخدمة التي كانت لديك من قبل ولكن لم تعد بحاجة إليها.</a:t>
            </a:r>
          </a:p>
          <a:p>
            <a:pPr marL="171450" indent="-171450">
              <a:buFont typeface="Wingdings" pitchFamily="2" charset="2"/>
              <a:buChar char="ü"/>
            </a:pPr>
            <a:r>
              <a:rPr lang="ar-SA">
                <a:solidFill>
                  <a:schemeClr val="tx1"/>
                </a:solidFill>
              </a:rPr>
              <a:t>حدد ما إذا كان مبلغ الميزانية الفردية سيتغير بناءً على تعريفات الحاجة غير الملباة أو التغيير في الظروف.</a:t>
            </a:r>
          </a:p>
          <a:p>
            <a:pPr marL="171450" indent="-171450">
              <a:buFont typeface="Wingdings" pitchFamily="2" charset="2"/>
              <a:buChar char="ü"/>
            </a:pPr>
            <a:r>
              <a:rPr lang="ar-SA">
                <a:solidFill>
                  <a:schemeClr val="tx1"/>
                </a:solidFill>
              </a:rPr>
              <a:t> لن تكون معظم ميزانيتك كذلك، ولكن إذا كانت كذلك، سيساعدك منسق الخدمة في التأكد من إضافة المبلغ الذي تم إنفاقه على الاحتياجات غير الملباة واحتساب أي تغييرات في الظروف بإضافة أو خصم التكاليف المحددة.  </a:t>
            </a:r>
          </a:p>
          <a:p>
            <a:pPr marL="171450" indent="-171450">
              <a:buFont typeface="Wingdings" pitchFamily="2" charset="2"/>
              <a:buChar char="ü"/>
            </a:pPr>
            <a:r>
              <a:rPr lang="ar-SA">
                <a:solidFill>
                  <a:schemeClr val="tx1"/>
                </a:solidFill>
              </a:rPr>
              <a:t>سيكون منسق الخدمة قادرًا على شرح كيفية عمل ذلك. وبشكل أساسي، فإنه سيحدد المبلغ الذي سيتم إنفاقه لاحتساب أي تعديلات.   </a:t>
            </a:r>
          </a:p>
          <a:p>
            <a:pPr marL="171450" indent="-171450" defTabSz="931774">
              <a:buFont typeface="Wingdings" pitchFamily="2" charset="2"/>
              <a:buChar char="ü"/>
              <a:defRPr/>
            </a:pPr>
            <a:r>
              <a:rPr lang="ar-SA">
                <a:solidFill>
                  <a:schemeClr val="tx1"/>
                </a:solidFill>
              </a:rPr>
              <a:t>كن على ثقة – هذه ليست فرصتك الوحيدة لمراجعة احتياجاتك وميزانيتك. إذا كان لديك أي تغيير في حياتك، فسيتجمع فريقك ويدعم احتياجاتك.</a:t>
            </a:r>
          </a:p>
          <a:p>
            <a:pPr defTabSz="931774">
              <a:defRPr/>
            </a:pPr>
            <a:r>
              <a:rPr lang="ar-SA">
                <a:solidFill>
                  <a:schemeClr val="tx1"/>
                </a:solidFill>
              </a:rPr>
              <a:t> مبلغ الميزانية الفردية:</a:t>
            </a:r>
          </a:p>
          <a:p>
            <a:pPr marL="174708" indent="-174708" defTabSz="931774">
              <a:buFont typeface="Arial" panose="020B0604020202020204" pitchFamily="34" charset="0"/>
              <a:buChar char="•"/>
              <a:defRPr/>
            </a:pPr>
            <a:r>
              <a:rPr lang="ar-SA">
                <a:solidFill>
                  <a:schemeClr val="tx1"/>
                </a:solidFill>
              </a:rPr>
              <a:t>يبدأ بالمبلغ الذي أنفقه المركز الإقليمي على خدماتك خلال الـ12 شهرًا الماضية؛</a:t>
            </a:r>
          </a:p>
          <a:p>
            <a:pPr marL="174708" indent="-174708" defTabSz="931774">
              <a:buFont typeface="Arial" panose="020B0604020202020204" pitchFamily="34" charset="0"/>
              <a:buChar char="•"/>
              <a:defRPr/>
            </a:pPr>
            <a:r>
              <a:rPr lang="ar-SA" baseline="0">
                <a:solidFill>
                  <a:schemeClr val="tx1"/>
                </a:solidFill>
              </a:rPr>
              <a:t>يعكس أي تكاليف إضافية قد يتم إنفاقها على أي احتياجات غير ملباة؛</a:t>
            </a:r>
          </a:p>
          <a:p>
            <a:pPr marL="174708" indent="-174708" defTabSz="931774">
              <a:buFont typeface="Arial" panose="020B0604020202020204" pitchFamily="34" charset="0"/>
              <a:buChar char="•"/>
              <a:defRPr/>
            </a:pPr>
            <a:r>
              <a:rPr lang="ar-SA" baseline="0">
                <a:solidFill>
                  <a:schemeClr val="tx1"/>
                </a:solidFill>
              </a:rPr>
              <a:t> ويعكس إضافة أو خصم تكاليف الخدمات نظرًا للتغير في الظروف.</a:t>
            </a:r>
          </a:p>
          <a:p>
            <a:pPr marL="174708" indent="-174708" defTabSz="931774">
              <a:buFont typeface="Arial" panose="020B0604020202020204" pitchFamily="34" charset="0"/>
              <a:buChar char="•"/>
              <a:defRPr/>
            </a:pPr>
            <a:endParaRPr lang="en-US" baseline="0" dirty="0">
              <a:solidFill>
                <a:schemeClr val="tx1"/>
              </a:solidFill>
            </a:endParaRPr>
          </a:p>
          <a:p>
            <a:pPr marL="0" indent="0" defTabSz="931774">
              <a:buFont typeface="Arial" panose="020B0604020202020204" pitchFamily="34" charset="0"/>
              <a:buNone/>
              <a:defRPr/>
            </a:pPr>
            <a:r>
              <a:rPr lang="ar-SA" baseline="0">
                <a:solidFill>
                  <a:schemeClr val="tx1"/>
                </a:solidFill>
              </a:rPr>
              <a:t> تعكس التغييرات في الميزانية الفردية ما أنفقه المركز الإقليمي، بما في ذلك الاحتياجات غير الملباة والتغييرات في الظروف، بغض النظر عن اختيارك المشاركة في برنامج التحديد الذاتي.</a:t>
            </a:r>
          </a:p>
        </p:txBody>
      </p:sp>
      <p:sp>
        <p:nvSpPr>
          <p:cNvPr id="4" name="Slide Number Placeholder 3"/>
          <p:cNvSpPr>
            <a:spLocks noGrp="1"/>
          </p:cNvSpPr>
          <p:nvPr>
            <p:ph type="sldNum" sz="quarter" idx="10"/>
          </p:nvPr>
        </p:nvSpPr>
        <p:spPr/>
        <p:txBody>
          <a:bodyPr/>
          <a:lstStyle/>
          <a:p>
            <a:fld id="{1C78673E-F29B-4593-BE77-BC78070867BB}" type="slidenum">
              <a:rPr lang="en-US" smtClean="0"/>
              <a:t>44</a:t>
            </a:fld>
            <a:endParaRPr lang="en-US"/>
          </a:p>
        </p:txBody>
      </p:sp>
    </p:spTree>
    <p:extLst>
      <p:ext uri="{BB962C8B-B14F-4D97-AF65-F5344CB8AC3E}">
        <p14:creationId xmlns:p14="http://schemas.microsoft.com/office/powerpoint/2010/main" val="2168593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ar-SA" sz="1200">
                <a:solidFill>
                  <a:schemeClr val="tx1"/>
                </a:solidFill>
                <a:latin typeface="+mn-lt"/>
                <a:cs typeface="Arial"/>
              </a:rPr>
              <a:t>هناك بعض الأشياء، وفقًا لقانون برنامج التحديد الذاتي، التي لا يمكن اعتبارها احتياجات غير ملباة أو تغيير في الظروف وبالتالي هذه أشياء لا يمكن أن تزيد ميزانيتك الفردية.</a:t>
            </a:r>
          </a:p>
          <a:p>
            <a:pPr marL="457200" indent="-457200">
              <a:lnSpc>
                <a:spcPct val="90000"/>
              </a:lnSpc>
              <a:spcBef>
                <a:spcPct val="0"/>
              </a:spcBef>
              <a:buFont typeface="Wingdings" panose="05000000000000000000" pitchFamily="2" charset="2"/>
              <a:buChar char="ü"/>
            </a:pPr>
            <a:r>
              <a:rPr lang="ar-SA" sz="1200">
                <a:solidFill>
                  <a:schemeClr val="tx1"/>
                </a:solidFill>
                <a:latin typeface="+mn-lt"/>
                <a:ea typeface="+mn-ea"/>
                <a:cs typeface="Arial"/>
              </a:rPr>
              <a:t> الدفع لخدمة الإدارة المالية</a:t>
            </a:r>
          </a:p>
          <a:p>
            <a:pPr marL="457200" indent="-457200">
              <a:lnSpc>
                <a:spcPct val="90000"/>
              </a:lnSpc>
              <a:spcBef>
                <a:spcPct val="0"/>
              </a:spcBef>
              <a:buFont typeface="Wingdings" panose="05000000000000000000" pitchFamily="2" charset="2"/>
              <a:buChar char="ü"/>
            </a:pPr>
            <a:r>
              <a:rPr lang="ar-SA" sz="1200">
                <a:solidFill>
                  <a:schemeClr val="tx1"/>
                </a:solidFill>
                <a:latin typeface="+mn-lt"/>
                <a:ea typeface="+mn-ea"/>
                <a:cs typeface="Arial"/>
              </a:rPr>
              <a:t>دفع رسوم الميسر المستقل (إذا تم تعيينه).</a:t>
            </a:r>
          </a:p>
          <a:p>
            <a:pPr marL="0" indent="0">
              <a:lnSpc>
                <a:spcPct val="90000"/>
              </a:lnSpc>
              <a:spcBef>
                <a:spcPct val="0"/>
              </a:spcBef>
              <a:buFont typeface="Wingdings" panose="05000000000000000000" pitchFamily="2" charset="2"/>
              <a:buNone/>
            </a:pPr>
            <a:r>
              <a:rPr lang="ar-SA" sz="1200">
                <a:solidFill>
                  <a:schemeClr val="tx1"/>
                </a:solidFill>
                <a:latin typeface="+mn-lt"/>
                <a:cs typeface="Arial"/>
              </a:rPr>
              <a:t>لا يمكن استخدام الخدمات غير المتاحة من خلال نظام الخدمات التقليدية كاحتياجات غير ملباة لتغيير مبلغ الميزانية الفردية. ولهذه العناصر، يمكنك دفع مقابل هذه الخدمات في برنامج التحديد الذاتي، ولكن لا يمكنك تعديل ميزانيتك لتشملها.</a:t>
            </a:r>
          </a:p>
          <a:p>
            <a:pPr marL="457200" indent="-457200">
              <a:lnSpc>
                <a:spcPct val="90000"/>
              </a:lnSpc>
              <a:spcBef>
                <a:spcPct val="0"/>
              </a:spcBef>
              <a:buFont typeface="Wingdings" panose="05000000000000000000" pitchFamily="2" charset="2"/>
              <a:buChar char="ü"/>
            </a:pPr>
            <a:r>
              <a:rPr lang="ar-SA" sz="1200">
                <a:solidFill>
                  <a:schemeClr val="tx1"/>
                </a:solidFill>
                <a:latin typeface="+mn-lt"/>
                <a:cs typeface="Arial"/>
              </a:rPr>
              <a:t> يجب أن يعتمد المركز الإقليمي ميزانيتك الفردية.</a:t>
            </a:r>
          </a:p>
          <a:p>
            <a:pPr marL="914400" lvl="1" indent="-457200">
              <a:lnSpc>
                <a:spcPct val="90000"/>
              </a:lnSpc>
              <a:spcBef>
                <a:spcPct val="0"/>
              </a:spcBef>
              <a:buFont typeface="Wingdings" panose="05000000000000000000" pitchFamily="2" charset="2"/>
              <a:buChar char="ü"/>
            </a:pPr>
            <a:r>
              <a:rPr lang="ar-SA" sz="1200">
                <a:solidFill>
                  <a:schemeClr val="tx1"/>
                </a:solidFill>
                <a:latin typeface="+mn-lt"/>
                <a:cs typeface="Arial"/>
              </a:rPr>
              <a:t> وهذا يعني أنه يطلب من المركز الإقليمي أن يعتمد أن مبلغ الميزانية الفردية قد أنفقه المركز الإقليمي، بما في ذلك أي تعديلات للاحتياجات غير الملباة أو التغييرات في الظروف، بغض النظر عن اختيارك المشاركة في برنامج التحديد الذاتي.</a:t>
            </a:r>
          </a:p>
        </p:txBody>
      </p:sp>
      <p:sp>
        <p:nvSpPr>
          <p:cNvPr id="4" name="Slide Number Placeholder 3"/>
          <p:cNvSpPr>
            <a:spLocks noGrp="1"/>
          </p:cNvSpPr>
          <p:nvPr>
            <p:ph type="sldNum" sz="quarter" idx="10"/>
          </p:nvPr>
        </p:nvSpPr>
        <p:spPr/>
        <p:txBody>
          <a:bodyPr/>
          <a:lstStyle/>
          <a:p>
            <a:fld id="{1C78673E-F29B-4593-BE77-BC78070867BB}" type="slidenum">
              <a:rPr lang="en-US" smtClean="0"/>
              <a:t>45</a:t>
            </a:fld>
            <a:endParaRPr lang="en-US"/>
          </a:p>
        </p:txBody>
      </p:sp>
    </p:spTree>
    <p:extLst>
      <p:ext uri="{BB962C8B-B14F-4D97-AF65-F5344CB8AC3E}">
        <p14:creationId xmlns:p14="http://schemas.microsoft.com/office/powerpoint/2010/main" val="1593183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SA">
                <a:solidFill>
                  <a:schemeClr val="tx1"/>
                </a:solidFill>
              </a:rPr>
              <a:t>المنشور - الميزانية الفردية لجيسون وصوفيا (صفحة 5 في الحزمة)</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chemeClr val="tx1"/>
              </a:solidFill>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a:solidFill>
                  <a:schemeClr val="tx1"/>
                </a:solidFill>
              </a:rPr>
              <a:t>دعونا نلقي نظرة على كيف بدا ذلك على جيسون.  في الأشهر الـ12 الماضية، أنفق المركز الإقليمي 63,100 دولار أمريكي على خدماته.</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a:solidFill>
                  <a:schemeClr val="tx1"/>
                </a:solidFill>
              </a:rPr>
              <a:t> وكانت تلك الخدمات هي برنامجه اليومي وساعات المساعدة الشخصية والتدريب المستقل على مهارات المعيشة.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a:solidFill>
                  <a:schemeClr val="tx1"/>
                </a:solidFill>
              </a:rPr>
              <a:t> لم يكن لديه احتياجات غير ملباة وكانت ظروفه مماثلة.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a:solidFill>
                  <a:schemeClr val="tx1"/>
                </a:solidFill>
              </a:rPr>
              <a:t> ميزانيته الفردية 63,100.</a:t>
            </a:r>
          </a:p>
        </p:txBody>
      </p:sp>
      <p:sp>
        <p:nvSpPr>
          <p:cNvPr id="4" name="Slide Number Placeholder 3"/>
          <p:cNvSpPr>
            <a:spLocks noGrp="1"/>
          </p:cNvSpPr>
          <p:nvPr>
            <p:ph type="sldNum" sz="quarter" idx="10"/>
          </p:nvPr>
        </p:nvSpPr>
        <p:spPr/>
        <p:txBody>
          <a:bodyPr/>
          <a:lstStyle/>
          <a:p>
            <a:fld id="{1C78673E-F29B-4593-BE77-BC78070867BB}" type="slidenum">
              <a:rPr lang="en-US" smtClean="0"/>
              <a:t>46</a:t>
            </a:fld>
            <a:endParaRPr lang="en-US"/>
          </a:p>
        </p:txBody>
      </p:sp>
    </p:spTree>
    <p:extLst>
      <p:ext uri="{BB962C8B-B14F-4D97-AF65-F5344CB8AC3E}">
        <p14:creationId xmlns:p14="http://schemas.microsoft.com/office/powerpoint/2010/main" val="3745781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ar-SA">
                <a:solidFill>
                  <a:schemeClr val="tx1"/>
                </a:solidFill>
              </a:rPr>
              <a:t>الآن، دعونا ننظر إلى صوفيا. في الأشهر الـ12 الماضية، أنفق المركز الإقليمي 2,100 دولار أمريكي على خدماته.</a:t>
            </a:r>
          </a:p>
          <a:p>
            <a:pPr marL="171450" lvl="0" indent="-171450">
              <a:buFont typeface="Arial" panose="020B0604020202020204" pitchFamily="34" charset="0"/>
              <a:buChar char="•"/>
            </a:pPr>
            <a:r>
              <a:rPr lang="ar-SA">
                <a:solidFill>
                  <a:schemeClr val="tx1"/>
                </a:solidFill>
              </a:rPr>
              <a:t> تم إنفاق هذا على الخدمات المؤقتة التي استخدمها لمدة 7 ساعات في الشهر.</a:t>
            </a:r>
          </a:p>
          <a:p>
            <a:pPr marL="171450" lvl="0" indent="-171450">
              <a:buFont typeface="Arial" panose="020B0604020202020204" pitchFamily="34" charset="0"/>
              <a:buChar char="•"/>
            </a:pPr>
            <a:r>
              <a:rPr lang="ar-SA">
                <a:solidFill>
                  <a:schemeClr val="tx1"/>
                </a:solidFill>
              </a:rPr>
              <a:t> تعكس خطة البرنامج الفردية السابقة لصوفيا أن هناك حاجة لعدد 40 ساعة من الراحة شهريًا.</a:t>
            </a:r>
          </a:p>
          <a:p>
            <a:pPr marL="171450" lvl="0" indent="-171450">
              <a:buFont typeface="Arial" panose="020B0604020202020204" pitchFamily="34" charset="0"/>
              <a:buChar char="•"/>
            </a:pPr>
            <a:r>
              <a:rPr lang="ar-SA">
                <a:solidFill>
                  <a:schemeClr val="tx1"/>
                </a:solidFill>
              </a:rPr>
              <a:t> لم تستخدم عائلة صوفيا جميع الساعات نظرًا لأن جدتها، وهي مقدم الخدمة، غير متاحة.</a:t>
            </a:r>
          </a:p>
          <a:p>
            <a:pPr marL="171450" lvl="0" indent="-171450">
              <a:buFont typeface="Arial" panose="020B0604020202020204" pitchFamily="34" charset="0"/>
              <a:buChar char="•"/>
            </a:pPr>
            <a:r>
              <a:rPr lang="ar-SA">
                <a:solidFill>
                  <a:schemeClr val="tx1"/>
                </a:solidFill>
              </a:rPr>
              <a:t> وتقرر أن ساعات الراحة التي لم تكن قادرة على استخدامها شهريًا كانت احتياجات غير ملباة.</a:t>
            </a:r>
          </a:p>
        </p:txBody>
      </p:sp>
      <p:sp>
        <p:nvSpPr>
          <p:cNvPr id="4" name="Slide Number Placeholder 3"/>
          <p:cNvSpPr>
            <a:spLocks noGrp="1"/>
          </p:cNvSpPr>
          <p:nvPr>
            <p:ph type="sldNum" sz="quarter" idx="10"/>
          </p:nvPr>
        </p:nvSpPr>
        <p:spPr/>
        <p:txBody>
          <a:bodyPr/>
          <a:lstStyle/>
          <a:p>
            <a:fld id="{1C78673E-F29B-4593-BE77-BC78070867BB}" type="slidenum">
              <a:rPr lang="en-US" smtClean="0"/>
              <a:t>47</a:t>
            </a:fld>
            <a:endParaRPr lang="en-US"/>
          </a:p>
        </p:txBody>
      </p:sp>
    </p:spTree>
    <p:extLst>
      <p:ext uri="{BB962C8B-B14F-4D97-AF65-F5344CB8AC3E}">
        <p14:creationId xmlns:p14="http://schemas.microsoft.com/office/powerpoint/2010/main" val="2471029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SA" dirty="0">
                <a:solidFill>
                  <a:schemeClr val="tx1"/>
                </a:solidFill>
              </a:rPr>
              <a:t>المنشور - الميزانية الفردية لجيسون وصوفيا (صفحة 5 في الحزمة)</a:t>
            </a:r>
          </a:p>
          <a:p>
            <a:pPr marL="171450" lvl="0" indent="-171450">
              <a:buFont typeface="Arial" panose="020B0604020202020204" pitchFamily="34" charset="0"/>
              <a:buChar char="•"/>
            </a:pPr>
            <a:endParaRPr lang="en-US" dirty="0">
              <a:solidFill>
                <a:schemeClr val="tx1"/>
              </a:solidFill>
            </a:endParaRPr>
          </a:p>
          <a:p>
            <a:pPr marL="171450" lvl="0" indent="-171450">
              <a:buFont typeface="Arial" panose="020B0604020202020204" pitchFamily="34" charset="0"/>
              <a:buChar char="•"/>
            </a:pPr>
            <a:r>
              <a:rPr lang="ar-SA" dirty="0">
                <a:solidFill>
                  <a:schemeClr val="tx1"/>
                </a:solidFill>
              </a:rPr>
              <a:t>جدة صوفيا هي مقدم خدمة الراحة لها وكانت غير متاحة لتوفير جميع ساعات الراحة التي كانت تحتاجها صوفيا شهريًا. </a:t>
            </a:r>
          </a:p>
          <a:p>
            <a:pPr marL="171450" lvl="0" indent="-171450">
              <a:buFont typeface="Arial" panose="020B0604020202020204" pitchFamily="34" charset="0"/>
              <a:buChar char="•"/>
            </a:pPr>
            <a:r>
              <a:rPr lang="ar-SA" dirty="0">
                <a:solidFill>
                  <a:schemeClr val="tx1"/>
                </a:solidFill>
              </a:rPr>
              <a:t> لا تزال صوفيا وعائلتها بحاجة إلى 40 ساعة شهريًا، لذلك يتم تحديدها كاحتياجات غير ملباة.</a:t>
            </a:r>
          </a:p>
          <a:p>
            <a:pPr marL="171450" lvl="0" indent="-171450">
              <a:buFont typeface="Arial" panose="020B0604020202020204" pitchFamily="34" charset="0"/>
              <a:buChar char="•"/>
            </a:pPr>
            <a:r>
              <a:rPr lang="ar-SA" dirty="0">
                <a:solidFill>
                  <a:schemeClr val="tx1"/>
                </a:solidFill>
              </a:rPr>
              <a:t> حدد منسق خدمة صوفيا المبلغ الذي سيتم إنفاقه على خدمات الراحة لصوفيا.</a:t>
            </a:r>
          </a:p>
          <a:p>
            <a:pPr marL="171450" lvl="0" indent="-171450">
              <a:buFont typeface="Arial" panose="020B0604020202020204" pitchFamily="34" charset="0"/>
              <a:buChar char="•"/>
            </a:pPr>
            <a:r>
              <a:rPr lang="ar-SA" dirty="0">
                <a:solidFill>
                  <a:schemeClr val="tx1"/>
                </a:solidFill>
              </a:rPr>
              <a:t> إليك الحساب:</a:t>
            </a:r>
          </a:p>
          <a:p>
            <a:pPr lvl="0"/>
            <a:r>
              <a:rPr lang="ar-SA" dirty="0">
                <a:solidFill>
                  <a:schemeClr val="tx1"/>
                </a:solidFill>
              </a:rPr>
              <a:t> 40 ساعة لازمة شهريًا - 7 ساعات مستخدمة شهريًا = 33 ساعة غير مستخدمة</a:t>
            </a:r>
          </a:p>
          <a:p>
            <a:pPr lvl="0"/>
            <a:r>
              <a:rPr lang="ar-SA" dirty="0">
                <a:solidFill>
                  <a:schemeClr val="tx1"/>
                </a:solidFill>
              </a:rPr>
              <a:t>33 ساعة غير مستخدمة </a:t>
            </a:r>
            <a:r>
              <a:rPr lang="en-US" dirty="0">
                <a:solidFill>
                  <a:schemeClr val="tx1"/>
                </a:solidFill>
              </a:rPr>
              <a:t>X 25</a:t>
            </a:r>
            <a:r>
              <a:rPr lang="ar-SA" dirty="0">
                <a:solidFill>
                  <a:schemeClr val="tx1"/>
                </a:solidFill>
              </a:rPr>
              <a:t> دولارًا أمريكيًا في الساعة = 825 دولار أمريكي في الشهر لا يتم إنفاقها شهريًا</a:t>
            </a:r>
          </a:p>
          <a:p>
            <a:pPr lvl="0"/>
            <a:r>
              <a:rPr lang="ar-SA" dirty="0">
                <a:solidFill>
                  <a:schemeClr val="tx1"/>
                </a:solidFill>
              </a:rPr>
              <a:t>825 دولار أمريكي شهريًا </a:t>
            </a:r>
            <a:r>
              <a:rPr lang="en-US" dirty="0">
                <a:solidFill>
                  <a:schemeClr val="tx1"/>
                </a:solidFill>
              </a:rPr>
              <a:t>X 12</a:t>
            </a:r>
            <a:r>
              <a:rPr lang="ar-SA" dirty="0">
                <a:solidFill>
                  <a:schemeClr val="tx1"/>
                </a:solidFill>
              </a:rPr>
              <a:t> شهرًا = 9,900 دولار أمريكي لم يتم إنفاقها في العام الماضي ولكنها مطلوبة</a:t>
            </a:r>
          </a:p>
          <a:p>
            <a:pPr marL="171450" lvl="0" indent="-171450">
              <a:buFont typeface="Arial" panose="020B0604020202020204" pitchFamily="34" charset="0"/>
              <a:buChar char="•"/>
            </a:pPr>
            <a:r>
              <a:rPr lang="ar-SA" dirty="0">
                <a:solidFill>
                  <a:schemeClr val="tx1"/>
                </a:solidFill>
              </a:rPr>
              <a:t>هذا المبلغ يعكس فترة الراحة التي لم تتمكن صوفيا من استخدامها.  </a:t>
            </a:r>
          </a:p>
          <a:p>
            <a:pPr marL="171450" lvl="0" indent="-171450">
              <a:buFont typeface="Arial" panose="020B0604020202020204" pitchFamily="34" charset="0"/>
              <a:buChar char="•"/>
            </a:pPr>
            <a:r>
              <a:rPr lang="ar-SA" dirty="0">
                <a:solidFill>
                  <a:schemeClr val="tx1"/>
                </a:solidFill>
              </a:rPr>
              <a:t>زادت الميزانية الفردية لصوفيا إلى 9,900 دولار أمريكي لحساب فترة الراحة التي كانت ستُدفَع لو تمكنت من استخدام الخدمة.</a:t>
            </a:r>
          </a:p>
          <a:p>
            <a:pPr marL="171450" lvl="0" indent="-171450">
              <a:buFont typeface="Arial" panose="020B0604020202020204" pitchFamily="34" charset="0"/>
              <a:buChar char="•"/>
            </a:pPr>
            <a:r>
              <a:rPr lang="ar-SA" dirty="0">
                <a:solidFill>
                  <a:schemeClr val="tx1"/>
                </a:solidFill>
              </a:rPr>
              <a:t> الميزانية الفردية المُعَدّلة لديها هي 12,000 دولار أمريكي وهذا هو المبلغ الذي ستستخدمه هي وعائلتها لشراء خدمات برنامج التحديد الذاتي والدعم الذي تحتاج إليه في خطة البرنامج الفردية الخاصة بها.</a:t>
            </a:r>
          </a:p>
        </p:txBody>
      </p:sp>
      <p:sp>
        <p:nvSpPr>
          <p:cNvPr id="4" name="Slide Number Placeholder 3"/>
          <p:cNvSpPr>
            <a:spLocks noGrp="1"/>
          </p:cNvSpPr>
          <p:nvPr>
            <p:ph type="sldNum" sz="quarter" idx="10"/>
          </p:nvPr>
        </p:nvSpPr>
        <p:spPr/>
        <p:txBody>
          <a:bodyPr/>
          <a:lstStyle/>
          <a:p>
            <a:fld id="{1C78673E-F29B-4593-BE77-BC78070867BB}" type="slidenum">
              <a:rPr lang="en-US" smtClean="0"/>
              <a:t>48</a:t>
            </a:fld>
            <a:endParaRPr lang="en-US"/>
          </a:p>
        </p:txBody>
      </p:sp>
    </p:spTree>
    <p:extLst>
      <p:ext uri="{BB962C8B-B14F-4D97-AF65-F5344CB8AC3E}">
        <p14:creationId xmlns:p14="http://schemas.microsoft.com/office/powerpoint/2010/main" val="93840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49</a:t>
            </a:fld>
            <a:endParaRPr lang="en-US"/>
          </a:p>
        </p:txBody>
      </p:sp>
    </p:spTree>
    <p:extLst>
      <p:ext uri="{BB962C8B-B14F-4D97-AF65-F5344CB8AC3E}">
        <p14:creationId xmlns:p14="http://schemas.microsoft.com/office/powerpoint/2010/main" val="1753912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a:t>نعم، الأسئلة أداة للتدريب! ولا، قد لا تكون لدي جميع الإجابات، ولهذا السبب سنتعلم معًا.</a:t>
            </a:r>
          </a:p>
          <a:p>
            <a:endParaRPr lang="en-US" dirty="0"/>
          </a:p>
          <a:p>
            <a:r>
              <a:rPr lang="ar-SA" b="1"/>
              <a:t>نصيحة التدريب! هناك أداة أخرى غير مدرجة هي التقييم. ضع خطة لربط التقييم بحقيقة أننا لا نزال نتعلم طريقة عمل برنامج التحديد الذاتي، وحتى كيفية عمل التوجيه بشكل جيد. لذا، فمن المهم للغاية أن يتبادل المشاركون ملاحظاتهم حول ما هو ملائم وما هو غير ملائم في توجيه اليوم.</a:t>
            </a:r>
          </a:p>
        </p:txBody>
      </p:sp>
      <p:sp>
        <p:nvSpPr>
          <p:cNvPr id="4" name="Slide Number Placeholder 3"/>
          <p:cNvSpPr>
            <a:spLocks noGrp="1"/>
          </p:cNvSpPr>
          <p:nvPr>
            <p:ph type="sldNum" sz="quarter" idx="10"/>
          </p:nvPr>
        </p:nvSpPr>
        <p:spPr/>
        <p:txBody>
          <a:bodyPr/>
          <a:lstStyle/>
          <a:p>
            <a:fld id="{1C78673E-F29B-4593-BE77-BC78070867BB}" type="slidenum">
              <a:rPr lang="en-US" smtClean="0"/>
              <a:t>5</a:t>
            </a:fld>
            <a:endParaRPr lang="en-US"/>
          </a:p>
        </p:txBody>
      </p:sp>
    </p:spTree>
    <p:extLst>
      <p:ext uri="{BB962C8B-B14F-4D97-AF65-F5344CB8AC3E}">
        <p14:creationId xmlns:p14="http://schemas.microsoft.com/office/powerpoint/2010/main" val="844696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a:solidFill>
                  <a:schemeClr val="tx1"/>
                </a:solidFill>
              </a:rPr>
              <a:t>لقد حددت ميزانيتك الفردية. والآن، يمكنك معرفة خطة الإنفاق.</a:t>
            </a:r>
          </a:p>
          <a:p>
            <a:r>
              <a:rPr lang="ar-SA">
                <a:solidFill>
                  <a:schemeClr val="tx1"/>
                </a:solidFill>
              </a:rPr>
              <a:t> تُبَيّن خطة الإنفاق بالتفصيل كيفية استخدام الأموال المتاحة في ميزانيتك الفردية لشراء الخدمات والدعم الذي تحتاجه في خطة البرنامج الفردية لديك.</a:t>
            </a:r>
          </a:p>
          <a:p>
            <a:r>
              <a:rPr lang="ar-SA">
                <a:solidFill>
                  <a:schemeClr val="tx1"/>
                </a:solidFill>
              </a:rPr>
              <a:t> ستساعدك خطة الإنفاق على دفع مقابل الخدمات والدعم الذي سيساعدك في الوصول إلى الأهداف المحددة من خلال عملية التخطيط المرتكزة حول الشخص ويتم سردها في خطة البرنامج الفردية.</a:t>
            </a:r>
            <a:r>
              <a:rPr lang="ar-SA" baseline="0">
                <a:solidFill>
                  <a:schemeClr val="tx1"/>
                </a:solidFill>
              </a:rPr>
              <a:t>  </a:t>
            </a:r>
          </a:p>
          <a:p>
            <a:r>
              <a:rPr lang="ar-SA" baseline="0">
                <a:solidFill>
                  <a:schemeClr val="tx1"/>
                </a:solidFill>
              </a:rPr>
              <a:t>أنت مسؤول عن إنفاق التمويل الحكومي وينبغي لك اتباع القواعد التي تحدثنا عنها:</a:t>
            </a:r>
          </a:p>
          <a:p>
            <a:pPr marL="174708" indent="-174708">
              <a:buFont typeface="Arial" panose="020B0604020202020204" pitchFamily="34" charset="0"/>
              <a:buChar char="•"/>
            </a:pPr>
            <a:r>
              <a:rPr lang="ar-SA" baseline="0">
                <a:solidFill>
                  <a:schemeClr val="tx1"/>
                </a:solidFill>
              </a:rPr>
              <a:t>الخدمات العامة أو المجانية تحتاج إلى أن تُستَخدم أولاً</a:t>
            </a:r>
          </a:p>
          <a:p>
            <a:pPr marL="174708" indent="-174708">
              <a:buFont typeface="Arial" panose="020B0604020202020204" pitchFamily="34" charset="0"/>
              <a:buChar char="•"/>
            </a:pPr>
            <a:r>
              <a:rPr lang="ar-SA" baseline="0">
                <a:solidFill>
                  <a:schemeClr val="tx1"/>
                </a:solidFill>
              </a:rPr>
              <a:t>يمكنك دفع مقابل الخدمات التي تعترف بها الحكومة الفيدرالية لبرنامج التحديد الذاتي</a:t>
            </a:r>
          </a:p>
          <a:p>
            <a:pPr marL="174708" indent="-174708">
              <a:buFont typeface="Arial" panose="020B0604020202020204" pitchFamily="34" charset="0"/>
              <a:buChar char="•"/>
            </a:pPr>
            <a:r>
              <a:rPr lang="ar-SA" baseline="0">
                <a:solidFill>
                  <a:schemeClr val="tx1"/>
                </a:solidFill>
              </a:rPr>
              <a:t>يجب أن تستوفي خدماتك القاعدة النهائية للخدمات المنزلية والمجتمعية</a:t>
            </a:r>
          </a:p>
          <a:p>
            <a:r>
              <a:rPr lang="ar-SA">
                <a:solidFill>
                  <a:schemeClr val="tx1"/>
                </a:solidFill>
              </a:rPr>
              <a:t>طلب المساعدة من الميسّر المستقل أو منسق الخدمة أو الأشخاص الآخرين الذين تعمل معهم أثناء التخطيط المرتكز حول الشخص للتحدث عن الخدمات التي تحتاج إلى دفعها من خطة الإنفاق لديك.</a:t>
            </a:r>
          </a:p>
        </p:txBody>
      </p:sp>
      <p:sp>
        <p:nvSpPr>
          <p:cNvPr id="4" name="Slide Number Placeholder 3"/>
          <p:cNvSpPr>
            <a:spLocks noGrp="1"/>
          </p:cNvSpPr>
          <p:nvPr>
            <p:ph type="sldNum" sz="quarter" idx="10"/>
          </p:nvPr>
        </p:nvSpPr>
        <p:spPr/>
        <p:txBody>
          <a:bodyPr/>
          <a:lstStyle/>
          <a:p>
            <a:fld id="{1C78673E-F29B-4593-BE77-BC78070867BB}" type="slidenum">
              <a:rPr lang="en-US" smtClean="0"/>
              <a:t>50</a:t>
            </a:fld>
            <a:endParaRPr lang="en-US"/>
          </a:p>
        </p:txBody>
      </p:sp>
    </p:spTree>
    <p:extLst>
      <p:ext uri="{BB962C8B-B14F-4D97-AF65-F5344CB8AC3E}">
        <p14:creationId xmlns:p14="http://schemas.microsoft.com/office/powerpoint/2010/main" val="1358132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r" defTabSz="914400" rtl="1" eaLnBrk="1" fontAlgn="auto" latinLnBrk="0" hangingPunct="1">
              <a:lnSpc>
                <a:spcPct val="100000"/>
              </a:lnSpc>
              <a:spcBef>
                <a:spcPts val="0"/>
              </a:spcBef>
              <a:spcAft>
                <a:spcPts val="0"/>
              </a:spcAft>
              <a:buClrTx/>
              <a:buSzTx/>
              <a:buFontTx/>
              <a:buAutoNum type="arabicParenR"/>
              <a:tabLst/>
              <a:defRPr/>
            </a:pPr>
            <a:r>
              <a:rPr lang="ar-SA">
                <a:solidFill>
                  <a:schemeClr val="tx1"/>
                </a:solidFill>
              </a:rPr>
              <a:t>ستحدد أنت والأشخاص الذين يدعمونك بالضبط المبلغ الذي سيتم إنفاقه على كل خدمة من خطة الإنفاق لديك في برنامج الخطة الفردية.</a:t>
            </a:r>
          </a:p>
          <a:p>
            <a:pPr marL="228600" marR="0" lvl="0" indent="-228600" algn="r" defTabSz="914400" rtl="1" eaLnBrk="1" fontAlgn="auto" latinLnBrk="0" hangingPunct="1">
              <a:lnSpc>
                <a:spcPct val="100000"/>
              </a:lnSpc>
              <a:spcBef>
                <a:spcPts val="0"/>
              </a:spcBef>
              <a:spcAft>
                <a:spcPts val="0"/>
              </a:spcAft>
              <a:buClrTx/>
              <a:buSzTx/>
              <a:buFontTx/>
              <a:buAutoNum type="arabicParenR"/>
              <a:tabLst/>
              <a:defRPr/>
            </a:pPr>
            <a:r>
              <a:rPr lang="ar-SA">
                <a:solidFill>
                  <a:schemeClr val="tx1"/>
                </a:solidFill>
              </a:rPr>
              <a:t> تحتاج أنت وفريقك إلى تحديد الخدمات أو الدعم الذي يمكنك الحصول عليه مجانًا.  مرة أخرى، تسمى هذه "الخدمات العامة" وهي مجانية لأي شخص مؤهل لاستخدامها، وليس فقط الأشخاص الذين يتلقون الخدمات من المركز الإقليمي.</a:t>
            </a:r>
          </a:p>
          <a:p>
            <a:pPr marL="228600" marR="0" lvl="0" indent="-228600" algn="r" defTabSz="914400" rtl="1" eaLnBrk="1" fontAlgn="auto" latinLnBrk="0" hangingPunct="1">
              <a:lnSpc>
                <a:spcPct val="100000"/>
              </a:lnSpc>
              <a:spcBef>
                <a:spcPts val="0"/>
              </a:spcBef>
              <a:spcAft>
                <a:spcPts val="0"/>
              </a:spcAft>
              <a:buClrTx/>
              <a:buSzTx/>
              <a:buFontTx/>
              <a:buAutoNum type="arabicParenR"/>
              <a:tabLst/>
              <a:defRPr/>
            </a:pPr>
            <a:r>
              <a:rPr lang="ar-SA">
                <a:solidFill>
                  <a:schemeClr val="tx1"/>
                </a:solidFill>
              </a:rPr>
              <a:t>حدد الخدمات التي ستدفع مقابلها من ميزانيتك الفردية في برنامج التحديد الذاتي. سيساعدك منسق الخدمة على النظر في الخدمات التي حددتها وتحددها إذا كانت خدمات معترف بها على المستوى الفيدرالي لبرنامج التحديد الذاتي. ستستخدم نفس قائمة خدمات برنامج التحديد الذاتي والتعريفات التي لديك في النشرات.</a:t>
            </a:r>
          </a:p>
          <a:p>
            <a:r>
              <a:rPr lang="ar-SA">
                <a:solidFill>
                  <a:schemeClr val="tx1"/>
                </a:solidFill>
              </a:rPr>
              <a:t> بالنسبة للأجزاء التي تريد أن تدفع مقابلها من ميزانيتك الفردية، اكتشف:</a:t>
            </a:r>
          </a:p>
          <a:p>
            <a:pPr marL="174708" indent="-174708">
              <a:buFont typeface="Arial" panose="020B0604020202020204" pitchFamily="34" charset="0"/>
              <a:buChar char="•"/>
            </a:pPr>
            <a:r>
              <a:rPr lang="ar-SA">
                <a:solidFill>
                  <a:schemeClr val="tx1"/>
                </a:solidFill>
              </a:rPr>
              <a:t>من سيقدم الخدمة؟</a:t>
            </a:r>
          </a:p>
          <a:p>
            <a:pPr marL="174708" indent="-174708">
              <a:buFont typeface="Arial" panose="020B0604020202020204" pitchFamily="34" charset="0"/>
              <a:buChar char="•"/>
            </a:pPr>
            <a:r>
              <a:rPr lang="ar-SA" baseline="0">
                <a:solidFill>
                  <a:schemeClr val="tx1"/>
                </a:solidFill>
              </a:rPr>
              <a:t>كم عدد مرات تقديم تلك الخدمة؟</a:t>
            </a:r>
          </a:p>
          <a:p>
            <a:pPr marL="174708" indent="-174708">
              <a:buFont typeface="Arial" panose="020B0604020202020204" pitchFamily="34" charset="0"/>
              <a:buChar char="•"/>
            </a:pPr>
            <a:r>
              <a:rPr lang="ar-SA" baseline="0">
                <a:solidFill>
                  <a:schemeClr val="tx1"/>
                </a:solidFill>
              </a:rPr>
              <a:t>متى ستبدأ؟</a:t>
            </a:r>
          </a:p>
          <a:p>
            <a:pPr marL="174708" indent="-174708">
              <a:buFont typeface="Arial" panose="020B0604020202020204" pitchFamily="34" charset="0"/>
              <a:buChar char="•"/>
            </a:pPr>
            <a:r>
              <a:rPr lang="ar-SA" baseline="0">
                <a:solidFill>
                  <a:schemeClr val="tx1"/>
                </a:solidFill>
              </a:rPr>
              <a:t>لكم من الوقت سيستمر تقديم الخدمة على مدار العام المقبل؟</a:t>
            </a:r>
          </a:p>
          <a:p>
            <a:pPr marL="174708" indent="-174708">
              <a:buFont typeface="Arial" panose="020B0604020202020204" pitchFamily="34" charset="0"/>
              <a:buChar char="•"/>
            </a:pPr>
            <a:r>
              <a:rPr lang="ar-SA" baseline="0">
                <a:solidFill>
                  <a:schemeClr val="tx1"/>
                </a:solidFill>
              </a:rPr>
              <a:t>كم ستتكلف؟</a:t>
            </a:r>
          </a:p>
          <a:p>
            <a:pPr marL="672938" lvl="1" indent="-224312">
              <a:buFont typeface="Arial"/>
              <a:buChar char="•"/>
            </a:pPr>
            <a:r>
              <a:rPr lang="ar-SA" i="1">
                <a:solidFill>
                  <a:schemeClr val="tx1"/>
                </a:solidFill>
              </a:rPr>
              <a:t>هل هي تكلفة إجمالية أو بالساعة/اليوم/الشهر؟</a:t>
            </a:r>
          </a:p>
          <a:p>
            <a:pPr marL="174708" indent="-174708" defTabSz="931774">
              <a:buFont typeface="Arial" panose="020B0604020202020204" pitchFamily="34" charset="0"/>
              <a:buChar char="•"/>
              <a:defRPr/>
            </a:pPr>
            <a:r>
              <a:rPr lang="ar-SA">
                <a:solidFill>
                  <a:schemeClr val="tx1"/>
                </a:solidFill>
              </a:rPr>
              <a:t>بالنسبة للأشخاص الذين ترغب في توظيفهم، تذكّر تضمين تكاليف الضرائب والتأمين. يعمل فيما يتعلق خدمة الإدارة المالية بخصوص قوانين العمل ولاحتساب تكاليف هذه العناصر في خطة الإنفاق.</a:t>
            </a:r>
          </a:p>
          <a:p>
            <a:r>
              <a:rPr lang="ar-SA">
                <a:solidFill>
                  <a:schemeClr val="tx1"/>
                </a:solidFill>
              </a:rPr>
              <a:t> يمكن للمركز الإقليمي ومقدم خدمات الإدارة المالية أن يساعدك في هذه النوعية من الأسئلة.</a:t>
            </a:r>
          </a:p>
          <a:p>
            <a:pPr marL="0" marR="0" lvl="0" indent="0" algn="r" defTabSz="914400" rtl="1" eaLnBrk="1" fontAlgn="auto" latinLnBrk="0" hangingPunct="1">
              <a:lnSpc>
                <a:spcPct val="100000"/>
              </a:lnSpc>
              <a:spcBef>
                <a:spcPts val="0"/>
              </a:spcBef>
              <a:spcAft>
                <a:spcPts val="0"/>
              </a:spcAft>
              <a:buClrTx/>
              <a:buSzTx/>
              <a:buFontTx/>
              <a:buNone/>
              <a:tabLst/>
              <a:defRPr/>
            </a:pPr>
            <a:r>
              <a:rPr lang="ar-SA">
                <a:solidFill>
                  <a:schemeClr val="tx1"/>
                </a:solidFill>
              </a:rPr>
              <a:t>حاول أن توسّع مصادر تمويلك! تذكّر أن خطة الإنفاق لديك تحتاج إلى إعدادها لتستمر معك عامًا بأكمله!</a:t>
            </a:r>
          </a:p>
          <a:p>
            <a:pPr marL="228600" marR="0" lvl="0" indent="-228600" algn="r" defTabSz="914400" rtl="1" eaLnBrk="1" fontAlgn="auto" latinLnBrk="0" hangingPunct="1">
              <a:lnSpc>
                <a:spcPct val="100000"/>
              </a:lnSpc>
              <a:spcBef>
                <a:spcPts val="0"/>
              </a:spcBef>
              <a:spcAft>
                <a:spcPts val="0"/>
              </a:spcAft>
              <a:buClrTx/>
              <a:buSzTx/>
              <a:buFontTx/>
              <a:buAutoNum type="arabicParenR" startAt="4"/>
              <a:tabLst/>
              <a:defRPr/>
            </a:pPr>
            <a:r>
              <a:rPr lang="ar-SA">
                <a:solidFill>
                  <a:schemeClr val="tx1"/>
                </a:solidFill>
              </a:rPr>
              <a:t> سيتم إدراج الخدمات التي تحدد دفعها من ميزانيتك الفردية في خطة الإنفاق لديك.</a:t>
            </a:r>
          </a:p>
          <a:p>
            <a:pPr marL="228600" marR="0" lvl="0" indent="-228600" algn="l" defTabSz="914400" rtl="0" eaLnBrk="1" fontAlgn="auto" latinLnBrk="0" hangingPunct="1">
              <a:lnSpc>
                <a:spcPct val="100000"/>
              </a:lnSpc>
              <a:spcBef>
                <a:spcPts val="0"/>
              </a:spcBef>
              <a:spcAft>
                <a:spcPts val="0"/>
              </a:spcAft>
              <a:buClrTx/>
              <a:buSzTx/>
              <a:buFontTx/>
              <a:buAutoNum type="arabicParenR" startAt="4"/>
              <a:tabLst/>
              <a:defRPr/>
            </a:pPr>
            <a:endParaRPr lang="en-US" dirty="0">
              <a:solidFill>
                <a:schemeClr val="tx1"/>
              </a:solidFill>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b="1">
                <a:solidFill>
                  <a:schemeClr val="tx1"/>
                </a:solidFill>
              </a:rPr>
              <a:t>نصيحة التدريب! طمأن جمهورك إلى أن هذا الجزء من التخطيط سيستغرق بعض الوقت. ضع في اعتبارك أنه مع بدء المشروع التجريبي، يستغرق الأشخاص قدرًا كبيرً من الوقت لإعداد خدماتهم وتطوير ما كان خطة إنفاقهم.</a:t>
            </a:r>
          </a:p>
        </p:txBody>
      </p:sp>
      <p:sp>
        <p:nvSpPr>
          <p:cNvPr id="4" name="Slide Number Placeholder 3"/>
          <p:cNvSpPr>
            <a:spLocks noGrp="1"/>
          </p:cNvSpPr>
          <p:nvPr>
            <p:ph type="sldNum" sz="quarter" idx="10"/>
          </p:nvPr>
        </p:nvSpPr>
        <p:spPr/>
        <p:txBody>
          <a:bodyPr/>
          <a:lstStyle/>
          <a:p>
            <a:fld id="{1C78673E-F29B-4593-BE77-BC78070867BB}" type="slidenum">
              <a:rPr lang="en-US" smtClean="0"/>
              <a:t>51</a:t>
            </a:fld>
            <a:endParaRPr lang="en-US"/>
          </a:p>
        </p:txBody>
      </p:sp>
    </p:spTree>
    <p:extLst>
      <p:ext uri="{BB962C8B-B14F-4D97-AF65-F5344CB8AC3E}">
        <p14:creationId xmlns:p14="http://schemas.microsoft.com/office/powerpoint/2010/main" val="162808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ar-SA" sz="1200" i="0" u="none" baseline="0"/>
              <a:t>على الرغم من أن لديك الكثير من المرونة فيما يتعلق بالخدمات التي تريدها، لا يزال المركز الإقليمي بحاجة إلى أن يكون قادرًا على الإبلاغ عن كيفية إنفاق المال على الخدمات. هذا مطلب للحكومة الفيدرالية.</a:t>
            </a:r>
          </a:p>
          <a:p>
            <a:pPr>
              <a:buFont typeface="Arial"/>
              <a:buNone/>
            </a:pPr>
            <a:r>
              <a:rPr lang="ar-SA" sz="1200" i="0" u="none" baseline="0"/>
              <a:t> سيُعَيّن المركز الإقليمي رمز الخدمة لكل خدمة في خطة الإنفاق لديك.</a:t>
            </a:r>
            <a:r>
              <a:rPr lang="ar-SA" sz="1200" b="0" u="none" baseline="0"/>
              <a:t> ينتمي كل رمز خدمة إلى فئة الميزانية التي تجمع الخدمات معًا اعتمادًا على نوع الخدمة.</a:t>
            </a:r>
          </a:p>
          <a:p>
            <a:pPr>
              <a:buFont typeface="Arial"/>
              <a:buNone/>
            </a:pPr>
            <a:r>
              <a:rPr lang="ar-SA" sz="1200" b="0" i="0" u="none" baseline="0"/>
              <a:t> الفئات الثلاث للميزانية هي:</a:t>
            </a:r>
          </a:p>
          <a:p>
            <a:pPr>
              <a:buFont typeface="Arial"/>
              <a:buNone/>
            </a:pPr>
            <a:r>
              <a:rPr lang="ar-SA" sz="1200" b="1" u="none"/>
              <a:t>ترتيب المعيشة</a:t>
            </a:r>
            <a:r>
              <a:rPr lang="ar-SA" sz="1200" u="none"/>
              <a:t> – الدعم الذي تحتاجه في منزلك</a:t>
            </a:r>
          </a:p>
          <a:p>
            <a:pPr>
              <a:buFont typeface="Arial"/>
              <a:buNone/>
            </a:pPr>
            <a:r>
              <a:rPr lang="ar-SA" sz="1200" b="1" u="none"/>
              <a:t>التوظيف والمشاركة المجتمعية</a:t>
            </a:r>
            <a:r>
              <a:rPr lang="ar-SA" sz="1200" u="none"/>
              <a:t> – الخدمات والأشياء التي تحتاج إلى تضمينها في مجتمعك</a:t>
            </a:r>
            <a:r>
              <a:rPr lang="ar-SA" sz="1200" u="none" baseline="0"/>
              <a:t>  </a:t>
            </a:r>
          </a:p>
          <a:p>
            <a:pPr>
              <a:buFont typeface="Arial"/>
              <a:buNone/>
            </a:pPr>
            <a:r>
              <a:rPr lang="ar-SA" sz="1200" b="1" u="none"/>
              <a:t>الصحة والسلامة</a:t>
            </a:r>
            <a:r>
              <a:rPr lang="ar-SA" sz="1200" u="none"/>
              <a:t> – تتعلق هذه الخدمات بأي شيء يساعد في الحفاظ على صحتك ويكون آمنًا</a:t>
            </a:r>
          </a:p>
          <a:p>
            <a:pPr>
              <a:buFont typeface="Arial"/>
              <a:buNone/>
            </a:pPr>
            <a:endParaRPr lang="en-US" sz="1200" u="none" baseline="0" dirty="0"/>
          </a:p>
          <a:p>
            <a:pPr>
              <a:buFont typeface="Arial"/>
              <a:buNone/>
            </a:pPr>
            <a:r>
              <a:rPr lang="ar-SA" sz="1200" b="0" u="none" baseline="0"/>
              <a:t>قد تحتاج إلى تغيير طريقة إنفاق ميزانيتك على مدار السنة. ستكون هذه خطة تغيير الإنفاق.</a:t>
            </a:r>
          </a:p>
          <a:p>
            <a:pPr>
              <a:buFont typeface="Arial"/>
              <a:buNone/>
            </a:pPr>
            <a:r>
              <a:rPr lang="ar-SA" sz="1200" b="0" u="none" baseline="0"/>
              <a:t> يمكنك سنويًا تحويل ما يصل إلى 10% من الأموال بشكل أساسي في أي فئة للميزانية إلى فئة أو فئات ميزانية أخرى دون موافقة المركز الإقليمي أو فريق برنامج الخطة الفردية. تتطلب التحويلات التي تتجاوز 10 في المئة من فئة الميزانية موافقة من المركز الإقليمي أو برنامج الخطة الفردية.</a:t>
            </a:r>
          </a:p>
          <a:p>
            <a:pPr>
              <a:buFont typeface="Arial"/>
              <a:buNone/>
            </a:pPr>
            <a:endParaRPr lang="en-US" sz="1200" b="0" u="none" baseline="0" dirty="0"/>
          </a:p>
          <a:p>
            <a:pPr>
              <a:buFont typeface="Arial"/>
              <a:buNone/>
            </a:pPr>
            <a:r>
              <a:rPr lang="ar-SA" sz="1200" b="0" u="none" baseline="0"/>
              <a:t>هذه معلومات كثيرة ولكن ما تحتاج إلى تذكره الآن هو أنه يمكنك تحويل الأموال إلى خطة إنفاقك إذا كنت بحاجة إلى التغيير. يمكن لمنسق الخدمة لديك وخدمة الإدارة المالية والميسّر المستقل مساعدتك في معرفة ذلك.</a:t>
            </a:r>
          </a:p>
        </p:txBody>
      </p:sp>
      <p:sp>
        <p:nvSpPr>
          <p:cNvPr id="4" name="Slide Number Placeholder 3"/>
          <p:cNvSpPr>
            <a:spLocks noGrp="1"/>
          </p:cNvSpPr>
          <p:nvPr>
            <p:ph type="sldNum" sz="quarter" idx="10"/>
          </p:nvPr>
        </p:nvSpPr>
        <p:spPr/>
        <p:txBody>
          <a:bodyPr/>
          <a:lstStyle/>
          <a:p>
            <a:fld id="{1C78673E-F29B-4593-BE77-BC78070867BB}" type="slidenum">
              <a:rPr lang="en-US" smtClean="0"/>
              <a:t>52</a:t>
            </a:fld>
            <a:endParaRPr lang="en-US"/>
          </a:p>
        </p:txBody>
      </p:sp>
    </p:spTree>
    <p:extLst>
      <p:ext uri="{BB962C8B-B14F-4D97-AF65-F5344CB8AC3E}">
        <p14:creationId xmlns:p14="http://schemas.microsoft.com/office/powerpoint/2010/main" val="2490522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51">
              <a:defRPr/>
            </a:pPr>
            <a:r>
              <a:rPr lang="ar-SA" b="0" i="0">
                <a:solidFill>
                  <a:schemeClr val="tx1"/>
                </a:solidFill>
              </a:rPr>
              <a:t>دعونا نبدأ مع جيسون ونرى كيف برزت خطة الإنفاق الخاصة به.</a:t>
            </a:r>
          </a:p>
          <a:p>
            <a:pPr defTabSz="897251">
              <a:defRPr/>
            </a:pPr>
            <a:r>
              <a:rPr lang="ar-SA" b="0" i="0">
                <a:solidFill>
                  <a:schemeClr val="tx1"/>
                </a:solidFill>
              </a:rPr>
              <a:t> قام جيسون وفريق التخطيط الخاص به</a:t>
            </a:r>
          </a:p>
          <a:p>
            <a:pPr marL="228600" indent="-228600" defTabSz="897251">
              <a:buAutoNum type="arabicParenR"/>
              <a:defRPr/>
            </a:pPr>
            <a:r>
              <a:rPr lang="ar-SA" b="0" i="0">
                <a:solidFill>
                  <a:schemeClr val="tx1"/>
                </a:solidFill>
              </a:rPr>
              <a:t>بتحديد أهدافه والخدمات اللازمة لتحقيق تلك الأهداف.  </a:t>
            </a:r>
          </a:p>
          <a:p>
            <a:pPr marL="228600" indent="-228600" defTabSz="897251">
              <a:buAutoNum type="arabicParenR"/>
              <a:defRPr/>
            </a:pPr>
            <a:r>
              <a:rPr lang="ar-SA" b="0" i="0">
                <a:solidFill>
                  <a:schemeClr val="tx1"/>
                </a:solidFill>
              </a:rPr>
              <a:t>بالتحقق من توثيق الأهداف والخدمات في خطة البرنامج الفردية الخاصة به</a:t>
            </a:r>
          </a:p>
          <a:p>
            <a:pPr marL="228600" indent="-228600" defTabSz="897251">
              <a:buAutoNum type="arabicParenR"/>
              <a:defRPr/>
            </a:pPr>
            <a:r>
              <a:rPr lang="ar-SA" b="0" i="0">
                <a:solidFill>
                  <a:schemeClr val="tx1"/>
                </a:solidFill>
              </a:rPr>
              <a:t>بالتطلع إلى الخدمات التي تعد مجانية/عامة</a:t>
            </a:r>
          </a:p>
          <a:p>
            <a:pPr marL="228600" indent="-228600" defTabSz="897251">
              <a:buAutoNum type="arabicParenR"/>
              <a:defRPr/>
            </a:pPr>
            <a:r>
              <a:rPr lang="ar-SA" b="0" i="0">
                <a:solidFill>
                  <a:schemeClr val="tx1"/>
                </a:solidFill>
              </a:rPr>
              <a:t>تحديد الخدمات التي تستلزم تكاليف مالية</a:t>
            </a:r>
          </a:p>
          <a:p>
            <a:pPr marL="228600" indent="-228600" defTabSz="897251">
              <a:buAutoNum type="arabicParenR"/>
              <a:defRPr/>
            </a:pPr>
            <a:r>
              <a:rPr lang="ar-SA" b="0" i="0">
                <a:solidFill>
                  <a:schemeClr val="tx1"/>
                </a:solidFill>
              </a:rPr>
              <a:t>أجروا بحثًا لتحديد:</a:t>
            </a:r>
          </a:p>
          <a:p>
            <a:pPr marL="174708" indent="-174708" defTabSz="897251">
              <a:buFont typeface="Arial" panose="020B0604020202020204" pitchFamily="34" charset="0"/>
              <a:buChar char="•"/>
              <a:defRPr/>
            </a:pPr>
            <a:r>
              <a:rPr lang="ar-SA" b="1" i="0">
                <a:solidFill>
                  <a:schemeClr val="tx1"/>
                </a:solidFill>
              </a:rPr>
              <a:t>من سيقدم الخدمة</a:t>
            </a:r>
          </a:p>
          <a:p>
            <a:pPr marL="174708" indent="-174708" defTabSz="897251">
              <a:buFont typeface="Arial" panose="020B0604020202020204" pitchFamily="34" charset="0"/>
              <a:buChar char="•"/>
              <a:defRPr/>
            </a:pPr>
            <a:r>
              <a:rPr lang="ar-SA" b="1" i="0">
                <a:solidFill>
                  <a:schemeClr val="tx1"/>
                </a:solidFill>
              </a:rPr>
              <a:t>كم عدد مرات تقديم تلك الخدمة</a:t>
            </a:r>
          </a:p>
          <a:p>
            <a:pPr marL="174708" indent="-174708" defTabSz="897251">
              <a:buFont typeface="Arial" panose="020B0604020202020204" pitchFamily="34" charset="0"/>
              <a:buChar char="•"/>
              <a:defRPr/>
            </a:pPr>
            <a:r>
              <a:rPr lang="ar-SA" b="1" i="0">
                <a:solidFill>
                  <a:schemeClr val="tx1"/>
                </a:solidFill>
              </a:rPr>
              <a:t>متى سيبدأ تقديم الخدمة</a:t>
            </a:r>
          </a:p>
          <a:p>
            <a:pPr marL="174708" indent="-174708" defTabSz="897251">
              <a:buFont typeface="Arial" panose="020B0604020202020204" pitchFamily="34" charset="0"/>
              <a:buChar char="•"/>
              <a:defRPr/>
            </a:pPr>
            <a:r>
              <a:rPr lang="ar-SA" b="1" i="0">
                <a:solidFill>
                  <a:schemeClr val="tx1"/>
                </a:solidFill>
              </a:rPr>
              <a:t>لكم من الوقت سيستمر تقديم الخدمة على مدار العام</a:t>
            </a:r>
          </a:p>
          <a:p>
            <a:pPr marL="174708" indent="-174708" defTabSz="897251">
              <a:buFont typeface="Arial" panose="020B0604020202020204" pitchFamily="34" charset="0"/>
              <a:buChar char="•"/>
              <a:defRPr/>
            </a:pPr>
            <a:r>
              <a:rPr lang="ar-SA" b="1" i="0">
                <a:solidFill>
                  <a:schemeClr val="tx1"/>
                </a:solidFill>
              </a:rPr>
              <a:t>كم ستتكلف</a:t>
            </a:r>
          </a:p>
          <a:p>
            <a:pPr marL="174708" indent="-174708" defTabSz="897251">
              <a:buFont typeface="Arial" panose="020B0604020202020204" pitchFamily="34" charset="0"/>
              <a:buChar char="•"/>
              <a:defRPr/>
            </a:pPr>
            <a:r>
              <a:rPr lang="ar-SA" b="1" i="0">
                <a:solidFill>
                  <a:schemeClr val="tx1"/>
                </a:solidFill>
              </a:rPr>
              <a:t>كيف سيكون الدفع مقابل الخدمة</a:t>
            </a:r>
          </a:p>
          <a:p>
            <a:pPr marL="174708" indent="-174708" defTabSz="897251">
              <a:buFont typeface="Arial" panose="020B0604020202020204" pitchFamily="34" charset="0"/>
              <a:buChar char="•"/>
              <a:defRPr/>
            </a:pPr>
            <a:r>
              <a:rPr lang="ar-SA" b="1" i="0">
                <a:solidFill>
                  <a:schemeClr val="tx1"/>
                </a:solidFill>
              </a:rPr>
              <a:t>من سيدفع مقابل تلك الخدمة</a:t>
            </a:r>
          </a:p>
          <a:p>
            <a:pPr marL="0" indent="0" defTabSz="897251">
              <a:buFont typeface="Arial" panose="020B0604020202020204" pitchFamily="34" charset="0"/>
              <a:buNone/>
              <a:defRPr/>
            </a:pPr>
            <a:r>
              <a:rPr lang="ar-SA" b="0" i="0">
                <a:solidFill>
                  <a:schemeClr val="tx1"/>
                </a:solidFill>
              </a:rPr>
              <a:t>6) قاموا بحساب الحسبة الرياضية للتكاليف</a:t>
            </a:r>
          </a:p>
          <a:p>
            <a:pPr marL="0" indent="0" defTabSz="897251">
              <a:buFont typeface="Arial" panose="020B0604020202020204" pitchFamily="34" charset="0"/>
              <a:buNone/>
              <a:defRPr/>
            </a:pPr>
            <a:r>
              <a:rPr lang="ar-SA" b="0" i="0">
                <a:solidFill>
                  <a:schemeClr val="tx1"/>
                </a:solidFill>
              </a:rPr>
              <a:t>7) أعدوا خطة الإنفاق الخاصة به</a:t>
            </a:r>
          </a:p>
          <a:p>
            <a:pPr defTabSz="897251">
              <a:defRPr/>
            </a:pPr>
            <a:r>
              <a:rPr lang="ar-SA" b="0" i="0">
                <a:solidFill>
                  <a:schemeClr val="tx1"/>
                </a:solidFill>
              </a:rPr>
              <a:t>سيحقق جيسون أهدافه عن الدعم الطبيعي والخدمات العامة وبعض مقدمي الخدمات الذي سيستعين بهم.</a:t>
            </a:r>
          </a:p>
          <a:p>
            <a:pPr marL="171450" indent="-171450" defTabSz="897251">
              <a:buFont typeface="Wingdings" panose="05000000000000000000" pitchFamily="2" charset="2"/>
              <a:buChar char="ü"/>
              <a:defRPr/>
            </a:pPr>
            <a:r>
              <a:rPr lang="ar-SA" b="0" i="0">
                <a:solidFill>
                  <a:schemeClr val="tx1"/>
                </a:solidFill>
              </a:rPr>
              <a:t> وقد بلغت الميزانية الفردية (المبلغ الذي تم دفعه مقابل خدمات جيسون في 12 شهر الأخيرة) 63.100 دولار أمريكي.</a:t>
            </a:r>
            <a:r>
              <a:rPr lang="ar-SA" b="0" i="0" baseline="0">
                <a:solidFill>
                  <a:schemeClr val="tx1"/>
                </a:solidFill>
              </a:rPr>
              <a:t> </a:t>
            </a:r>
          </a:p>
          <a:p>
            <a:pPr marL="171450" indent="-171450" defTabSz="897251">
              <a:buFont typeface="Wingdings" panose="05000000000000000000" pitchFamily="2" charset="2"/>
              <a:buChar char="ü"/>
              <a:defRPr/>
            </a:pPr>
            <a:r>
              <a:rPr lang="ar-SA" b="0" i="0" baseline="0">
                <a:solidFill>
                  <a:schemeClr val="tx1"/>
                </a:solidFill>
              </a:rPr>
              <a:t> استخدم جيسون مبلغ ميزانيته الفردية للدفع مقابل بعض خدماته.  </a:t>
            </a:r>
          </a:p>
          <a:p>
            <a:pPr marL="171450" indent="-171450" defTabSz="897251">
              <a:buFont typeface="Wingdings" panose="05000000000000000000" pitchFamily="2" charset="2"/>
              <a:buChar char="ü"/>
              <a:defRPr/>
            </a:pPr>
            <a:r>
              <a:rPr lang="ar-SA" b="0" i="0" baseline="0">
                <a:solidFill>
                  <a:schemeClr val="tx1"/>
                </a:solidFill>
              </a:rPr>
              <a:t>وقد استخدم 58.804 دولار أمريكي بناءً على المعلومات الموجودة في خطة البرنامج الفردية وخطة الإنفاق التي أعدها.</a:t>
            </a:r>
          </a:p>
        </p:txBody>
      </p:sp>
      <p:sp>
        <p:nvSpPr>
          <p:cNvPr id="4" name="Slide Number Placeholder 3"/>
          <p:cNvSpPr>
            <a:spLocks noGrp="1"/>
          </p:cNvSpPr>
          <p:nvPr>
            <p:ph type="sldNum" sz="quarter" idx="10"/>
          </p:nvPr>
        </p:nvSpPr>
        <p:spPr/>
        <p:txBody>
          <a:bodyPr/>
          <a:lstStyle/>
          <a:p>
            <a:fld id="{1C78673E-F29B-4593-BE77-BC78070867BB}" type="slidenum">
              <a:rPr lang="en-US" smtClean="0"/>
              <a:t>53</a:t>
            </a:fld>
            <a:endParaRPr lang="en-US"/>
          </a:p>
        </p:txBody>
      </p:sp>
    </p:spTree>
    <p:extLst>
      <p:ext uri="{BB962C8B-B14F-4D97-AF65-F5344CB8AC3E}">
        <p14:creationId xmlns:p14="http://schemas.microsoft.com/office/powerpoint/2010/main" val="3457009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a:t>المذكرة:</a:t>
            </a:r>
            <a:r>
              <a:rPr lang="ar-SA" b="1" i="0" baseline="0"/>
              <a:t> حزمة جيسون وصوفيا:</a:t>
            </a:r>
            <a:r>
              <a:rPr lang="ar-SA" i="0" baseline="0"/>
              <a:t> خطة الإنفاق (الصفحة 6 و7)</a:t>
            </a:r>
          </a:p>
          <a:p>
            <a:endParaRPr lang="en-US" i="0" dirty="0"/>
          </a:p>
          <a:p>
            <a:pPr marL="228600" indent="-228600">
              <a:buAutoNum type="arabicParenR"/>
            </a:pPr>
            <a:r>
              <a:rPr lang="ar-SA" i="0"/>
              <a:t>اكتشف جيسون وفريقه ما نسميه خدماته بناءً على خدمات برنامج التحديد الذاتي وتعريفاته.</a:t>
            </a:r>
          </a:p>
          <a:p>
            <a:pPr marL="685800" lvl="1" indent="-228600">
              <a:buFont typeface="Arial" panose="020B0604020202020204" pitchFamily="34" charset="0"/>
              <a:buChar char="•"/>
            </a:pPr>
            <a:r>
              <a:rPr lang="ar-SA" i="0" baseline="0"/>
              <a:t> تعرض الصفحة 6 ما يدعوه جيسون وفريقه الخدمات أثناء التخطيط</a:t>
            </a:r>
          </a:p>
          <a:p>
            <a:pPr marL="685800" lvl="1" indent="-228600">
              <a:buFont typeface="Arial" panose="020B0604020202020204" pitchFamily="34" charset="0"/>
              <a:buChar char="•"/>
            </a:pPr>
            <a:r>
              <a:rPr lang="ar-SA" i="0" baseline="0"/>
              <a:t>وتستعرض الصفحة 7 خطة الإنفاق الخاصة به إلى جانب خدمات برنامج التحديد الذاتي والحسبة الرياضية</a:t>
            </a:r>
          </a:p>
          <a:p>
            <a:r>
              <a:rPr lang="ar-SA" i="0"/>
              <a:t>2) وربما اضطروا إلى إجراء بحثًا عن بعض التكاليف أو قرروا إجراء البحث سويًا كجزء من اجتماع.  </a:t>
            </a:r>
          </a:p>
          <a:p>
            <a:r>
              <a:rPr lang="ar-SA" i="0"/>
              <a:t>3) لقد جلس جيسون وفريقه وأعدوا الحسبة الرياضية.</a:t>
            </a:r>
          </a:p>
          <a:p>
            <a:r>
              <a:rPr lang="ar-SA" i="0"/>
              <a:t>إليك أسماء الخدمات والحسبة الرياضية:</a:t>
            </a:r>
          </a:p>
          <a:p>
            <a:pPr marL="171450" indent="-171450">
              <a:buFont typeface="Arial" panose="020B0604020202020204" pitchFamily="34" charset="0"/>
              <a:buChar char="•"/>
            </a:pPr>
            <a:r>
              <a:rPr lang="ar-SA"/>
              <a:t>تعد خدمة مدرب البستنة دعم العمالة - 40 ساعة/الشهر في موقع العمل لمدة 12 شهرًا في 27 دولارًا/الساعة (بما في ذلك الضرائب والمكاسب)</a:t>
            </a:r>
          </a:p>
          <a:p>
            <a:pPr marL="171450" indent="-171450">
              <a:buFont typeface="Arial" panose="020B0604020202020204" pitchFamily="34" charset="0"/>
              <a:buChar char="•"/>
            </a:pPr>
            <a:r>
              <a:rPr lang="ar-SA"/>
              <a:t>يعد التدريب على المهارات المنزلية من دعم العيش المجتمعي - حوالي 6 ساعات/الأسبوع (حوالي 26 ساعة/الشهر) لمدة 12 شهرًا في 27 دولارًا/الساعة تشمل الضرائب</a:t>
            </a:r>
          </a:p>
          <a:p>
            <a:pPr marL="171450" indent="-171450">
              <a:buFont typeface="Arial" panose="020B0604020202020204" pitchFamily="34" charset="0"/>
              <a:buChar char="•"/>
            </a:pPr>
            <a:r>
              <a:rPr lang="ar-SA"/>
              <a:t>موظفين لدعم الأهداف المتعددة؛ تحديد/البحث عن شقق، دعم أنشطة الكنيسة وتقديم الدعم في صالة الألعاب الرياضية وتقديم الدعم في تعلم استخدام وسائل النقل العام يعد من دعم الإدماج المجتمعي - 100/ساعة في الشهر في 24 دولارًا/الساعة تشمل الضرائب</a:t>
            </a:r>
          </a:p>
          <a:p>
            <a:pPr marL="171450" indent="-171450">
              <a:buFont typeface="Arial" panose="020B0604020202020204" pitchFamily="34" charset="0"/>
              <a:buChar char="•"/>
            </a:pPr>
            <a:r>
              <a:rPr lang="ar-SA"/>
              <a:t>يعد النقل نقلاً غير طبيًا - أوبر والنقل العام وأكسس في 100 دولار/الشهر</a:t>
            </a:r>
          </a:p>
          <a:p>
            <a:pPr marL="171450" indent="-171450">
              <a:buFont typeface="Arial" panose="020B0604020202020204" pitchFamily="34" charset="0"/>
              <a:buChar char="•"/>
            </a:pPr>
            <a:r>
              <a:rPr lang="ar-SA"/>
              <a:t>المدرب/الرابط الاجتماعي من دعم الإدماج المجتمعي - 12 ساعة/الشهر في 30 دولار/الساعة تشمل الضرائب</a:t>
            </a:r>
          </a:p>
          <a:p>
            <a:pPr marL="171450" indent="-171450">
              <a:buFont typeface="Arial" panose="020B0604020202020204" pitchFamily="34" charset="0"/>
              <a:buChar char="•"/>
            </a:pPr>
            <a:r>
              <a:rPr lang="ar-SA"/>
              <a:t>تعد الألعاب الرياضية من دعم الإدماج المجتمعي - 10 دولار/الشهر</a:t>
            </a:r>
          </a:p>
          <a:p>
            <a:pPr marL="171450" indent="-171450">
              <a:buFont typeface="Arial" panose="020B0604020202020204" pitchFamily="34" charset="0"/>
              <a:buChar char="•"/>
            </a:pPr>
            <a:r>
              <a:rPr lang="ar-SA"/>
              <a:t>الميسِّر المستقل - يُقدّر بـ50 ساعة في 20 دولار/الساعة (تشمل الضرائب) للمساعدة في إعداد الخدمات وتقديم الدعم في بداية خطة جيسون</a:t>
            </a:r>
          </a:p>
          <a:p>
            <a:pPr marL="171450" indent="-171450">
              <a:buFont typeface="Arial" panose="020B0604020202020204" pitchFamily="34" charset="0"/>
              <a:buChar char="•"/>
            </a:pPr>
            <a:r>
              <a:rPr lang="ar-SA" baseline="0"/>
              <a:t>خدمة الإدارة المالية - 12 شهرًا في 165 دولار/الشهر</a:t>
            </a:r>
          </a:p>
        </p:txBody>
      </p:sp>
      <p:sp>
        <p:nvSpPr>
          <p:cNvPr id="4" name="Slide Number Placeholder 3"/>
          <p:cNvSpPr>
            <a:spLocks noGrp="1"/>
          </p:cNvSpPr>
          <p:nvPr>
            <p:ph type="sldNum" sz="quarter" idx="10"/>
          </p:nvPr>
        </p:nvSpPr>
        <p:spPr/>
        <p:txBody>
          <a:bodyPr/>
          <a:lstStyle/>
          <a:p>
            <a:fld id="{1C78673E-F29B-4593-BE77-BC78070867BB}" type="slidenum">
              <a:rPr lang="en-US" smtClean="0"/>
              <a:t>54</a:t>
            </a:fld>
            <a:endParaRPr lang="en-US"/>
          </a:p>
        </p:txBody>
      </p:sp>
    </p:spTree>
    <p:extLst>
      <p:ext uri="{BB962C8B-B14F-4D97-AF65-F5344CB8AC3E}">
        <p14:creationId xmlns:p14="http://schemas.microsoft.com/office/powerpoint/2010/main" val="5600206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ar-SA"/>
              <a:t>يبلغ مبلغ الميزانية الفردية المعدلة الخاص بصوفيا 12000 دولارًا أمريكيًا. وهذا هو المبلغ الذي ستستخدمه هي وعائلتها لشراء خدمات برنامج التحديد الذاتي والدعم الذي تحتاج إليه في خطة البرنامج الفردية الخاصة بها.</a:t>
            </a:r>
          </a:p>
          <a:p>
            <a:pPr defTabSz="897251">
              <a:defRPr/>
            </a:pPr>
            <a:r>
              <a:rPr lang="ar-SA" b="0" i="0">
                <a:solidFill>
                  <a:schemeClr val="tx1"/>
                </a:solidFill>
              </a:rPr>
              <a:t>قامت صوفيا وعائلتها وفريقها بما يلي</a:t>
            </a:r>
          </a:p>
          <a:p>
            <a:pPr marL="228600" indent="-228600" defTabSz="897251">
              <a:buAutoNum type="arabicParenR"/>
              <a:defRPr/>
            </a:pPr>
            <a:r>
              <a:rPr lang="ar-SA" b="0" i="0">
                <a:solidFill>
                  <a:schemeClr val="tx1"/>
                </a:solidFill>
              </a:rPr>
              <a:t>بتحديد أهدافها والخدمات اللازمة لتحقيق تلك الأهداف</a:t>
            </a:r>
          </a:p>
          <a:p>
            <a:pPr marL="228600" indent="-228600" defTabSz="897251">
              <a:buAutoNum type="arabicParenR"/>
              <a:defRPr/>
            </a:pPr>
            <a:r>
              <a:rPr lang="ar-SA" b="0" i="0">
                <a:solidFill>
                  <a:schemeClr val="tx1"/>
                </a:solidFill>
              </a:rPr>
              <a:t> بالتحقق من توثيق الأهداف والخدمات في خطة البرنامج الفردية الخاصة بها</a:t>
            </a:r>
          </a:p>
          <a:p>
            <a:pPr marL="228600" indent="-228600" defTabSz="897251">
              <a:buAutoNum type="arabicParenR"/>
              <a:defRPr/>
            </a:pPr>
            <a:r>
              <a:rPr lang="ar-SA" b="0" i="0">
                <a:solidFill>
                  <a:schemeClr val="tx1"/>
                </a:solidFill>
              </a:rPr>
              <a:t>بالتطلع إلى الخدمات التي تعد مجانية/عامة</a:t>
            </a:r>
          </a:p>
          <a:p>
            <a:pPr marL="228600" indent="-228600" defTabSz="897251">
              <a:buAutoNum type="arabicParenR"/>
              <a:defRPr/>
            </a:pPr>
            <a:r>
              <a:rPr lang="ar-SA" b="0" i="0">
                <a:solidFill>
                  <a:schemeClr val="tx1"/>
                </a:solidFill>
              </a:rPr>
              <a:t>تحديد الخدمات التي تستلزم تكاليف مالية</a:t>
            </a:r>
          </a:p>
          <a:p>
            <a:pPr marL="228600" indent="-228600" defTabSz="897251">
              <a:buAutoNum type="arabicParenR"/>
              <a:defRPr/>
            </a:pPr>
            <a:r>
              <a:rPr lang="ar-SA" b="0" i="0">
                <a:solidFill>
                  <a:schemeClr val="tx1"/>
                </a:solidFill>
              </a:rPr>
              <a:t>أجروا بحثًا لتحديد:</a:t>
            </a:r>
          </a:p>
          <a:p>
            <a:pPr marL="174708" indent="-174708" defTabSz="897251">
              <a:buFont typeface="Arial" panose="020B0604020202020204" pitchFamily="34" charset="0"/>
              <a:buChar char="•"/>
              <a:defRPr/>
            </a:pPr>
            <a:r>
              <a:rPr lang="ar-SA" b="1" i="0">
                <a:solidFill>
                  <a:schemeClr val="tx1"/>
                </a:solidFill>
              </a:rPr>
              <a:t>من سيقدم الخدمة</a:t>
            </a:r>
          </a:p>
          <a:p>
            <a:pPr marL="174708" indent="-174708" defTabSz="897251">
              <a:buFont typeface="Arial" panose="020B0604020202020204" pitchFamily="34" charset="0"/>
              <a:buChar char="•"/>
              <a:defRPr/>
            </a:pPr>
            <a:r>
              <a:rPr lang="ar-SA" b="1" i="0">
                <a:solidFill>
                  <a:schemeClr val="tx1"/>
                </a:solidFill>
              </a:rPr>
              <a:t>كم عدد مرات تقديم تلك الخدمة</a:t>
            </a:r>
          </a:p>
          <a:p>
            <a:pPr marL="174708" indent="-174708" defTabSz="897251">
              <a:buFont typeface="Arial" panose="020B0604020202020204" pitchFamily="34" charset="0"/>
              <a:buChar char="•"/>
              <a:defRPr/>
            </a:pPr>
            <a:r>
              <a:rPr lang="ar-SA" b="1" i="0">
                <a:solidFill>
                  <a:schemeClr val="tx1"/>
                </a:solidFill>
              </a:rPr>
              <a:t>متى سيبدأ تقديم الخدمة</a:t>
            </a:r>
          </a:p>
          <a:p>
            <a:pPr marL="174708" indent="-174708" defTabSz="897251">
              <a:buFont typeface="Arial" panose="020B0604020202020204" pitchFamily="34" charset="0"/>
              <a:buChar char="•"/>
              <a:defRPr/>
            </a:pPr>
            <a:r>
              <a:rPr lang="ar-SA" b="1" i="0">
                <a:solidFill>
                  <a:schemeClr val="tx1"/>
                </a:solidFill>
              </a:rPr>
              <a:t>لكم من الوقت سيستمر تقديم الخدمة على مدار العام</a:t>
            </a:r>
          </a:p>
          <a:p>
            <a:pPr marL="174708" indent="-174708" defTabSz="897251">
              <a:buFont typeface="Arial" panose="020B0604020202020204" pitchFamily="34" charset="0"/>
              <a:buChar char="•"/>
              <a:defRPr/>
            </a:pPr>
            <a:r>
              <a:rPr lang="ar-SA" b="1" i="0">
                <a:solidFill>
                  <a:schemeClr val="tx1"/>
                </a:solidFill>
              </a:rPr>
              <a:t>كم ستتكلف</a:t>
            </a:r>
          </a:p>
          <a:p>
            <a:pPr marL="174708" indent="-174708" defTabSz="897251">
              <a:buFont typeface="Arial" panose="020B0604020202020204" pitchFamily="34" charset="0"/>
              <a:buChar char="•"/>
              <a:defRPr/>
            </a:pPr>
            <a:r>
              <a:rPr lang="ar-SA" b="1" i="0">
                <a:solidFill>
                  <a:schemeClr val="tx1"/>
                </a:solidFill>
              </a:rPr>
              <a:t>كيف سيكون الدفع مقابل الخدمة</a:t>
            </a:r>
          </a:p>
          <a:p>
            <a:pPr marL="174708" indent="-174708" defTabSz="897251">
              <a:buFont typeface="Arial" panose="020B0604020202020204" pitchFamily="34" charset="0"/>
              <a:buChar char="•"/>
              <a:defRPr/>
            </a:pPr>
            <a:r>
              <a:rPr lang="ar-SA" b="1" i="0">
                <a:solidFill>
                  <a:schemeClr val="tx1"/>
                </a:solidFill>
              </a:rPr>
              <a:t>من سيدفع مقابل تلك الخدمة</a:t>
            </a:r>
          </a:p>
          <a:p>
            <a:pPr marL="0" indent="0" defTabSz="897251">
              <a:buFont typeface="Arial" panose="020B0604020202020204" pitchFamily="34" charset="0"/>
              <a:buNone/>
              <a:defRPr/>
            </a:pPr>
            <a:r>
              <a:rPr lang="ar-SA" b="0" i="0">
                <a:solidFill>
                  <a:schemeClr val="tx1"/>
                </a:solidFill>
              </a:rPr>
              <a:t>6) قاموا بحساب الحسبة الرياضية للتكاليف</a:t>
            </a:r>
          </a:p>
          <a:p>
            <a:pPr marL="0" indent="0" defTabSz="897251">
              <a:buFont typeface="Arial" panose="020B0604020202020204" pitchFamily="34" charset="0"/>
              <a:buNone/>
              <a:defRPr/>
            </a:pPr>
            <a:r>
              <a:rPr lang="ar-SA" b="0" i="0">
                <a:solidFill>
                  <a:schemeClr val="tx1"/>
                </a:solidFill>
              </a:rPr>
              <a:t>7) أعدوا خطة الإنفاق الخاصة بها</a:t>
            </a:r>
          </a:p>
          <a:p>
            <a:pPr marL="171450" indent="-171450" defTabSz="897251">
              <a:buFont typeface="Wingdings" panose="05000000000000000000" pitchFamily="2" charset="2"/>
              <a:buChar char="ü"/>
              <a:defRPr/>
            </a:pPr>
            <a:r>
              <a:rPr lang="ar-SA" b="0" i="0">
                <a:solidFill>
                  <a:schemeClr val="tx1"/>
                </a:solidFill>
              </a:rPr>
              <a:t>ستحقق صوفيا أهدافها عن طريق خدمات مجانية وبعض مقدمي الخدمات الذين ستستعين بهم عائلتها.</a:t>
            </a:r>
          </a:p>
          <a:p>
            <a:pPr marL="171450" indent="-171450" defTabSz="897251">
              <a:buFont typeface="Wingdings" panose="05000000000000000000" pitchFamily="2" charset="2"/>
              <a:buChar char="ü"/>
              <a:defRPr/>
            </a:pPr>
            <a:r>
              <a:rPr lang="ar-SA" b="0" i="0" baseline="0">
                <a:solidFill>
                  <a:schemeClr val="tx1"/>
                </a:solidFill>
              </a:rPr>
              <a:t> وقد استخدمت صوفيا 8900 دولار أمريكي بناءً على المعلومات الموجودة في خطة البرنامج الفردية وخطة الإنفاق الخاصة بها.</a:t>
            </a:r>
          </a:p>
        </p:txBody>
      </p:sp>
      <p:sp>
        <p:nvSpPr>
          <p:cNvPr id="4" name="Slide Number Placeholder 3"/>
          <p:cNvSpPr>
            <a:spLocks noGrp="1"/>
          </p:cNvSpPr>
          <p:nvPr>
            <p:ph type="sldNum" sz="quarter" idx="10"/>
          </p:nvPr>
        </p:nvSpPr>
        <p:spPr/>
        <p:txBody>
          <a:bodyPr/>
          <a:lstStyle/>
          <a:p>
            <a:fld id="{1C78673E-F29B-4593-BE77-BC78070867BB}" type="slidenum">
              <a:rPr lang="en-US" smtClean="0"/>
              <a:t>55</a:t>
            </a:fld>
            <a:endParaRPr lang="en-US"/>
          </a:p>
        </p:txBody>
      </p:sp>
    </p:spTree>
    <p:extLst>
      <p:ext uri="{BB962C8B-B14F-4D97-AF65-F5344CB8AC3E}">
        <p14:creationId xmlns:p14="http://schemas.microsoft.com/office/powerpoint/2010/main" val="726162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a:t>المذكرة:</a:t>
            </a:r>
            <a:r>
              <a:rPr lang="ar-SA" b="1" i="0" baseline="0"/>
              <a:t> حزمة جيسون وصوفيا:</a:t>
            </a:r>
            <a:r>
              <a:rPr lang="ar-SA" i="0" baseline="0"/>
              <a:t> خطة الإنفاق (الصفحة 8 و7)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228600" indent="-228600">
              <a:buAutoNum type="arabicParenR"/>
            </a:pPr>
            <a:r>
              <a:rPr lang="ar-SA" i="0"/>
              <a:t>اكتشفت صوفيا وفريقها ما نسميه خدماتها بناءً على خدمات برنامج التحديد الذاتي وتعريفاته.</a:t>
            </a:r>
          </a:p>
          <a:p>
            <a:pPr marL="685800" lvl="1" indent="-228600">
              <a:buFont typeface="Arial" panose="020B0604020202020204" pitchFamily="34" charset="0"/>
              <a:buChar char="•"/>
            </a:pPr>
            <a:r>
              <a:rPr lang="ar-SA" i="0" baseline="0"/>
              <a:t> تعرض الصفحة 8 ما تدعوه صوفيا وفريقها الخدمات أثناء التخطيط</a:t>
            </a:r>
          </a:p>
          <a:p>
            <a:pPr marL="685800" lvl="1" indent="-228600">
              <a:buFont typeface="Arial" panose="020B0604020202020204" pitchFamily="34" charset="0"/>
              <a:buChar char="•"/>
            </a:pPr>
            <a:r>
              <a:rPr lang="ar-SA" i="0" baseline="0"/>
              <a:t>وتستعرض الصفحة 9 خطة الإنفاق الخاصة بها إلى جانب خدمات برنامج التحديد الذاتي والحسبة الرياضية</a:t>
            </a:r>
          </a:p>
          <a:p>
            <a:r>
              <a:rPr lang="ar-SA" i="0"/>
              <a:t>2) وربما اضطروا إلى إجراء بحثًا عن بعض التكاليف أو قرروا إجراء البحث سويًا كجزء من اجتماع.  </a:t>
            </a:r>
          </a:p>
          <a:p>
            <a:r>
              <a:rPr lang="ar-SA" i="0"/>
              <a:t>3) جلست صوفيا وفريقها والأشخاص الذين يدعمونها وأجروا الحسبة الرياضية.</a:t>
            </a:r>
          </a:p>
          <a:p>
            <a:r>
              <a:rPr lang="ar-SA" i="0"/>
              <a:t>ثم حددوا التالي:</a:t>
            </a:r>
          </a:p>
          <a:p>
            <a:pPr marL="171450" indent="-171450">
              <a:buFont typeface="Arial" panose="020B0604020202020204" pitchFamily="34" charset="0"/>
              <a:buChar char="•"/>
            </a:pPr>
            <a:r>
              <a:rPr lang="ar-SA"/>
              <a:t>يعد دعم الموظفين أثناء التنشئة الاجتماعية/التسكع مع الأصدقاء بعد المدرسة ودعم الموظفين أثناء حصتها الفنية من دعم الإدماج المجتمعي - 5 ساعات/الأسبوع، 32 أسبوع/السنة في 20 دولار/الساعة يبلغ إجمالي 3200 دولار أمريكي</a:t>
            </a:r>
          </a:p>
          <a:p>
            <a:pPr marL="171450" indent="-171450">
              <a:buFont typeface="Arial" panose="020B0604020202020204" pitchFamily="34" charset="0"/>
              <a:buChar char="•"/>
            </a:pPr>
            <a:r>
              <a:rPr lang="ar-SA"/>
              <a:t> يعد دعم الموظفين أثناء التنشئة الاجتماعية/التسكع مع الأصدقاء أثناء أجازة الصيف من دعم الإدماج المجتمعي - 24 ساعة/الأسبوع، 4 أسابيع في 20 دولار/الساعة يبلغ إجمالي 1600 دولار أمريكي</a:t>
            </a:r>
          </a:p>
          <a:p>
            <a:pPr marL="628650" lvl="1" indent="-171450">
              <a:buFont typeface="Arial" panose="020B0604020202020204" pitchFamily="34" charset="0"/>
              <a:buChar char="•"/>
            </a:pPr>
            <a:r>
              <a:rPr lang="ar-SA"/>
              <a:t>لذا إجمالي هذا المجال 4800 دولار أمريكي</a:t>
            </a:r>
          </a:p>
          <a:p>
            <a:pPr marL="171450" indent="-171450">
              <a:buFont typeface="Arial" panose="020B0604020202020204" pitchFamily="34" charset="0"/>
              <a:buChar char="•"/>
            </a:pPr>
            <a:r>
              <a:rPr lang="ar-SA"/>
              <a:t>يعد المخيم الصيفي من خدمات الراحة</a:t>
            </a:r>
          </a:p>
          <a:p>
            <a:pPr marL="171450" indent="-171450">
              <a:buFont typeface="Arial" panose="020B0604020202020204" pitchFamily="34" charset="0"/>
              <a:buChar char="•"/>
            </a:pPr>
            <a:r>
              <a:rPr lang="ar-SA"/>
              <a:t> تعد حصة الفنون من دعم الإدماج المجتمعي - تكلفة الطبقة المحلية من خلال الحدائق والترفيه في منطقتها</a:t>
            </a:r>
          </a:p>
          <a:p>
            <a:pPr marL="171450" indent="-171450">
              <a:buFont typeface="Arial" panose="020B0604020202020204" pitchFamily="34" charset="0"/>
              <a:buChar char="•"/>
            </a:pPr>
            <a:r>
              <a:rPr lang="ar-SA"/>
              <a:t>الميسِّر المستقل - يُقدّر بـ50 ساعة في 20 دولار/الساعة (تشمل الضرائب) لوضع خطة تتمحور حول الشخص والوصول للخدمات أثناء خطة البرنامج الفردية وخطة تثقيف الأفراد وإلى جانب وكالات المنافع العامة</a:t>
            </a:r>
          </a:p>
          <a:p>
            <a:pPr marL="171450" indent="-171450">
              <a:buFont typeface="Arial" panose="020B0604020202020204" pitchFamily="34" charset="0"/>
              <a:buChar char="•"/>
            </a:pPr>
            <a:r>
              <a:rPr lang="ar-SA" baseline="0"/>
              <a:t>خدمة الإدارة المالية - 12 شهرًا في 75 دولار/الشهر</a:t>
            </a:r>
          </a:p>
        </p:txBody>
      </p:sp>
      <p:sp>
        <p:nvSpPr>
          <p:cNvPr id="4" name="Slide Number Placeholder 3"/>
          <p:cNvSpPr>
            <a:spLocks noGrp="1"/>
          </p:cNvSpPr>
          <p:nvPr>
            <p:ph type="sldNum" sz="quarter" idx="10"/>
          </p:nvPr>
        </p:nvSpPr>
        <p:spPr/>
        <p:txBody>
          <a:bodyPr/>
          <a:lstStyle/>
          <a:p>
            <a:fld id="{1C78673E-F29B-4593-BE77-BC78070867BB}" type="slidenum">
              <a:rPr lang="en-US" smtClean="0"/>
              <a:t>56</a:t>
            </a:fld>
            <a:endParaRPr lang="en-US"/>
          </a:p>
        </p:txBody>
      </p:sp>
    </p:spTree>
    <p:extLst>
      <p:ext uri="{BB962C8B-B14F-4D97-AF65-F5344CB8AC3E}">
        <p14:creationId xmlns:p14="http://schemas.microsoft.com/office/powerpoint/2010/main" val="39943939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ar-SA" i="1">
                <a:solidFill>
                  <a:schemeClr val="tx1"/>
                </a:solidFill>
              </a:rPr>
              <a:t>النشرات:</a:t>
            </a:r>
            <a:r>
              <a:rPr lang="ar-SA" b="1">
                <a:solidFill>
                  <a:schemeClr val="tx1"/>
                </a:solidFill>
              </a:rPr>
              <a:t> نشاط خطة الإنفاق</a:t>
            </a:r>
            <a:r>
              <a:rPr lang="ar-SA">
                <a:solidFill>
                  <a:schemeClr val="tx1"/>
                </a:solidFill>
              </a:rPr>
              <a:t> (يستغرق حوالي 15 دقيقة.)</a:t>
            </a:r>
          </a:p>
          <a:p>
            <a:endParaRPr lang="en-US" i="0" dirty="0">
              <a:solidFill>
                <a:schemeClr val="tx1"/>
              </a:solidFill>
            </a:endParaRPr>
          </a:p>
          <a:p>
            <a:r>
              <a:rPr lang="ar-SA" i="0">
                <a:solidFill>
                  <a:schemeClr val="tx1"/>
                </a:solidFill>
              </a:rPr>
              <a:t>سنستخدم الآن ورقة عمل من شأنها أن تساعدك في التفكير حول الميزانية الفردية لبرنامج التحديد الذاتي الخاص بك.</a:t>
            </a:r>
          </a:p>
          <a:p>
            <a:pPr lvl="0">
              <a:buFont typeface="Arial"/>
              <a:buChar char="•"/>
            </a:pPr>
            <a:r>
              <a:rPr lang="ar-SA">
                <a:solidFill>
                  <a:schemeClr val="tx1"/>
                </a:solidFill>
              </a:rPr>
              <a:t>فكّر في أحد أهدافك التي قد تكون لديك في برنامج التحديد الذاتي.</a:t>
            </a:r>
          </a:p>
          <a:p>
            <a:pPr lvl="0">
              <a:buFont typeface="Arial"/>
              <a:buChar char="•"/>
            </a:pPr>
            <a:r>
              <a:rPr lang="ar-SA">
                <a:solidFill>
                  <a:schemeClr val="tx1"/>
                </a:solidFill>
              </a:rPr>
              <a:t> ما هى الخدمة التي قد تستخدمها للوصول لهذا الهدف.</a:t>
            </a:r>
          </a:p>
          <a:p>
            <a:pPr lvl="0">
              <a:buFont typeface="Arial"/>
              <a:buChar char="•"/>
            </a:pPr>
            <a:r>
              <a:rPr lang="ar-SA">
                <a:solidFill>
                  <a:schemeClr val="tx1"/>
                </a:solidFill>
              </a:rPr>
              <a:t>فكّر في تكلفة هذه الخدمة. يمكنك بذل أفضل ما لديك لتصور هذا النشاط.</a:t>
            </a:r>
            <a:r>
              <a:rPr lang="ar-SA" baseline="0">
                <a:solidFill>
                  <a:schemeClr val="tx1"/>
                </a:solidFill>
              </a:rPr>
              <a:t> ستحصل على المساعدة عند تحديد نفقاتك أثناء عملية التخطيط الفعلية.</a:t>
            </a:r>
          </a:p>
          <a:p>
            <a:pPr lvl="0">
              <a:buFont typeface="Arial"/>
              <a:buChar char="•"/>
            </a:pPr>
            <a:r>
              <a:rPr lang="ar-SA">
                <a:solidFill>
                  <a:schemeClr val="tx1"/>
                </a:solidFill>
              </a:rPr>
              <a:t>هل تدفع لشخص ما؟  هل تدفع بالساعة؟  كم عدد الساعات في الأسبوع؟  كم عدد الأسابيع في العام؟</a:t>
            </a:r>
          </a:p>
          <a:p>
            <a:pPr lvl="0">
              <a:buFont typeface="Arial"/>
              <a:buChar char="•"/>
            </a:pPr>
            <a:r>
              <a:rPr lang="ar-SA">
                <a:solidFill>
                  <a:schemeClr val="tx1"/>
                </a:solidFill>
              </a:rPr>
              <a:t>هل هي رسوم لمرة واحدة؟  رسوم شهرية؟</a:t>
            </a:r>
          </a:p>
          <a:p>
            <a:pPr lvl="0">
              <a:buFont typeface="Arial"/>
              <a:buChar char="•"/>
            </a:pPr>
            <a:r>
              <a:rPr lang="ar-SA">
                <a:solidFill>
                  <a:schemeClr val="tx1"/>
                </a:solidFill>
              </a:rPr>
              <a:t>متى ستبدأ الخدمة؟  متى ستنتهي الخدمة؟  </a:t>
            </a:r>
          </a:p>
          <a:p>
            <a:pPr lvl="0">
              <a:buFont typeface="Arial"/>
              <a:buNone/>
            </a:pPr>
            <a:r>
              <a:rPr lang="ar-SA">
                <a:solidFill>
                  <a:schemeClr val="tx1"/>
                </a:solidFill>
              </a:rPr>
              <a:t>دعونا نأخذ بضع دقائق ونرى ما إذا كان يمكننا تخطي هذا الأمر.</a:t>
            </a:r>
          </a:p>
          <a:p>
            <a:pPr lvl="0">
              <a:buFont typeface="Arial"/>
              <a:buNone/>
            </a:pPr>
            <a:endParaRPr lang="en-US" baseline="0" dirty="0">
              <a:solidFill>
                <a:schemeClr val="tx1"/>
              </a:solidFill>
            </a:endParaRPr>
          </a:p>
          <a:p>
            <a:pPr lvl="0">
              <a:buFont typeface="Arial"/>
              <a:buNone/>
            </a:pPr>
            <a:r>
              <a:rPr lang="ar-SA" b="1" baseline="0">
                <a:solidFill>
                  <a:schemeClr val="tx1"/>
                </a:solidFill>
              </a:rPr>
              <a:t> نصيحة التدريب! لا تغوص في التفاصيل. ساعد الحاضرين في الحصول على الفكرة من خلال مطالبتهم بالتركيز على خدمة أو دعم واحد فقط. أخبرهم أنه مجرد تقدير. يتمثل الهدف في مساعدتهم في الحصول على مفهوم وضع خطة إنفاق وليس ملء ورقة العمل تحديدًا وبدقة.</a:t>
            </a:r>
          </a:p>
        </p:txBody>
      </p:sp>
      <p:sp>
        <p:nvSpPr>
          <p:cNvPr id="4" name="Slide Number Placeholder 3"/>
          <p:cNvSpPr>
            <a:spLocks noGrp="1"/>
          </p:cNvSpPr>
          <p:nvPr>
            <p:ph type="sldNum" sz="quarter" idx="5"/>
          </p:nvPr>
        </p:nvSpPr>
        <p:spPr/>
        <p:txBody>
          <a:bodyPr/>
          <a:lstStyle/>
          <a:p>
            <a:fld id="{1C78673E-F29B-4593-BE77-BC78070867BB}" type="slidenum">
              <a:rPr lang="en-US" smtClean="0"/>
              <a:t>57</a:t>
            </a:fld>
            <a:endParaRPr lang="en-US"/>
          </a:p>
        </p:txBody>
      </p:sp>
    </p:spTree>
    <p:extLst>
      <p:ext uri="{BB962C8B-B14F-4D97-AF65-F5344CB8AC3E}">
        <p14:creationId xmlns:p14="http://schemas.microsoft.com/office/powerpoint/2010/main" val="1590209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dirty="0">
              <a:solidFill>
                <a:schemeClr val="tx1"/>
              </a:solidFill>
              <a:latin typeface="+mn-lt"/>
            </a:endParaRPr>
          </a:p>
          <a:p>
            <a:pPr marL="342900" indent="-342900">
              <a:buFont typeface="Wingdings" panose="05000000000000000000" pitchFamily="2" charset="2"/>
              <a:buChar char="ü"/>
            </a:pPr>
            <a:r>
              <a:rPr lang="ar-SA" sz="1200">
                <a:solidFill>
                  <a:schemeClr val="tx1"/>
                </a:solidFill>
                <a:latin typeface="+mn-lt"/>
                <a:cs typeface="Arial"/>
              </a:rPr>
              <a:t>ستكون الخدمات متمركزة حول الشخص ومدرجة في خطة البرنامج الفردية.</a:t>
            </a:r>
          </a:p>
          <a:p>
            <a:endParaRPr lang="en-US" sz="1200" dirty="0">
              <a:solidFill>
                <a:schemeClr val="tx1"/>
              </a:solidFill>
              <a:latin typeface="+mn-lt"/>
            </a:endParaRPr>
          </a:p>
          <a:p>
            <a:pPr marL="342900" indent="-342900">
              <a:buFont typeface="Wingdings" panose="05000000000000000000" pitchFamily="2" charset="2"/>
              <a:buChar char="ü"/>
            </a:pPr>
            <a:r>
              <a:rPr lang="ar-SA" sz="1200">
                <a:solidFill>
                  <a:schemeClr val="tx1"/>
                </a:solidFill>
                <a:latin typeface="+mn-lt"/>
                <a:cs typeface="Arial"/>
              </a:rPr>
              <a:t> ستحدد أنت والداعمين/فريق الدعم الخاص بك الخدمات اللازمة لتحقيق أهدافك.</a:t>
            </a:r>
          </a:p>
          <a:p>
            <a:endParaRPr lang="en-US" sz="1200" dirty="0">
              <a:solidFill>
                <a:schemeClr val="tx1"/>
              </a:solidFill>
              <a:latin typeface="+mn-lt"/>
            </a:endParaRPr>
          </a:p>
          <a:p>
            <a:pPr marL="342900" indent="-342900">
              <a:buFont typeface="Wingdings" panose="05000000000000000000" pitchFamily="2" charset="2"/>
              <a:buChar char="ü"/>
            </a:pPr>
            <a:r>
              <a:rPr lang="ar-SA" sz="1200">
                <a:solidFill>
                  <a:schemeClr val="tx1"/>
                </a:solidFill>
                <a:latin typeface="+mn-lt"/>
                <a:cs typeface="Arial"/>
              </a:rPr>
              <a:t>ستحدد الخدمات العامة المتاحة لك أولاً.</a:t>
            </a:r>
          </a:p>
          <a:p>
            <a:endParaRPr lang="en-US" sz="1200" dirty="0">
              <a:solidFill>
                <a:schemeClr val="tx1"/>
              </a:solidFill>
              <a:latin typeface="+mn-lt"/>
            </a:endParaRPr>
          </a:p>
          <a:p>
            <a:pPr marL="342900" indent="-342900">
              <a:buFont typeface="Wingdings" panose="05000000000000000000" pitchFamily="2" charset="2"/>
              <a:buChar char="ü"/>
            </a:pPr>
            <a:r>
              <a:rPr lang="ar-SA" sz="1200">
                <a:solidFill>
                  <a:schemeClr val="tx1"/>
                </a:solidFill>
                <a:latin typeface="+mn-lt"/>
                <a:cs typeface="Arial"/>
              </a:rPr>
              <a:t> ستقوم بإجراء بحث وحساب تكلفة باقي خدماتك والدعم بناءً على خطة الإنفاق الخاصة بك.</a:t>
            </a:r>
          </a:p>
          <a:p>
            <a:pPr marL="342900" indent="-342900">
              <a:buFont typeface="Wingdings" panose="05000000000000000000" pitchFamily="2" charset="2"/>
              <a:buChar char="ü"/>
            </a:pPr>
            <a:endParaRPr lang="en-US" sz="1200" dirty="0">
              <a:solidFill>
                <a:schemeClr val="tx1"/>
              </a:solidFill>
              <a:latin typeface="+mn-lt"/>
            </a:endParaRPr>
          </a:p>
          <a:p>
            <a:pPr marL="0" indent="0">
              <a:buFont typeface="Wingdings" panose="05000000000000000000" pitchFamily="2" charset="2"/>
              <a:buNone/>
            </a:pPr>
            <a:r>
              <a:rPr lang="ar-SA" sz="1200" b="1">
                <a:solidFill>
                  <a:schemeClr val="tx1"/>
                </a:solidFill>
                <a:latin typeface="+mn-lt"/>
                <a:cs typeface="Arial"/>
              </a:rPr>
              <a:t> نصيحة التدريب! يعد القسم التالي عن خدمة الإدارة المالية محتوى ثقيل للغاية، فكّر في أخذ بعض الراحة هنا أو أخذ استراحة على الأقل قبل الانتقال إلى خدمة الإدارة المالية.</a:t>
            </a:r>
          </a:p>
        </p:txBody>
      </p:sp>
      <p:sp>
        <p:nvSpPr>
          <p:cNvPr id="4" name="Slide Number Placeholder 3"/>
          <p:cNvSpPr>
            <a:spLocks noGrp="1"/>
          </p:cNvSpPr>
          <p:nvPr>
            <p:ph type="sldNum" sz="quarter" idx="10"/>
          </p:nvPr>
        </p:nvSpPr>
        <p:spPr/>
        <p:txBody>
          <a:bodyPr/>
          <a:lstStyle/>
          <a:p>
            <a:fld id="{1C78673E-F29B-4593-BE77-BC78070867BB}" type="slidenum">
              <a:rPr lang="en-US" smtClean="0"/>
              <a:t>58</a:t>
            </a:fld>
            <a:endParaRPr lang="en-US"/>
          </a:p>
        </p:txBody>
      </p:sp>
    </p:spTree>
    <p:extLst>
      <p:ext uri="{BB962C8B-B14F-4D97-AF65-F5344CB8AC3E}">
        <p14:creationId xmlns:p14="http://schemas.microsoft.com/office/powerpoint/2010/main" val="898856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59</a:t>
            </a:fld>
            <a:endParaRPr lang="en-US"/>
          </a:p>
        </p:txBody>
      </p:sp>
    </p:spTree>
    <p:extLst>
      <p:ext uri="{BB962C8B-B14F-4D97-AF65-F5344CB8AC3E}">
        <p14:creationId xmlns:p14="http://schemas.microsoft.com/office/powerpoint/2010/main" val="307311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6</a:t>
            </a:fld>
            <a:endParaRPr lang="en-US"/>
          </a:p>
        </p:txBody>
      </p:sp>
    </p:spTree>
    <p:extLst>
      <p:ext uri="{BB962C8B-B14F-4D97-AF65-F5344CB8AC3E}">
        <p14:creationId xmlns:p14="http://schemas.microsoft.com/office/powerpoint/2010/main" val="3642409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defRPr/>
            </a:pPr>
            <a:r>
              <a:rPr lang="ar-SA" baseline="0">
                <a:solidFill>
                  <a:schemeClr val="tx1"/>
                </a:solidFill>
                <a:latin typeface="+mn-lt"/>
                <a:cs typeface="Arial"/>
              </a:rPr>
              <a:t>تعد خدمة الإدارة المالية أحد أكبر وسائل الدعم بالنسبة لك.</a:t>
            </a:r>
          </a:p>
          <a:p>
            <a:pPr marL="174708" indent="-174708" defTabSz="931774">
              <a:defRPr/>
            </a:pPr>
            <a:r>
              <a:rPr lang="ar-SA" baseline="0">
                <a:solidFill>
                  <a:schemeClr val="tx1"/>
                </a:solidFill>
                <a:latin typeface="+mn-lt"/>
                <a:cs typeface="Arial"/>
              </a:rPr>
              <a:t> تعد خدمة الإدارة المالية مزود الخدمات الوحيد الذي يجب أن تتسم بالمركز الإقليمي وهى الخدمة الوحيدة المطلوبة منك.</a:t>
            </a:r>
          </a:p>
          <a:p>
            <a:pPr marL="174708" indent="-174708" defTabSz="931774">
              <a:buFont typeface="Arial" panose="020B0604020202020204" pitchFamily="34" charset="0"/>
              <a:buChar char="•"/>
              <a:defRPr/>
            </a:pPr>
            <a:r>
              <a:rPr lang="ar-SA">
                <a:solidFill>
                  <a:schemeClr val="tx1"/>
                </a:solidFill>
                <a:latin typeface="+mn-lt"/>
                <a:cs typeface="Arial"/>
              </a:rPr>
              <a:t> تستخدم خدمة الإدارة المالية خطة الإنفاق الخاصة بك للدفع مقابل الخدمات والدعم في خطة البرنامج الفردية الخاصة بك.</a:t>
            </a:r>
          </a:p>
          <a:p>
            <a:pPr marL="174708" marR="0" lvl="0" indent="-174708" algn="r" defTabSz="931774"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a:solidFill>
                  <a:schemeClr val="tx1"/>
                </a:solidFill>
                <a:latin typeface="+mn-lt"/>
                <a:cs typeface="Arial"/>
              </a:rPr>
              <a:t>ترسل لك وللمركز الإقليمي موجزات شهرية بشأن خطة الإنفاق الخاصة بك.</a:t>
            </a:r>
          </a:p>
          <a:p>
            <a:pPr marL="174708" indent="-174708" defTabSz="931774">
              <a:buFont typeface="Arial" panose="020B0604020202020204" pitchFamily="34" charset="0"/>
              <a:buChar char="•"/>
              <a:defRPr/>
            </a:pPr>
            <a:r>
              <a:rPr lang="ar-SA" baseline="0">
                <a:solidFill>
                  <a:schemeClr val="tx1"/>
                </a:solidFill>
                <a:latin typeface="+mn-lt"/>
                <a:cs typeface="Arial"/>
              </a:rPr>
              <a:t>ستساعدك على التأكد من عدم تجاوز الإنفاق.</a:t>
            </a:r>
          </a:p>
          <a:p>
            <a:pPr marL="174708" indent="-174708" defTabSz="931774">
              <a:buFont typeface="Arial" panose="020B0604020202020204" pitchFamily="34" charset="0"/>
              <a:buChar char="•"/>
              <a:defRPr/>
            </a:pPr>
            <a:r>
              <a:rPr lang="ar-SA" baseline="0">
                <a:solidFill>
                  <a:schemeClr val="tx1"/>
                </a:solidFill>
                <a:latin typeface="+mn-lt"/>
                <a:cs typeface="Arial"/>
              </a:rPr>
              <a:t>ستتأكد خدمة الإدارة المالية من أن الأشخاص الذين اخترتهم للعمل لصالحك مؤهلون لتوفير الخدمات التي استعنت بهم للقيام بها.</a:t>
            </a:r>
          </a:p>
          <a:p>
            <a:pPr marL="174708" indent="-174708" defTabSz="931774">
              <a:buFont typeface="Arial" panose="020B0604020202020204" pitchFamily="34" charset="0"/>
              <a:buChar char="•"/>
              <a:defRPr/>
            </a:pPr>
            <a:r>
              <a:rPr lang="ar-SA" baseline="0">
                <a:solidFill>
                  <a:schemeClr val="tx1"/>
                </a:solidFill>
                <a:latin typeface="+mn-lt"/>
                <a:cs typeface="Arial"/>
              </a:rPr>
              <a:t> ستساعد موظفيك المحتملين على إجراء عمليات تحقق من الخلفية، إذا لزم الأمر.</a:t>
            </a:r>
          </a:p>
        </p:txBody>
      </p:sp>
      <p:sp>
        <p:nvSpPr>
          <p:cNvPr id="4" name="Slide Number Placeholder 3"/>
          <p:cNvSpPr>
            <a:spLocks noGrp="1"/>
          </p:cNvSpPr>
          <p:nvPr>
            <p:ph type="sldNum" sz="quarter" idx="10"/>
          </p:nvPr>
        </p:nvSpPr>
        <p:spPr/>
        <p:txBody>
          <a:bodyPr/>
          <a:lstStyle/>
          <a:p>
            <a:fld id="{1C78673E-F29B-4593-BE77-BC78070867BB}" type="slidenum">
              <a:rPr lang="en-US" smtClean="0"/>
              <a:t>60</a:t>
            </a:fld>
            <a:endParaRPr lang="en-US"/>
          </a:p>
        </p:txBody>
      </p:sp>
    </p:spTree>
    <p:extLst>
      <p:ext uri="{BB962C8B-B14F-4D97-AF65-F5344CB8AC3E}">
        <p14:creationId xmlns:p14="http://schemas.microsoft.com/office/powerpoint/2010/main" val="3482961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a:t>توضح الشرائح القليلة التالية كيفية تحديد علاقة خدمة الإدارة المالية التي تحتاجها للخدمات والدعم في خطة الإنفاق الخاصة بك.</a:t>
            </a:r>
          </a:p>
        </p:txBody>
      </p:sp>
      <p:sp>
        <p:nvSpPr>
          <p:cNvPr id="4" name="Slide Number Placeholder 3"/>
          <p:cNvSpPr>
            <a:spLocks noGrp="1"/>
          </p:cNvSpPr>
          <p:nvPr>
            <p:ph type="sldNum" sz="quarter" idx="10"/>
          </p:nvPr>
        </p:nvSpPr>
        <p:spPr/>
        <p:txBody>
          <a:bodyPr/>
          <a:lstStyle/>
          <a:p>
            <a:fld id="{1C78673E-F29B-4593-BE77-BC78070867BB}" type="slidenum">
              <a:rPr lang="en-US" smtClean="0"/>
              <a:t>61</a:t>
            </a:fld>
            <a:endParaRPr lang="en-US"/>
          </a:p>
        </p:txBody>
      </p:sp>
    </p:spTree>
    <p:extLst>
      <p:ext uri="{BB962C8B-B14F-4D97-AF65-F5344CB8AC3E}">
        <p14:creationId xmlns:p14="http://schemas.microsoft.com/office/powerpoint/2010/main" val="42389265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a:t>لديك خطة برنامج فردية وخطة إنفاق تستعرض الخدمات والدعم الذي حددته.</a:t>
            </a:r>
          </a:p>
          <a:p>
            <a:r>
              <a:rPr lang="ar-SA"/>
              <a:t> لتحديد علاقتك مع خدمة الإدارة المالية الخاصة بك، ابدأ بسؤال نفسك عما إذا كان سيكون لديك موظفين كجزء من خطتك.</a:t>
            </a:r>
            <a:r>
              <a:rPr lang="ar-SA" baseline="0"/>
              <a:t> وفي حالة سيكون لديك موظفين، من سيكون له علاقة صاحب العمل معهم.</a:t>
            </a:r>
          </a:p>
          <a:p>
            <a:r>
              <a:rPr lang="ar-SA" baseline="0"/>
              <a:t> دعونا ننظر عبر الطرق المختلفة للإجابة على هذه الأسئلة.</a:t>
            </a:r>
          </a:p>
        </p:txBody>
      </p:sp>
      <p:sp>
        <p:nvSpPr>
          <p:cNvPr id="4" name="Slide Number Placeholder 3"/>
          <p:cNvSpPr>
            <a:spLocks noGrp="1"/>
          </p:cNvSpPr>
          <p:nvPr>
            <p:ph type="sldNum" sz="quarter" idx="10"/>
          </p:nvPr>
        </p:nvSpPr>
        <p:spPr/>
        <p:txBody>
          <a:bodyPr/>
          <a:lstStyle/>
          <a:p>
            <a:fld id="{1C78673E-F29B-4593-BE77-BC78070867BB}" type="slidenum">
              <a:rPr lang="en-US" smtClean="0"/>
              <a:t>62</a:t>
            </a:fld>
            <a:endParaRPr lang="en-US"/>
          </a:p>
        </p:txBody>
      </p:sp>
    </p:spTree>
    <p:extLst>
      <p:ext uri="{BB962C8B-B14F-4D97-AF65-F5344CB8AC3E}">
        <p14:creationId xmlns:p14="http://schemas.microsoft.com/office/powerpoint/2010/main" val="7100098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a:t>لديك خطة برنامج فردية وخطة إنفاق تستعرض الخدمات والدعم الذي حددته.</a:t>
            </a:r>
          </a:p>
          <a:p>
            <a:r>
              <a:rPr lang="ar-SA">
                <a:solidFill>
                  <a:schemeClr val="tx1"/>
                </a:solidFill>
              </a:rPr>
              <a:t> لذا، اطرح هذا السؤال، "هل سيكون لدي موظفين؟؟</a:t>
            </a:r>
          </a:p>
          <a:p>
            <a:pPr marL="0" indent="0">
              <a:buFont typeface="Arial" panose="020B0604020202020204" pitchFamily="34" charset="0"/>
              <a:buNone/>
            </a:pPr>
            <a:r>
              <a:rPr lang="ar-SA">
                <a:solidFill>
                  <a:schemeClr val="tx1"/>
                </a:solidFill>
              </a:rPr>
              <a:t>لا - ليس لدي موظفين.</a:t>
            </a:r>
          </a:p>
          <a:p>
            <a:pPr marL="628650" lvl="1" indent="-171450">
              <a:buFont typeface="Arial" panose="020B0604020202020204" pitchFamily="34" charset="0"/>
              <a:buChar char="•"/>
            </a:pPr>
            <a:r>
              <a:rPr lang="ar-SA">
                <a:solidFill>
                  <a:schemeClr val="tx1"/>
                </a:solidFill>
              </a:rPr>
              <a:t> أنا اشتري المواد فحسب</a:t>
            </a:r>
          </a:p>
          <a:p>
            <a:pPr marL="628650" lvl="1" indent="-171450">
              <a:buFont typeface="Arial" panose="020B0604020202020204" pitchFamily="34" charset="0"/>
              <a:buChar char="•"/>
            </a:pPr>
            <a:r>
              <a:rPr lang="ar-SA">
                <a:solidFill>
                  <a:schemeClr val="tx1"/>
                </a:solidFill>
              </a:rPr>
              <a:t> لن يكون لديّ موظفين لأنني أستأجر وكالة/شركة لتوفير أشخاص للعمل معي.</a:t>
            </a:r>
            <a:r>
              <a:rPr lang="ar-SA" baseline="0">
                <a:solidFill>
                  <a:schemeClr val="tx1"/>
                </a:solidFill>
              </a:rPr>
              <a:t> ليس لدي علاقة بين صاحب العمل/الموظف مع الأشخاص الذي يساعدونني. لقد استأجرت وكالة / شركة والأشخاص الذين يساعدونني يعملون لدى الوكالة / الشركة.</a:t>
            </a:r>
          </a:p>
          <a:p>
            <a:pPr marL="0" indent="0" defTabSz="931774">
              <a:buFont typeface="+mj-lt"/>
              <a:buNone/>
              <a:defRPr/>
            </a:pPr>
            <a:r>
              <a:rPr lang="ar-SA" b="1">
                <a:solidFill>
                  <a:schemeClr val="tx1"/>
                </a:solidFill>
              </a:rPr>
              <a:t>قد يكون ذلك نموذج دافع الفاتورة:</a:t>
            </a:r>
          </a:p>
          <a:p>
            <a:pPr marL="228600" indent="-228600" defTabSz="931774">
              <a:buFont typeface="+mj-lt"/>
              <a:buAutoNum type="arabicParenR"/>
              <a:defRPr/>
            </a:pPr>
            <a:r>
              <a:rPr lang="ar-SA">
                <a:solidFill>
                  <a:schemeClr val="tx1"/>
                </a:solidFill>
              </a:rPr>
              <a:t>تقوم خدمة الإدارة المالية بكتابة الشيكات والدفع مقابل الخدمات والدعم المدرجين في خطة البرنامج الفردية نيابة عنك.  </a:t>
            </a:r>
          </a:p>
          <a:p>
            <a:pPr marL="228600" indent="-228600" defTabSz="931774">
              <a:buFont typeface="+mj-lt"/>
              <a:buAutoNum type="arabicParenR"/>
              <a:defRPr/>
            </a:pPr>
            <a:r>
              <a:rPr lang="ar-SA">
                <a:solidFill>
                  <a:schemeClr val="tx1"/>
                </a:solidFill>
              </a:rPr>
              <a:t>لا توجد علاقة صاحب العمل/الموظف بين خدمة الإدارة المالية أو مقدم الخدمات أو المشارك.  </a:t>
            </a:r>
          </a:p>
          <a:p>
            <a:pPr marL="228600" indent="-228600" defTabSz="931774">
              <a:buFont typeface="+mj-lt"/>
              <a:buAutoNum type="arabicParenR"/>
              <a:defRPr/>
            </a:pPr>
            <a:r>
              <a:rPr lang="ar-SA">
                <a:solidFill>
                  <a:schemeClr val="tx1"/>
                </a:solidFill>
              </a:rPr>
              <a:t>لا يجوز للمشارك اختيار هذا النموذج لمقدم خدمة الإدارة المالية سوى عند شراء السلع أو عند شراء الخدمات والدعم من وكالة أو شركة.  </a:t>
            </a:r>
          </a:p>
          <a:p>
            <a:pPr marL="228600" indent="-228600" defTabSz="931774">
              <a:buFont typeface="+mj-lt"/>
              <a:buAutoNum type="arabicParenR"/>
              <a:defRPr/>
            </a:pPr>
            <a:r>
              <a:rPr lang="ar-SA">
                <a:solidFill>
                  <a:schemeClr val="tx1"/>
                </a:solidFill>
              </a:rPr>
              <a:t>تعد الوكالة أو الشركة مسؤولة عن توفير المواد و/أو العمال ويكتب مقدم خدمة الإدارة المالية الشيك المتعلق بالخدمات والدعم المقدم.</a:t>
            </a:r>
          </a:p>
          <a:p>
            <a:pPr marL="228600" indent="-228600" defTabSz="931774">
              <a:buFont typeface="+mj-lt"/>
              <a:buAutoNum type="arabicParenR"/>
              <a:defRPr/>
            </a:pPr>
            <a:r>
              <a:rPr lang="ar-SA">
                <a:solidFill>
                  <a:schemeClr val="tx1"/>
                </a:solidFill>
              </a:rPr>
              <a:t> إنها الوكالة أو الشركة التي تربطها علاقة بين صاحب العمل والموظف  وبالتالي فهي مسؤولة عن جميع قوانين العمل والضرائب السارية والحصول على التأمينات المناسبة (أي تعويض العامل).</a:t>
            </a:r>
          </a:p>
          <a:p>
            <a:pPr defTabSz="931774">
              <a:defRPr/>
            </a:pPr>
            <a:r>
              <a:rPr lang="ar-SA">
                <a:solidFill>
                  <a:schemeClr val="tx1"/>
                </a:solidFill>
              </a:rPr>
              <a:t> أمثلة:</a:t>
            </a:r>
          </a:p>
          <a:p>
            <a:pPr marL="174708" indent="-174708" defTabSz="931774">
              <a:buFont typeface="Arial" panose="020B0604020202020204" pitchFamily="34" charset="0"/>
              <a:buChar char="•"/>
              <a:defRPr/>
            </a:pPr>
            <a:r>
              <a:rPr lang="ar-SA">
                <a:solidFill>
                  <a:schemeClr val="tx1"/>
                </a:solidFill>
              </a:rPr>
              <a:t>أخذ فئة من قسم الحدائق والترفيه</a:t>
            </a:r>
          </a:p>
          <a:p>
            <a:pPr marL="174708" indent="-174708" defTabSz="931774">
              <a:buFont typeface="Arial" panose="020B0604020202020204" pitchFamily="34" charset="0"/>
              <a:buChar char="•"/>
              <a:defRPr/>
            </a:pPr>
            <a:r>
              <a:rPr lang="ar-SA">
                <a:solidFill>
                  <a:schemeClr val="tx1"/>
                </a:solidFill>
              </a:rPr>
              <a:t>شراء جهاز حاسوب من شركة</a:t>
            </a:r>
          </a:p>
          <a:p>
            <a:pPr marL="174708" indent="-174708" defTabSz="931774">
              <a:buFont typeface="Arial" panose="020B0604020202020204" pitchFamily="34" charset="0"/>
              <a:buChar char="•"/>
              <a:defRPr/>
            </a:pPr>
            <a:r>
              <a:rPr lang="ar-SA">
                <a:solidFill>
                  <a:schemeClr val="tx1"/>
                </a:solidFill>
              </a:rPr>
              <a:t>الدفع مقابل النقل إلى شركة</a:t>
            </a:r>
          </a:p>
          <a:p>
            <a:pPr marL="174708" indent="-174708" defTabSz="931774">
              <a:buFont typeface="Arial" panose="020B0604020202020204" pitchFamily="34" charset="0"/>
              <a:buChar char="•"/>
              <a:defRPr/>
            </a:pPr>
            <a:r>
              <a:rPr lang="ar-SA">
                <a:solidFill>
                  <a:schemeClr val="tx1"/>
                </a:solidFill>
              </a:rPr>
              <a:t>استئجار شركة لتزويدك بعمال في موطنك</a:t>
            </a:r>
          </a:p>
          <a:p>
            <a:pPr marL="174708" indent="-174708" defTabSz="931774">
              <a:buFont typeface="Arial" panose="020B0604020202020204" pitchFamily="34" charset="0"/>
              <a:buChar char="•"/>
              <a:defRPr/>
            </a:pPr>
            <a:r>
              <a:rPr lang="ar-SA">
                <a:solidFill>
                  <a:schemeClr val="tx1"/>
                </a:solidFill>
              </a:rPr>
              <a:t>العمل مع وكالة لمساعدتك في تقديم طلب لوظيفة</a:t>
            </a:r>
          </a:p>
          <a:p>
            <a:pPr marL="174708" indent="-174708" defTabSz="931774">
              <a:buFont typeface="Arial" panose="020B0604020202020204" pitchFamily="34" charset="0"/>
              <a:buChar char="•"/>
              <a:defRPr/>
            </a:pPr>
            <a:r>
              <a:rPr lang="ar-SA" baseline="0">
                <a:solidFill>
                  <a:schemeClr val="tx1"/>
                </a:solidFill>
                <a:cs typeface="Arial" panose="020B0604020202020204" pitchFamily="34" charset="0"/>
              </a:rPr>
              <a:t>مقدمي الخدمات الذي يعملون بالفعل مع المركز الإقليمي</a:t>
            </a:r>
          </a:p>
        </p:txBody>
      </p:sp>
      <p:sp>
        <p:nvSpPr>
          <p:cNvPr id="4" name="Slide Number Placeholder 3"/>
          <p:cNvSpPr>
            <a:spLocks noGrp="1"/>
          </p:cNvSpPr>
          <p:nvPr>
            <p:ph type="sldNum" sz="quarter" idx="10"/>
          </p:nvPr>
        </p:nvSpPr>
        <p:spPr/>
        <p:txBody>
          <a:bodyPr/>
          <a:lstStyle/>
          <a:p>
            <a:fld id="{1C78673E-F29B-4593-BE77-BC78070867BB}" type="slidenum">
              <a:rPr lang="en-US" smtClean="0"/>
              <a:t>63</a:t>
            </a:fld>
            <a:endParaRPr lang="en-US"/>
          </a:p>
        </p:txBody>
      </p:sp>
    </p:spTree>
    <p:extLst>
      <p:ext uri="{BB962C8B-B14F-4D97-AF65-F5344CB8AC3E}">
        <p14:creationId xmlns:p14="http://schemas.microsoft.com/office/powerpoint/2010/main" val="37227372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a:solidFill>
                  <a:schemeClr val="tx1"/>
                </a:solidFill>
              </a:rPr>
              <a:t>لذا، تعاود طرح هذا السؤال، "هل سيكون لدي موظفين؟؟</a:t>
            </a:r>
          </a:p>
          <a:p>
            <a:endParaRPr lang="en-US" baseline="0" dirty="0">
              <a:solidFill>
                <a:schemeClr val="tx1"/>
              </a:solidFill>
            </a:endParaRPr>
          </a:p>
          <a:p>
            <a:r>
              <a:rPr lang="ar-SA">
                <a:solidFill>
                  <a:schemeClr val="tx1"/>
                </a:solidFill>
              </a:rPr>
              <a:t>نعم - سيكون لدي أشخاص يعملون لصالحي مباشرة وأرغب في تحمل المسؤولية الكاملة والالتزام بصفتي صاحب العمل إلى جانب دعم اتباع قوانين العمل من خدمة الإدارة المالية الخاصة بي.</a:t>
            </a:r>
          </a:p>
          <a:p>
            <a:pPr defTabSz="931774">
              <a:defRPr/>
            </a:pPr>
            <a:r>
              <a:rPr lang="ar-SA" b="1">
                <a:solidFill>
                  <a:schemeClr val="tx1"/>
                </a:solidFill>
              </a:rPr>
              <a:t>قد يكون ذلك نموذج صاحب العمل الواحد:</a:t>
            </a:r>
          </a:p>
          <a:p>
            <a:pPr defTabSz="931774">
              <a:defRPr/>
            </a:pPr>
            <a:r>
              <a:rPr lang="ar-SA">
                <a:solidFill>
                  <a:schemeClr val="tx1"/>
                </a:solidFill>
              </a:rPr>
              <a:t>لا يجوز للمشارك اختيار هذا النموذج إذا كان يرغب في أن يكون صاحب العمل المباشر لهذه الخدمات المقدمة.</a:t>
            </a:r>
          </a:p>
          <a:p>
            <a:pPr defTabSz="931774">
              <a:defRPr/>
            </a:pPr>
            <a:r>
              <a:rPr lang="ar-SA">
                <a:solidFill>
                  <a:schemeClr val="tx1"/>
                </a:solidFill>
              </a:rPr>
              <a:t> تساعد خدمة الإدارة المالية التي تقدم الخدمات في هذا النموذج المشارك على ما يلي:</a:t>
            </a:r>
          </a:p>
          <a:p>
            <a:pPr marL="228600" indent="-228600" defTabSz="931774">
              <a:buFont typeface="+mj-lt"/>
              <a:buAutoNum type="arabicParenR"/>
              <a:defRPr/>
            </a:pPr>
            <a:r>
              <a:rPr lang="ar-SA">
                <a:solidFill>
                  <a:schemeClr val="tx1"/>
                </a:solidFill>
              </a:rPr>
              <a:t>مساعدتهم على الالتزام باتباع جميع قوانين العمل المعمول بها</a:t>
            </a:r>
          </a:p>
          <a:p>
            <a:pPr marL="228600" indent="-228600" defTabSz="931774">
              <a:buFont typeface="+mj-lt"/>
              <a:buAutoNum type="arabicParenR"/>
              <a:defRPr/>
            </a:pPr>
            <a:r>
              <a:rPr lang="ar-SA">
                <a:solidFill>
                  <a:schemeClr val="tx1"/>
                </a:solidFill>
              </a:rPr>
              <a:t>التحقق من مؤهلات مقدم الخدمات والحصول على عمليات فحص الخلفية</a:t>
            </a:r>
          </a:p>
          <a:p>
            <a:pPr marL="228600" indent="-228600" defTabSz="931774">
              <a:buFont typeface="+mj-lt"/>
              <a:buAutoNum type="arabicParenR"/>
              <a:defRPr/>
            </a:pPr>
            <a:r>
              <a:rPr lang="ar-SA">
                <a:solidFill>
                  <a:schemeClr val="tx1"/>
                </a:solidFill>
              </a:rPr>
              <a:t> كشف رواتب العمليات.</a:t>
            </a:r>
          </a:p>
          <a:p>
            <a:pPr marL="0" indent="0" defTabSz="931774">
              <a:buFont typeface="+mj-lt"/>
              <a:buNone/>
              <a:defRPr/>
            </a:pPr>
            <a:r>
              <a:rPr lang="ar-SA">
                <a:solidFill>
                  <a:schemeClr val="tx1"/>
                </a:solidFill>
              </a:rPr>
              <a:t> يتطلب من المشارك الحفاظ على مسؤولية صاحب العمل الأساسية وسوف:</a:t>
            </a:r>
          </a:p>
          <a:p>
            <a:pPr marL="228600" indent="-228600" defTabSz="931774">
              <a:buFont typeface="+mj-lt"/>
              <a:buAutoNum type="arabicParenR"/>
              <a:defRPr/>
            </a:pPr>
            <a:r>
              <a:rPr lang="ar-SA">
                <a:solidFill>
                  <a:schemeClr val="tx1"/>
                </a:solidFill>
              </a:rPr>
              <a:t>يحصل على جميع التأمينات اللازمة المتعلقة بالعمل (أي تعويض الموظف) التي يتم دفعها من خطة الإنفاق الخاصة بك.</a:t>
            </a:r>
            <a:r>
              <a:rPr lang="ar-SA" baseline="0">
                <a:solidFill>
                  <a:schemeClr val="tx1"/>
                </a:solidFill>
              </a:rPr>
              <a:t> ستضاف هذه التكاليف إلى أي سعر بالساعة تقرر دفعه لموظفيك. (تذكر، أن هذه النسبة كانت 18% التي استخدمناها كمثال/تقدير في نشاط خطة الإنفاق.)</a:t>
            </a:r>
          </a:p>
          <a:p>
            <a:pPr defTabSz="931774">
              <a:defRPr/>
            </a:pPr>
            <a:r>
              <a:rPr lang="ar-SA">
                <a:solidFill>
                  <a:schemeClr val="tx1"/>
                </a:solidFill>
              </a:rPr>
              <a:t> يمكنك اختيار هذا النموذج إذا كنت ترغب في الحصول على مزيد من التحكم في الخدمة والدعم وترغب في تولي دور صاحب العمل بدعم خدمة الإدارة المالية.  </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64</a:t>
            </a:fld>
            <a:endParaRPr lang="en-US"/>
          </a:p>
        </p:txBody>
      </p:sp>
    </p:spTree>
    <p:extLst>
      <p:ext uri="{BB962C8B-B14F-4D97-AF65-F5344CB8AC3E}">
        <p14:creationId xmlns:p14="http://schemas.microsoft.com/office/powerpoint/2010/main" val="27954997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a:solidFill>
                  <a:schemeClr val="tx1"/>
                </a:solidFill>
              </a:rPr>
              <a:t>لذا، تعاود طرح هذا السؤال، "هل سيكون لدي موظفين؟؟</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a:solidFill>
                  <a:schemeClr val="tx1"/>
                </a:solidFill>
              </a:rPr>
              <a:t>نعم - وأرغب في مشاركة المسؤولية كصاحب عمل مع خدمة الإدارة المالية الخاصة بي.</a:t>
            </a:r>
          </a:p>
          <a:p>
            <a:pPr marL="0" marR="0" lvl="0" indent="0" algn="r" defTabSz="914400" rtl="1" eaLnBrk="1" fontAlgn="auto" latinLnBrk="0" hangingPunct="1">
              <a:lnSpc>
                <a:spcPct val="100000"/>
              </a:lnSpc>
              <a:spcBef>
                <a:spcPts val="0"/>
              </a:spcBef>
              <a:spcAft>
                <a:spcPts val="0"/>
              </a:spcAft>
              <a:buClrTx/>
              <a:buSzTx/>
              <a:buFontTx/>
              <a:buNone/>
              <a:tabLst/>
              <a:defRPr/>
            </a:pPr>
            <a:r>
              <a:rPr lang="ar-SA" b="1" u="none">
                <a:solidFill>
                  <a:schemeClr val="tx1"/>
                </a:solidFill>
              </a:rPr>
              <a:t>قد يكون ذلك نموذج صاحب العمل المشترك:</a:t>
            </a:r>
          </a:p>
          <a:p>
            <a:pPr marL="228600" indent="-228600">
              <a:buFont typeface="+mj-lt"/>
              <a:buAutoNum type="arabicParenR"/>
            </a:pPr>
            <a:r>
              <a:rPr lang="ar-SA">
                <a:solidFill>
                  <a:schemeClr val="tx1"/>
                </a:solidFill>
                <a:latin typeface="+mn-lt"/>
                <a:cs typeface="Arial"/>
              </a:rPr>
              <a:t>قد يختار أحد المشاركين هذا النموذج في حالة كان يرغب في مشاركة بعض أدوار صاحب العمل ومسؤولياته مع خدمة الإدارة المالية.</a:t>
            </a:r>
          </a:p>
          <a:p>
            <a:pPr marL="228600" indent="-228600">
              <a:buFont typeface="+mj-lt"/>
              <a:buAutoNum type="arabicParenR"/>
            </a:pPr>
            <a:r>
              <a:rPr lang="ar-SA">
                <a:solidFill>
                  <a:schemeClr val="tx1"/>
                </a:solidFill>
                <a:latin typeface="+mn-lt"/>
                <a:cs typeface="Arial"/>
              </a:rPr>
              <a:t> في حين أن مقدم خدمة الإدارة المالية في هذا النموذج هو صاحب السجل، يحتفظ المشارك بالقدرة على توظيف الموظفين وإنهاء عملهم بمدخلات من مقدم خدمة الإدارة المالية.</a:t>
            </a:r>
          </a:p>
          <a:p>
            <a:pPr marL="228600" indent="-228600">
              <a:buFont typeface="+mj-lt"/>
              <a:buAutoNum type="arabicParenR"/>
            </a:pPr>
            <a:r>
              <a:rPr lang="ar-SA">
                <a:solidFill>
                  <a:schemeClr val="tx1"/>
                </a:solidFill>
                <a:latin typeface="+mn-lt"/>
                <a:cs typeface="Arial"/>
              </a:rPr>
              <a:t> يحتفظ مقدم خدمة الإدارة المالية بمسؤولية صاحب العمل الأساسية.</a:t>
            </a:r>
          </a:p>
          <a:p>
            <a:pPr marL="685800" marR="0" lvl="1" indent="-2286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a:solidFill>
                  <a:schemeClr val="tx1"/>
                </a:solidFill>
              </a:rPr>
              <a:t> ستحصل خدمة الإدارة المالية على جميع التأمينات اللازمة المتعلقة بالعمل (أي تعويض الموظف) التي يتم دفعها من خطة الإنفاق الخاصة بك.</a:t>
            </a:r>
            <a:r>
              <a:rPr lang="ar-SA" baseline="0">
                <a:solidFill>
                  <a:schemeClr val="tx1"/>
                </a:solidFill>
              </a:rPr>
              <a:t> ستضاف هذه التكاليف إلى أي سعر بالساعة تقرر دفعه لموظفيك. (تذكر، أن هذه النسبة كانت 18% التي استخدمناها كمثال/تقدير في نشاط خطة الإنفاق.)</a:t>
            </a:r>
          </a:p>
          <a:p>
            <a:pPr marL="228600" marR="0" lvl="0" indent="-228600" algn="r" defTabSz="914400" rtl="1" eaLnBrk="1" fontAlgn="auto" latinLnBrk="0" hangingPunct="1">
              <a:lnSpc>
                <a:spcPct val="100000"/>
              </a:lnSpc>
              <a:spcBef>
                <a:spcPts val="0"/>
              </a:spcBef>
              <a:spcAft>
                <a:spcPts val="0"/>
              </a:spcAft>
              <a:buClrTx/>
              <a:buSzTx/>
              <a:buFont typeface="+mj-lt"/>
              <a:buAutoNum type="arabicParenR"/>
              <a:tabLst/>
              <a:defRPr/>
            </a:pPr>
            <a:r>
              <a:rPr lang="ar-SA">
                <a:solidFill>
                  <a:schemeClr val="tx1"/>
                </a:solidFill>
                <a:latin typeface="+mn-lt"/>
                <a:cs typeface="Arial"/>
              </a:rPr>
              <a:t> وتساعد خدمة الإدارة المالية في التحقق من مؤهلات مقدم الخدمات والتحقق من الخلفية وكشف رواتب العمليات.</a:t>
            </a:r>
          </a:p>
          <a:p>
            <a:pPr marL="228600" indent="-228600">
              <a:buFont typeface="+mj-lt"/>
              <a:buAutoNum type="arabicParenR"/>
            </a:pPr>
            <a:endParaRPr lang="en-US" dirty="0">
              <a:solidFill>
                <a:schemeClr val="tx1"/>
              </a:solidFill>
              <a:latin typeface="+mn-lt"/>
              <a:cs typeface="Arial" panose="020B0604020202020204" pitchFamily="34" charset="0"/>
            </a:endParaRPr>
          </a:p>
          <a:p>
            <a:endParaRPr lang="en-US"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65</a:t>
            </a:fld>
            <a:endParaRPr lang="en-US"/>
          </a:p>
        </p:txBody>
      </p:sp>
    </p:spTree>
    <p:extLst>
      <p:ext uri="{BB962C8B-B14F-4D97-AF65-F5344CB8AC3E}">
        <p14:creationId xmlns:p14="http://schemas.microsoft.com/office/powerpoint/2010/main" val="2166009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ar-SA">
                <a:solidFill>
                  <a:schemeClr val="tx1"/>
                </a:solidFill>
              </a:rPr>
              <a:t>في حالة صوفيا، ستستخدم عائلتها نموذج دافع الفاتورة لأن:</a:t>
            </a:r>
          </a:p>
          <a:p>
            <a:pPr marL="171450" indent="-171450" defTabSz="931774">
              <a:buFont typeface="Arial" panose="020B0604020202020204" pitchFamily="34" charset="0"/>
              <a:buChar char="•"/>
              <a:defRPr/>
            </a:pPr>
            <a:r>
              <a:rPr lang="ar-SA">
                <a:solidFill>
                  <a:schemeClr val="tx1"/>
                </a:solidFill>
              </a:rPr>
              <a:t>جميع خدماتها مقدمة من قبل شركات أو وكالات. يمتلك الميسِّر المستقل الخاص بها ودعم الموظفين علاقة بين صاحب العمل/الموظف مع الوكالات التي قامت صوفيا وعائلتها بتعيينها. ليس لديها وخدمة الإدارة المالية علاقة بين صاحب العمل/الموظف للأشخاص الذين يقدمون خدمات في خطة الإنفاق الخاصة بها. تعد خدماتها الأخرى وحصتها الفنية ومخيمها وكالات أيضًا.</a:t>
            </a:r>
          </a:p>
          <a:p>
            <a:pPr marL="171450" indent="-171450" defTabSz="931774">
              <a:buFont typeface="Arial" panose="020B0604020202020204" pitchFamily="34" charset="0"/>
              <a:buChar char="•"/>
              <a:defRPr/>
            </a:pPr>
            <a:r>
              <a:rPr lang="ar-SA">
                <a:solidFill>
                  <a:schemeClr val="tx1"/>
                </a:solidFill>
              </a:rPr>
              <a:t> سيكتب مقدم خدمة الإدارة المالية فقط شيكات للشركات أو الوكالات.</a:t>
            </a:r>
          </a:p>
        </p:txBody>
      </p:sp>
      <p:sp>
        <p:nvSpPr>
          <p:cNvPr id="4" name="Slide Number Placeholder 3"/>
          <p:cNvSpPr>
            <a:spLocks noGrp="1"/>
          </p:cNvSpPr>
          <p:nvPr>
            <p:ph type="sldNum" sz="quarter" idx="10"/>
          </p:nvPr>
        </p:nvSpPr>
        <p:spPr/>
        <p:txBody>
          <a:bodyPr/>
          <a:lstStyle/>
          <a:p>
            <a:fld id="{1C78673E-F29B-4593-BE77-BC78070867BB}" type="slidenum">
              <a:rPr lang="en-US" smtClean="0"/>
              <a:t>66</a:t>
            </a:fld>
            <a:endParaRPr lang="en-US"/>
          </a:p>
        </p:txBody>
      </p:sp>
    </p:spTree>
    <p:extLst>
      <p:ext uri="{BB962C8B-B14F-4D97-AF65-F5344CB8AC3E}">
        <p14:creationId xmlns:p14="http://schemas.microsoft.com/office/powerpoint/2010/main" val="40225158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a:solidFill>
                  <a:schemeClr val="tx1"/>
                </a:solidFill>
              </a:rPr>
              <a:t>في حالة صوفيا، لم يكن لديها موظفين. أي شخص يعمل معها ستزودها به الوكالة أو الشركة.</a:t>
            </a:r>
          </a:p>
          <a:p>
            <a:pPr marL="0" marR="0" lvl="0" indent="0" algn="r" defTabSz="914400" rtl="1" eaLnBrk="1" fontAlgn="auto" latinLnBrk="0" hangingPunct="1">
              <a:lnSpc>
                <a:spcPct val="100000"/>
              </a:lnSpc>
              <a:spcBef>
                <a:spcPts val="0"/>
              </a:spcBef>
              <a:spcAft>
                <a:spcPts val="0"/>
              </a:spcAft>
              <a:buClrTx/>
              <a:buSzTx/>
              <a:buFontTx/>
              <a:buNone/>
              <a:tabLst/>
              <a:defRPr/>
            </a:pPr>
            <a:r>
              <a:rPr lang="ar-SA" baseline="0">
                <a:solidFill>
                  <a:schemeClr val="tx1"/>
                </a:solidFill>
              </a:rPr>
              <a:t>لكن، ماذا إذا كان هناك مجموعة من الخدمات؟ ماذا إذا كان لديك وكالات وموظفين ستقوم بتعيينهم مباشرة؟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a:solidFill>
                  <a:schemeClr val="tx1"/>
                </a:solidFill>
              </a:rPr>
              <a:t>عند تصميم خدماتك والدعم في خطة البرنامج الفردية الخاصة بك، قد تقع ضمن أوصاف متعددة لنماذج خدمة الإدارة المالية التي تحدثنا عنها للتو.  </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67</a:t>
            </a:fld>
            <a:endParaRPr lang="en-US"/>
          </a:p>
        </p:txBody>
      </p:sp>
    </p:spTree>
    <p:extLst>
      <p:ext uri="{BB962C8B-B14F-4D97-AF65-F5344CB8AC3E}">
        <p14:creationId xmlns:p14="http://schemas.microsoft.com/office/powerpoint/2010/main" val="1421897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a:t>يمتلك جيسون هذه المجموعة من الخدمات في خطة الإنفاق الخاصة به. سيقوم بتعيين موظفين من وكالة ما للتدريب على وظيفته البستنة، كما سيقوم بتعيين موظفين بصورة مباشرة كمدرب اجتماعي واحتياجات التوظيف الأخرى أثناء تواجدهم في المجتمع.</a:t>
            </a:r>
          </a:p>
        </p:txBody>
      </p:sp>
      <p:sp>
        <p:nvSpPr>
          <p:cNvPr id="4" name="Slide Number Placeholder 3"/>
          <p:cNvSpPr>
            <a:spLocks noGrp="1"/>
          </p:cNvSpPr>
          <p:nvPr>
            <p:ph type="sldNum" sz="quarter" idx="10"/>
          </p:nvPr>
        </p:nvSpPr>
        <p:spPr/>
        <p:txBody>
          <a:bodyPr/>
          <a:lstStyle/>
          <a:p>
            <a:fld id="{1C78673E-F29B-4593-BE77-BC78070867BB}" type="slidenum">
              <a:rPr lang="en-US" smtClean="0"/>
              <a:t>68</a:t>
            </a:fld>
            <a:endParaRPr lang="en-US"/>
          </a:p>
        </p:txBody>
      </p:sp>
    </p:spTree>
    <p:extLst>
      <p:ext uri="{BB962C8B-B14F-4D97-AF65-F5344CB8AC3E}">
        <p14:creationId xmlns:p14="http://schemas.microsoft.com/office/powerpoint/2010/main" val="29242955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ar-SA" i="1">
                <a:solidFill>
                  <a:schemeClr val="tx1"/>
                </a:solidFill>
              </a:rPr>
              <a:t>النشرات:</a:t>
            </a:r>
            <a:r>
              <a:rPr lang="ar-SA" b="1" i="1">
                <a:solidFill>
                  <a:schemeClr val="tx1"/>
                </a:solidFill>
              </a:rPr>
              <a:t> </a:t>
            </a:r>
            <a:r>
              <a:rPr lang="ar-SA" b="1" i="0">
                <a:solidFill>
                  <a:schemeClr val="tx1"/>
                </a:solidFill>
              </a:rPr>
              <a:t> الحد الأقصى من معدلات مقدم خدمات الإدارة المالية</a:t>
            </a:r>
          </a:p>
          <a:p>
            <a:pPr defTabSz="931774">
              <a:defRPr/>
            </a:pPr>
            <a:endParaRPr lang="en-US" dirty="0">
              <a:solidFill>
                <a:schemeClr val="tx1"/>
              </a:solidFill>
            </a:endParaRPr>
          </a:p>
          <a:p>
            <a:pPr defTabSz="931774">
              <a:defRPr/>
            </a:pPr>
            <a:r>
              <a:rPr lang="ar-SA">
                <a:solidFill>
                  <a:schemeClr val="tx1"/>
                </a:solidFill>
              </a:rPr>
              <a:t>يعتمد معدل خدمات الإدارة المالية على أقصى معدل من النماذج المشتركة التي تعني أن خدمة الإدارة المالية لديها </a:t>
            </a:r>
            <a:r>
              <a:rPr lang="ar-SA" b="1">
                <a:solidFill>
                  <a:schemeClr val="tx1"/>
                </a:solidFill>
              </a:rPr>
              <a:t>أعلى مسؤولية</a:t>
            </a:r>
            <a:r>
              <a:rPr lang="ar-SA">
                <a:solidFill>
                  <a:schemeClr val="tx1"/>
                </a:solidFill>
              </a:rPr>
              <a:t> في العمل معك.</a:t>
            </a:r>
          </a:p>
          <a:p>
            <a:pPr defTabSz="931774">
              <a:defRPr/>
            </a:pPr>
            <a:r>
              <a:rPr lang="ar-SA">
                <a:solidFill>
                  <a:schemeClr val="tx1"/>
                </a:solidFill>
              </a:rPr>
              <a:t>على سبيل المثال، إذا اتبعت بعض خدماتك نموذج دافع الفاتورة وسيتبع بعضها نموذج صاحب العمل المشترك، ستستند أقصى معدلاتك على نموذج صاحب العمل المشترك.</a:t>
            </a:r>
          </a:p>
          <a:p>
            <a:pPr defTabSz="931774">
              <a:defRPr/>
            </a:pPr>
            <a:r>
              <a:rPr lang="ar-SA">
                <a:solidFill>
                  <a:schemeClr val="tx1"/>
                </a:solidFill>
              </a:rPr>
              <a:t> تبلغ معدلات خدمة الإدارة المالية:</a:t>
            </a:r>
          </a:p>
          <a:p>
            <a:pPr marL="171450" indent="-171450" defTabSz="931774">
              <a:buFont typeface="Arial" panose="020B0604020202020204" pitchFamily="34" charset="0"/>
              <a:buChar char="•"/>
              <a:defRPr/>
            </a:pPr>
            <a:r>
              <a:rPr lang="ar-SA">
                <a:solidFill>
                  <a:schemeClr val="tx1"/>
                </a:solidFill>
              </a:rPr>
              <a:t>المعدلات القصوى</a:t>
            </a:r>
          </a:p>
          <a:p>
            <a:pPr marL="171450" indent="-171450" defTabSz="931774">
              <a:buFont typeface="Arial" panose="020B0604020202020204" pitchFamily="34" charset="0"/>
              <a:buChar char="•"/>
              <a:defRPr/>
            </a:pPr>
            <a:r>
              <a:rPr lang="ar-SA">
                <a:solidFill>
                  <a:schemeClr val="tx1"/>
                </a:solidFill>
              </a:rPr>
              <a:t> تعتمد على عدد الخدمات المدفوعة في خطة الإنفاق الخاصة بك</a:t>
            </a:r>
          </a:p>
          <a:p>
            <a:pPr defTabSz="931774">
              <a:defRPr/>
            </a:pPr>
            <a:r>
              <a:rPr lang="ar-SA">
                <a:solidFill>
                  <a:schemeClr val="tx1"/>
                </a:solidFill>
              </a:rPr>
              <a:t>يمكنك التفاوض مع مقدم خدمة الإدارة المالية إذا كنت ترغب في التحدث عن معدلات أقل من هذه.</a:t>
            </a:r>
          </a:p>
        </p:txBody>
      </p:sp>
      <p:sp>
        <p:nvSpPr>
          <p:cNvPr id="4" name="Slide Number Placeholder 3"/>
          <p:cNvSpPr>
            <a:spLocks noGrp="1"/>
          </p:cNvSpPr>
          <p:nvPr>
            <p:ph type="sldNum" sz="quarter" idx="10"/>
          </p:nvPr>
        </p:nvSpPr>
        <p:spPr/>
        <p:txBody>
          <a:bodyPr/>
          <a:lstStyle/>
          <a:p>
            <a:fld id="{1C78673E-F29B-4593-BE77-BC78070867BB}" type="slidenum">
              <a:rPr lang="en-US" smtClean="0"/>
              <a:t>69</a:t>
            </a:fld>
            <a:endParaRPr lang="en-US"/>
          </a:p>
        </p:txBody>
      </p:sp>
    </p:spTree>
    <p:extLst>
      <p:ext uri="{BB962C8B-B14F-4D97-AF65-F5344CB8AC3E}">
        <p14:creationId xmlns:p14="http://schemas.microsoft.com/office/powerpoint/2010/main" val="3534926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a:t>والآن، سنخصص جزء من الجلسة كمراجعة بما أنكم جميعهًا حضرتم جلسة معلومات. ولكن في جلسة التوجيه هذه، سنتعلم بمزيد من التعمق وبذكر تفاصيل أكثر.</a:t>
            </a:r>
          </a:p>
        </p:txBody>
      </p:sp>
      <p:sp>
        <p:nvSpPr>
          <p:cNvPr id="4" name="Slide Number Placeholder 3"/>
          <p:cNvSpPr>
            <a:spLocks noGrp="1"/>
          </p:cNvSpPr>
          <p:nvPr>
            <p:ph type="sldNum" sz="quarter" idx="5"/>
          </p:nvPr>
        </p:nvSpPr>
        <p:spPr/>
        <p:txBody>
          <a:bodyPr/>
          <a:lstStyle/>
          <a:p>
            <a:fld id="{1C78673E-F29B-4593-BE77-BC78070867BB}" type="slidenum">
              <a:rPr lang="en-US" smtClean="0"/>
              <a:t>7</a:t>
            </a:fld>
            <a:endParaRPr lang="en-US"/>
          </a:p>
        </p:txBody>
      </p:sp>
    </p:spTree>
    <p:extLst>
      <p:ext uri="{BB962C8B-B14F-4D97-AF65-F5344CB8AC3E}">
        <p14:creationId xmlns:p14="http://schemas.microsoft.com/office/powerpoint/2010/main" val="7903896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ar-SA">
                <a:solidFill>
                  <a:schemeClr val="tx1"/>
                </a:solidFill>
              </a:rPr>
              <a:t>لقد رأينا في حالة جيسون، أن لديها مزيج من الخدمات؛ سيقوم بتعيين الأشخاص مباشرة وسوف يدفع للشركات.</a:t>
            </a:r>
          </a:p>
          <a:p>
            <a:r>
              <a:rPr lang="ar-SA">
                <a:solidFill>
                  <a:schemeClr val="tx1"/>
                </a:solidFill>
              </a:rPr>
              <a:t> في برنامج التحديد الذاتي، إذا كانت خدمة الإدارة المالية تسدد المدفوعات بأكثر من نموذج، لا يمكن تجاوز أقصى معدل لنموذج أعلى تكلفة الخاص بالعدد الإجمالي للخدمات.</a:t>
            </a:r>
          </a:p>
          <a:p>
            <a:pPr defTabSz="931774">
              <a:defRPr/>
            </a:pPr>
            <a:r>
              <a:rPr lang="ar-SA">
                <a:solidFill>
                  <a:schemeClr val="tx1"/>
                </a:solidFill>
              </a:rPr>
              <a:t> ستكون علاقة جيسون مع خدمة الإدارة المالية الخاصة به خاضعة لنموذج صاحب العمل المشترك لأن لديه موظفين وخدمات الشركات التي ستدفع لها خدمة الإدارة المالية مباشرة.</a:t>
            </a:r>
          </a:p>
          <a:p>
            <a:pPr defTabSz="931774">
              <a:defRPr/>
            </a:pPr>
            <a:r>
              <a:rPr lang="ar-SA">
                <a:solidFill>
                  <a:schemeClr val="tx1"/>
                </a:solidFill>
              </a:rPr>
              <a:t>يمتلك جيسون أكثر من 5 خدمات.</a:t>
            </a:r>
          </a:p>
        </p:txBody>
      </p:sp>
      <p:sp>
        <p:nvSpPr>
          <p:cNvPr id="4" name="Slide Number Placeholder 3"/>
          <p:cNvSpPr>
            <a:spLocks noGrp="1"/>
          </p:cNvSpPr>
          <p:nvPr>
            <p:ph type="sldNum" sz="quarter" idx="10"/>
          </p:nvPr>
        </p:nvSpPr>
        <p:spPr/>
        <p:txBody>
          <a:bodyPr/>
          <a:lstStyle/>
          <a:p>
            <a:fld id="{1C78673E-F29B-4593-BE77-BC78070867BB}" type="slidenum">
              <a:rPr lang="en-US" smtClean="0"/>
              <a:t>70</a:t>
            </a:fld>
            <a:endParaRPr lang="en-US"/>
          </a:p>
        </p:txBody>
      </p:sp>
    </p:spTree>
    <p:extLst>
      <p:ext uri="{BB962C8B-B14F-4D97-AF65-F5344CB8AC3E}">
        <p14:creationId xmlns:p14="http://schemas.microsoft.com/office/powerpoint/2010/main" val="2374524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a:solidFill>
                  <a:schemeClr val="tx1"/>
                </a:solidFill>
              </a:rPr>
              <a:t>وفقًا لمخططنا، فإن نموذج صاحب العمل المشترك لأكثر من 5 خدمات يجعل معدل خدمة الإدارة المالية الأقصى 165 دولار أمريكي.</a:t>
            </a:r>
          </a:p>
          <a:p>
            <a:pPr marL="228600" indent="-228600">
              <a:buAutoNum type="arabicParenR"/>
            </a:pPr>
            <a:r>
              <a:rPr lang="ar-SA" baseline="0">
                <a:solidFill>
                  <a:schemeClr val="tx1"/>
                </a:solidFill>
              </a:rPr>
              <a:t>حدد كل علاقة</a:t>
            </a:r>
          </a:p>
          <a:p>
            <a:pPr marL="228600" indent="-228600">
              <a:buAutoNum type="arabicParenR"/>
            </a:pPr>
            <a:r>
              <a:rPr lang="ar-SA" baseline="0">
                <a:solidFill>
                  <a:schemeClr val="tx1"/>
                </a:solidFill>
              </a:rPr>
              <a:t>حدد النماذج الأكثر تكلفة في مجموعتك (معظم الالتزامات والمسؤوليات لخدمة الإدارة المالية)</a:t>
            </a:r>
          </a:p>
          <a:p>
            <a:pPr marL="228600" indent="-228600">
              <a:buAutoNum type="arabicParenR"/>
            </a:pPr>
            <a:r>
              <a:rPr lang="ar-SA" baseline="0">
                <a:solidFill>
                  <a:schemeClr val="tx1"/>
                </a:solidFill>
              </a:rPr>
              <a:t>احسب الخدمات وفقًا لخطة الإنفاق</a:t>
            </a:r>
          </a:p>
          <a:p>
            <a:pPr marL="228600" indent="-228600">
              <a:buAutoNum type="arabicParenR" startAt="4"/>
            </a:pPr>
            <a:r>
              <a:rPr lang="ar-SA" baseline="0">
                <a:solidFill>
                  <a:schemeClr val="tx1"/>
                </a:solidFill>
              </a:rPr>
              <a:t>راجع ورقة عمل </a:t>
            </a:r>
            <a:r>
              <a:rPr lang="ar-SA" b="1" baseline="0">
                <a:solidFill>
                  <a:schemeClr val="tx1"/>
                </a:solidFill>
              </a:rPr>
              <a:t>المعدلات القصوى لخدمات الإدارة المالية</a:t>
            </a:r>
            <a:r>
              <a:rPr lang="ar-SA" baseline="0">
                <a:solidFill>
                  <a:schemeClr val="tx1"/>
                </a:solidFill>
              </a:rPr>
              <a:t> لتحديد تكلفة خدمة الإدارة المالية</a:t>
            </a:r>
          </a:p>
          <a:p>
            <a:pPr marL="228600" indent="-228600">
              <a:buAutoNum type="arabicParenR" startAt="4"/>
            </a:pPr>
            <a:endParaRPr lang="en-US" sz="1200" b="0" i="0" u="none" strike="noStrike" kern="1200" baseline="0" dirty="0">
              <a:solidFill>
                <a:schemeClr val="tx1"/>
              </a:solidFill>
              <a:latin typeface="+mn-lt"/>
              <a:ea typeface="+mn-ea"/>
              <a:cs typeface="+mn-cs"/>
            </a:endParaRPr>
          </a:p>
          <a:p>
            <a:pPr marL="0" indent="0">
              <a:buNone/>
            </a:pPr>
            <a:r>
              <a:rPr lang="ar-SA" sz="1200" b="1" i="0" u="none" strike="noStrike" baseline="0">
                <a:solidFill>
                  <a:schemeClr val="tx1"/>
                </a:solidFill>
                <a:latin typeface="+mn-lt"/>
                <a:ea typeface="+mn-ea"/>
                <a:cs typeface="Arial"/>
              </a:rPr>
              <a:t>****** (نموذج أعلى دولار أمريكي + # من الخدمات = التكلفة) ******</a:t>
            </a:r>
          </a:p>
          <a:p>
            <a:pPr marL="0" indent="0">
              <a:buNone/>
            </a:pPr>
            <a:endParaRPr lang="en-US" sz="1200" b="1" i="0" u="none" strike="noStrike" kern="1200" baseline="0" dirty="0">
              <a:solidFill>
                <a:schemeClr val="tx1"/>
              </a:solidFill>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a:solidFill>
                  <a:schemeClr val="tx1"/>
                </a:solidFill>
              </a:rPr>
              <a:t>في برنامج التحديد الذاتي، إذا كانت خدمة الإدارة المالية تسدد المدفوعات بأكثر من نموذج، لا يمكن تجاوز أقصى معدل لنموذج أعلى تكلفة الخاص بالعدد الإجمالي للخدمات.</a:t>
            </a:r>
          </a:p>
        </p:txBody>
      </p:sp>
      <p:sp>
        <p:nvSpPr>
          <p:cNvPr id="4" name="Slide Number Placeholder 3"/>
          <p:cNvSpPr>
            <a:spLocks noGrp="1"/>
          </p:cNvSpPr>
          <p:nvPr>
            <p:ph type="sldNum" sz="quarter" idx="10"/>
          </p:nvPr>
        </p:nvSpPr>
        <p:spPr/>
        <p:txBody>
          <a:bodyPr/>
          <a:lstStyle/>
          <a:p>
            <a:fld id="{1C78673E-F29B-4593-BE77-BC78070867BB}" type="slidenum">
              <a:rPr lang="en-US" smtClean="0"/>
              <a:t>71</a:t>
            </a:fld>
            <a:endParaRPr lang="en-US"/>
          </a:p>
        </p:txBody>
      </p:sp>
    </p:spTree>
    <p:extLst>
      <p:ext uri="{BB962C8B-B14F-4D97-AF65-F5344CB8AC3E}">
        <p14:creationId xmlns:p14="http://schemas.microsoft.com/office/powerpoint/2010/main" val="16898911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a:solidFill>
                  <a:schemeClr val="tx1"/>
                </a:solidFill>
              </a:rPr>
              <a:t>وفقًا لمخططنا، فإن نموذج دافع الفاتورة من 4-6 خدمات يجعل معدل خدمة الإدارة المالية الأقصى الشهري 75 دولار أمريكي.</a:t>
            </a:r>
          </a:p>
          <a:p>
            <a:pPr marL="228600" indent="-228600">
              <a:buAutoNum type="arabicParenR"/>
            </a:pPr>
            <a:r>
              <a:rPr lang="ar-SA" baseline="0">
                <a:solidFill>
                  <a:schemeClr val="tx1"/>
                </a:solidFill>
              </a:rPr>
              <a:t>حدد كل علاقة</a:t>
            </a:r>
          </a:p>
          <a:p>
            <a:pPr marL="228600" indent="-228600">
              <a:buAutoNum type="arabicParenR"/>
            </a:pPr>
            <a:r>
              <a:rPr lang="ar-SA" baseline="0">
                <a:solidFill>
                  <a:schemeClr val="tx1"/>
                </a:solidFill>
              </a:rPr>
              <a:t>تحديد النماذج الأكثر تكلفة في مجموعتها (معظم الالتزامات والمسؤوليات لخدمة الإدارة المالية)</a:t>
            </a:r>
          </a:p>
          <a:p>
            <a:pPr marL="228600" indent="-228600">
              <a:buAutoNum type="arabicParenR"/>
            </a:pPr>
            <a:r>
              <a:rPr lang="ar-SA" baseline="0">
                <a:solidFill>
                  <a:schemeClr val="tx1"/>
                </a:solidFill>
              </a:rPr>
              <a:t>احسب الخدمات وفقًا لخطة الإنفاق</a:t>
            </a:r>
          </a:p>
          <a:p>
            <a:pPr marL="228600" indent="-228600">
              <a:buAutoNum type="arabicParenR" startAt="4"/>
            </a:pPr>
            <a:r>
              <a:rPr lang="ar-SA" baseline="0">
                <a:solidFill>
                  <a:schemeClr val="tx1"/>
                </a:solidFill>
              </a:rPr>
              <a:t>راجع ورقة عمل </a:t>
            </a:r>
            <a:r>
              <a:rPr lang="ar-SA" b="1" baseline="0">
                <a:solidFill>
                  <a:schemeClr val="tx1"/>
                </a:solidFill>
              </a:rPr>
              <a:t>المعدلات القصوى لخدمات الإدارة المالية</a:t>
            </a:r>
            <a:r>
              <a:rPr lang="ar-SA" baseline="0">
                <a:solidFill>
                  <a:schemeClr val="tx1"/>
                </a:solidFill>
              </a:rPr>
              <a:t> لإيجاد تكلفة خدمة الإدارة المالية</a:t>
            </a:r>
          </a:p>
          <a:p>
            <a:pPr marL="228600" indent="-228600">
              <a:buAutoNum type="arabicParenR" startAt="4"/>
            </a:pPr>
            <a:endParaRPr lang="en-US" sz="1200" b="0" i="0" u="none" strike="noStrike" kern="1200" baseline="0" dirty="0">
              <a:solidFill>
                <a:schemeClr val="tx1"/>
              </a:solidFill>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b="1" i="0" u="none" strike="noStrike" baseline="0">
                <a:solidFill>
                  <a:schemeClr val="tx1"/>
                </a:solidFill>
                <a:latin typeface="+mn-lt"/>
                <a:ea typeface="+mn-ea"/>
                <a:cs typeface="Arial"/>
              </a:rPr>
              <a:t>****** (نموذج أعلى دولار أمريكي + # من الخدمات = التكلفة) ******</a:t>
            </a:r>
            <a:r>
              <a:rPr lang="ar-SA" sz="1200" b="0" i="0" u="none" strike="noStrike" baseline="0">
                <a:solidFill>
                  <a:schemeClr val="tx1"/>
                </a:solidFill>
                <a:latin typeface="+mn-lt"/>
                <a:ea typeface="+mn-ea"/>
                <a:cs typeface="Arial"/>
              </a:rPr>
              <a:t>	</a:t>
            </a:r>
          </a:p>
          <a:p>
            <a:endParaRPr lang="en-US" dirty="0">
              <a:solidFill>
                <a:schemeClr val="tx1"/>
              </a:solidFill>
            </a:endParaRPr>
          </a:p>
          <a:p>
            <a:r>
              <a:rPr lang="ar-SA">
                <a:solidFill>
                  <a:schemeClr val="tx1"/>
                </a:solidFill>
              </a:rPr>
              <a:t>في برنامج التحديد الذاتي، إذا كانت خدمة الإدارة المالية تسدد المدفوعات بأكثر من نموذج، لا يمكن تجاوز أقصى معدل لنموذج أعلى تكلفة الخاص بالعدد الإجمالي للخدمات.</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72</a:t>
            </a:fld>
            <a:endParaRPr lang="en-US"/>
          </a:p>
        </p:txBody>
      </p:sp>
    </p:spTree>
    <p:extLst>
      <p:ext uri="{BB962C8B-B14F-4D97-AF65-F5344CB8AC3E}">
        <p14:creationId xmlns:p14="http://schemas.microsoft.com/office/powerpoint/2010/main" val="25719939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i="1" baseline="0">
                <a:solidFill>
                  <a:schemeClr val="tx1"/>
                </a:solidFill>
              </a:rPr>
              <a:t>إذا اجتمع الأشخاص للتحدث عما يلي أو التحدث معهم حول أنواع الخدمات في خطة ما وطلب من الناس تحديد نوع خدمة الإدارة المالية التي قد يستخدمها شخص ما ولماذا. سيستغرق الأمر حوالي 5 إلى 10 دقائق.</a:t>
            </a:r>
          </a:p>
          <a:p>
            <a:pPr>
              <a:buFont typeface="Arial"/>
              <a:buChar char="•"/>
            </a:pPr>
            <a:endParaRPr lang="en-US" baseline="0" dirty="0">
              <a:solidFill>
                <a:schemeClr val="tx1"/>
              </a:solidFill>
            </a:endParaRPr>
          </a:p>
          <a:p>
            <a:pPr>
              <a:buFont typeface="Arial"/>
              <a:buChar char="•"/>
            </a:pPr>
            <a:r>
              <a:rPr lang="ar-SA" baseline="0">
                <a:solidFill>
                  <a:schemeClr val="tx1"/>
                </a:solidFill>
              </a:rPr>
              <a:t>هل سيتم توظيف العمال مباشرة؟</a:t>
            </a:r>
          </a:p>
          <a:p>
            <a:pPr>
              <a:buFont typeface="Arial"/>
              <a:buChar char="•"/>
            </a:pPr>
            <a:r>
              <a:rPr lang="ar-SA" baseline="0">
                <a:solidFill>
                  <a:schemeClr val="tx1"/>
                </a:solidFill>
              </a:rPr>
              <a:t>إذا كانت الإجابة نعم، هل ترغب في تحمل جميع المسؤوليات أو التحكم أو هل ترغب في مشاركتها مع خدمة الإدارة المالية؟</a:t>
            </a:r>
          </a:p>
          <a:p>
            <a:pPr>
              <a:buFont typeface="Arial"/>
              <a:buChar char="•"/>
            </a:pPr>
            <a:r>
              <a:rPr lang="ar-SA" baseline="0">
                <a:solidFill>
                  <a:schemeClr val="tx1"/>
                </a:solidFill>
              </a:rPr>
              <a:t>هل ستقوم بتعيين أشخاص يعملون لوكالات أم تخطط فقط لشراء المواد؟</a:t>
            </a:r>
          </a:p>
        </p:txBody>
      </p:sp>
      <p:sp>
        <p:nvSpPr>
          <p:cNvPr id="4" name="Slide Number Placeholder 3"/>
          <p:cNvSpPr>
            <a:spLocks noGrp="1"/>
          </p:cNvSpPr>
          <p:nvPr>
            <p:ph type="sldNum" sz="quarter" idx="5"/>
          </p:nvPr>
        </p:nvSpPr>
        <p:spPr/>
        <p:txBody>
          <a:bodyPr/>
          <a:lstStyle/>
          <a:p>
            <a:fld id="{1C78673E-F29B-4593-BE77-BC78070867BB}" type="slidenum">
              <a:rPr lang="en-US" smtClean="0"/>
              <a:t>73</a:t>
            </a:fld>
            <a:endParaRPr lang="en-US"/>
          </a:p>
        </p:txBody>
      </p:sp>
    </p:spTree>
    <p:extLst>
      <p:ext uri="{BB962C8B-B14F-4D97-AF65-F5344CB8AC3E}">
        <p14:creationId xmlns:p14="http://schemas.microsoft.com/office/powerpoint/2010/main" val="424733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r">
              <a:buFont typeface="+mj-lt"/>
              <a:buAutoNum type="arabicParenR"/>
            </a:pPr>
            <a:r>
              <a:rPr lang="ar-SA" sz="1200" b="0">
                <a:solidFill>
                  <a:schemeClr val="tx1"/>
                </a:solidFill>
                <a:latin typeface="+mn-lt"/>
                <a:cs typeface="Arial"/>
              </a:rPr>
              <a:t>يجب على خدمة الإدارة المالية:</a:t>
            </a:r>
          </a:p>
          <a:p>
            <a:pPr marL="174708" indent="-174708" defTabSz="931774">
              <a:buFont typeface="Arial" panose="020B0604020202020204" pitchFamily="34" charset="0"/>
              <a:buChar char="•"/>
              <a:defRPr/>
            </a:pPr>
            <a:r>
              <a:rPr lang="ar-SA" baseline="0">
                <a:solidFill>
                  <a:schemeClr val="tx1"/>
                </a:solidFill>
                <a:latin typeface="+mn-lt"/>
                <a:cs typeface="Arial"/>
              </a:rPr>
              <a:t>تقديم خدمات بيع مع المركز الإقليمي</a:t>
            </a:r>
          </a:p>
          <a:p>
            <a:pPr marL="174708" indent="-174708" defTabSz="931774">
              <a:buFont typeface="Arial" panose="020B0604020202020204" pitchFamily="34" charset="0"/>
              <a:buChar char="•"/>
              <a:defRPr/>
            </a:pPr>
            <a:r>
              <a:rPr lang="ar-SA" baseline="0">
                <a:solidFill>
                  <a:schemeClr val="tx1"/>
                </a:solidFill>
                <a:latin typeface="+mn-lt"/>
                <a:cs typeface="Arial"/>
              </a:rPr>
              <a:t>استخدم خطة الإنفاق الخاصة بك للدفع مقابل الخدمات والدعم في خطة البرنامج الفردية الخاصة بك</a:t>
            </a:r>
          </a:p>
          <a:p>
            <a:pPr marL="171450" marR="0" lvl="0" indent="-171450" algn="r" defTabSz="931774"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a:solidFill>
                  <a:schemeClr val="tx1"/>
                </a:solidFill>
                <a:latin typeface="+mn-lt"/>
                <a:cs typeface="Arial"/>
              </a:rPr>
              <a:t>ترسل لك وللمركز الإقليمي موجزات شهرية بشأن خطة الإنفاق الخاصة بك</a:t>
            </a:r>
          </a:p>
          <a:p>
            <a:pPr marL="171450" marR="0" lvl="0" indent="-171450" algn="r" defTabSz="931774"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lang="ar-SA" baseline="0">
                <a:solidFill>
                  <a:schemeClr val="tx1"/>
                </a:solidFill>
                <a:latin typeface="+mn-lt"/>
                <a:cs typeface="Arial"/>
              </a:rPr>
              <a:t>تعد خدمة الإدارة المالية خدمة مطلوبة لبرنامج التحديد الذاتي</a:t>
            </a:r>
          </a:p>
          <a:p>
            <a:pPr marL="0" marR="0" lvl="0" indent="0" algn="r" defTabSz="931774" rtl="1" eaLnBrk="1" fontAlgn="auto" latinLnBrk="0" hangingPunct="1">
              <a:lnSpc>
                <a:spcPct val="100000"/>
              </a:lnSpc>
              <a:spcBef>
                <a:spcPts val="0"/>
              </a:spcBef>
              <a:spcAft>
                <a:spcPts val="0"/>
              </a:spcAft>
              <a:buClrTx/>
              <a:buSzTx/>
              <a:buFont typeface="Arial" panose="020B0604020202020204" pitchFamily="34" charset="0"/>
              <a:buNone/>
              <a:tabLst/>
              <a:defRPr/>
            </a:pPr>
            <a:r>
              <a:rPr lang="ar-SA" baseline="0">
                <a:solidFill>
                  <a:schemeClr val="tx1"/>
                </a:solidFill>
                <a:latin typeface="+mn-lt"/>
                <a:cs typeface="Arial"/>
              </a:rPr>
              <a:t>2) علاقاتك مع موظفيك، إذا كان لديك علاقة، ستحدد علاقة خدمة الإدارة المالية الخاصة بك</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latin typeface="+mn-lt"/>
            </a:endParaRPr>
          </a:p>
          <a:p>
            <a:pPr marL="0" marR="0" lvl="0" indent="0" algn="r" defTabSz="931774" rtl="1" eaLnBrk="1" fontAlgn="auto" latinLnBrk="0" hangingPunct="1">
              <a:lnSpc>
                <a:spcPct val="100000"/>
              </a:lnSpc>
              <a:spcBef>
                <a:spcPts val="0"/>
              </a:spcBef>
              <a:spcAft>
                <a:spcPts val="0"/>
              </a:spcAft>
              <a:buClrTx/>
              <a:buSzTx/>
              <a:buFont typeface="Arial" panose="020B0604020202020204" pitchFamily="34" charset="0"/>
              <a:buNone/>
              <a:tabLst/>
              <a:defRPr/>
            </a:pPr>
            <a:r>
              <a:rPr lang="ar-SA" baseline="0">
                <a:solidFill>
                  <a:schemeClr val="tx1"/>
                </a:solidFill>
                <a:latin typeface="+mn-lt"/>
                <a:cs typeface="Arial"/>
              </a:rPr>
              <a:t>3) هناك ثلاثة نماذج لهذه العلاقة.</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chemeClr val="tx1"/>
              </a:solidFill>
              <a:latin typeface="+mn-lt"/>
            </a:endParaRPr>
          </a:p>
          <a:p>
            <a:pPr marL="0" marR="0" lvl="0" indent="0" algn="r" defTabSz="931774" rtl="1" eaLnBrk="1" fontAlgn="auto" latinLnBrk="0" hangingPunct="1">
              <a:lnSpc>
                <a:spcPct val="100000"/>
              </a:lnSpc>
              <a:spcBef>
                <a:spcPts val="0"/>
              </a:spcBef>
              <a:spcAft>
                <a:spcPts val="0"/>
              </a:spcAft>
              <a:buClrTx/>
              <a:buSzTx/>
              <a:buFont typeface="Arial" panose="020B0604020202020204" pitchFamily="34" charset="0"/>
              <a:buNone/>
              <a:tabLst/>
              <a:defRPr/>
            </a:pPr>
            <a:r>
              <a:rPr lang="ar-SA" baseline="0">
                <a:solidFill>
                  <a:schemeClr val="tx1"/>
                </a:solidFill>
                <a:latin typeface="+mn-lt"/>
                <a:cs typeface="Arial"/>
              </a:rPr>
              <a:t> 4) يحدد النموذج وعدد الخدمات التي لديك في خطة الإنفاق الخاصة بك تكلفة خدمة الإدارة المالية.</a:t>
            </a:r>
          </a:p>
          <a:p>
            <a:pPr algn="l"/>
            <a:endParaRPr lang="en-US" sz="1200" b="0"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74</a:t>
            </a:fld>
            <a:endParaRPr lang="en-US"/>
          </a:p>
        </p:txBody>
      </p:sp>
    </p:spTree>
    <p:extLst>
      <p:ext uri="{BB962C8B-B14F-4D97-AF65-F5344CB8AC3E}">
        <p14:creationId xmlns:p14="http://schemas.microsoft.com/office/powerpoint/2010/main" val="4277819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75</a:t>
            </a:fld>
            <a:endParaRPr lang="en-US"/>
          </a:p>
        </p:txBody>
      </p:sp>
    </p:spTree>
    <p:extLst>
      <p:ext uri="{BB962C8B-B14F-4D97-AF65-F5344CB8AC3E}">
        <p14:creationId xmlns:p14="http://schemas.microsoft.com/office/powerpoint/2010/main" val="8621322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76</a:t>
            </a:fld>
            <a:endParaRPr lang="en-US"/>
          </a:p>
        </p:txBody>
      </p:sp>
    </p:spTree>
    <p:extLst>
      <p:ext uri="{BB962C8B-B14F-4D97-AF65-F5344CB8AC3E}">
        <p14:creationId xmlns:p14="http://schemas.microsoft.com/office/powerpoint/2010/main" val="539830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 typeface="Arial"/>
              <a:buNone/>
              <a:tabLst/>
              <a:defRPr/>
            </a:pPr>
            <a:r>
              <a:rPr lang="ar-SA">
                <a:solidFill>
                  <a:schemeClr val="tx1"/>
                </a:solidFill>
              </a:rPr>
              <a:t>في برنامج التحديد الذاتي، سيكون لديك نفس الحقوق التي لديك الآن.</a:t>
            </a:r>
          </a:p>
          <a:p>
            <a:pPr marL="0" marR="0" indent="0" algn="r" defTabSz="914400" rtl="1" eaLnBrk="1" fontAlgn="auto" latinLnBrk="0" hangingPunct="1">
              <a:lnSpc>
                <a:spcPct val="100000"/>
              </a:lnSpc>
              <a:spcBef>
                <a:spcPts val="0"/>
              </a:spcBef>
              <a:spcAft>
                <a:spcPts val="0"/>
              </a:spcAft>
              <a:buClrTx/>
              <a:buSzTx/>
              <a:buFont typeface="Arial"/>
              <a:buNone/>
              <a:tabLst/>
              <a:defRPr/>
            </a:pPr>
            <a:r>
              <a:rPr lang="ar-SA" baseline="0">
                <a:solidFill>
                  <a:schemeClr val="tx1"/>
                </a:solidFill>
              </a:rPr>
              <a:t> والتي تشمل الحق في</a:t>
            </a:r>
          </a:p>
          <a:p>
            <a:pPr marL="171450" marR="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a:solidFill>
                  <a:schemeClr val="tx1"/>
                </a:solidFill>
              </a:rPr>
              <a:t>إجراءات خطة البرنامج الفردية</a:t>
            </a:r>
          </a:p>
          <a:p>
            <a:pPr marL="171450" marR="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a:solidFill>
                  <a:schemeClr val="tx1"/>
                </a:solidFill>
              </a:rPr>
              <a:t>الاستماع العادل</a:t>
            </a:r>
          </a:p>
          <a:p>
            <a:pPr marL="171450" marR="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a:solidFill>
                  <a:schemeClr val="tx1"/>
                </a:solidFill>
              </a:rPr>
              <a:t>الاستئنافات</a:t>
            </a:r>
          </a:p>
          <a:p>
            <a:pPr>
              <a:buFont typeface="Arial"/>
              <a:buNone/>
            </a:pPr>
            <a:r>
              <a:rPr lang="ar-SA">
                <a:solidFill>
                  <a:schemeClr val="tx1"/>
                </a:solidFill>
              </a:rPr>
              <a:t>اعمل مع أعضاء فريقك لحل المشكلات مع مراعاة الـ5 مبادئ وعملية التخطيط المرتكزة حول الشخص والقواعد التي تعلمتها اليوم.</a:t>
            </a:r>
          </a:p>
          <a:p>
            <a:pPr>
              <a:buFont typeface="Arial"/>
              <a:buNone/>
            </a:pPr>
            <a:endParaRPr lang="en-US" dirty="0">
              <a:solidFill>
                <a:schemeClr val="tx1"/>
              </a:solidFill>
            </a:endParaRPr>
          </a:p>
          <a:p>
            <a:pPr>
              <a:buFont typeface="Arial"/>
              <a:buNone/>
            </a:pPr>
            <a:r>
              <a:rPr lang="ar-SA">
                <a:solidFill>
                  <a:schemeClr val="tx1"/>
                </a:solidFill>
              </a:rPr>
              <a:t> نظرًا لأننا نتعلم سويًا، فإذا كنت بحاجة إلى مساعدة، فإن مركزك الإقليمي موجود هنا لدعمك.</a:t>
            </a:r>
            <a:r>
              <a:rPr lang="ar-SA" baseline="0">
                <a:solidFill>
                  <a:schemeClr val="tx1"/>
                </a:solidFill>
              </a:rPr>
              <a:t>  يمكنك أيضًا أو المركز الإقليمي الخاص بك مراسلة دائرة الخدمات التطويرية إلكترونيًا على </a:t>
            </a:r>
            <a:r>
              <a:rPr lang="en-US" baseline="0">
                <a:solidFill>
                  <a:schemeClr val="tx1"/>
                </a:solidFill>
              </a:rPr>
              <a:t>sdp@dds.ca.gov</a:t>
            </a:r>
            <a:r>
              <a:rPr lang="ar-SA" baseline="0">
                <a:solidFill>
                  <a:schemeClr val="tx1"/>
                </a:solidFill>
              </a:rPr>
              <a:t>.</a:t>
            </a:r>
          </a:p>
          <a:p>
            <a:pPr>
              <a:buFont typeface="Arial"/>
              <a:buNone/>
            </a:pPr>
            <a:endParaRPr lang="en-US" baseline="0" dirty="0">
              <a:solidFill>
                <a:schemeClr val="tx1"/>
              </a:solidFill>
            </a:endParaRPr>
          </a:p>
          <a:p>
            <a:pPr>
              <a:buFont typeface="Arial"/>
              <a:buNone/>
            </a:pPr>
            <a:r>
              <a:rPr lang="ar-SA" baseline="0">
                <a:solidFill>
                  <a:schemeClr val="tx1"/>
                </a:solidFill>
              </a:rPr>
              <a:t> 	يمكنك العثور على مزيد من المعلومات حول حقوقك على موقع دائرة الخدمات التطويرية الإلكتروني </a:t>
            </a:r>
            <a:r>
              <a:rPr lang="en-US" baseline="0">
                <a:solidFill>
                  <a:schemeClr val="tx1"/>
                </a:solidFill>
              </a:rPr>
              <a:t>www.dds.ca.gov</a:t>
            </a:r>
            <a:r>
              <a:rPr lang="ar-SA" baseline="0">
                <a:solidFill>
                  <a:schemeClr val="tx1"/>
                </a:solidFill>
              </a:rPr>
              <a:t>. </a:t>
            </a:r>
          </a:p>
        </p:txBody>
      </p:sp>
      <p:sp>
        <p:nvSpPr>
          <p:cNvPr id="4" name="Slide Number Placeholder 3"/>
          <p:cNvSpPr>
            <a:spLocks noGrp="1"/>
          </p:cNvSpPr>
          <p:nvPr>
            <p:ph type="sldNum" sz="quarter" idx="5"/>
          </p:nvPr>
        </p:nvSpPr>
        <p:spPr/>
        <p:txBody>
          <a:bodyPr/>
          <a:lstStyle/>
          <a:p>
            <a:fld id="{1C78673E-F29B-4593-BE77-BC78070867BB}" type="slidenum">
              <a:rPr lang="en-US" smtClean="0"/>
              <a:t>77</a:t>
            </a:fld>
            <a:endParaRPr lang="en-US"/>
          </a:p>
        </p:txBody>
      </p:sp>
    </p:spTree>
    <p:extLst>
      <p:ext uri="{BB962C8B-B14F-4D97-AF65-F5344CB8AC3E}">
        <p14:creationId xmlns:p14="http://schemas.microsoft.com/office/powerpoint/2010/main" val="13828890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Wingdings" pitchFamily="2" charset="2"/>
              <a:buNone/>
              <a:tabLst/>
              <a:defRPr/>
            </a:pPr>
            <a:r>
              <a:rPr lang="ar-SA" sz="1200">
                <a:solidFill>
                  <a:schemeClr val="tx1"/>
                </a:solidFill>
                <a:latin typeface="+mn-lt"/>
                <a:cs typeface="Arial" panose="020B0604020202020204" pitchFamily="34" charset="0"/>
              </a:rPr>
              <a:t>النقاط الأساسية</a:t>
            </a:r>
          </a:p>
          <a:p>
            <a:pPr marL="171450" marR="0" lvl="0" indent="-17145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sz="1200">
                <a:solidFill>
                  <a:schemeClr val="tx1"/>
                </a:solidFill>
                <a:latin typeface="+mn-lt"/>
                <a:cs typeface="Arial" panose="020B0604020202020204" pitchFamily="34" charset="0"/>
              </a:rPr>
              <a:t>سيُطلب من بعض مقدمي الخدمات الذين تقوم بتعيينهم الحصول على التحري عن الخلفية الجنائية.</a:t>
            </a:r>
            <a:r>
              <a:rPr lang="ar-SA" sz="1200" baseline="0">
                <a:solidFill>
                  <a:schemeClr val="tx1"/>
                </a:solidFill>
                <a:latin typeface="+mn-lt"/>
                <a:cs typeface="Arial" panose="020B0604020202020204" pitchFamily="34" charset="0"/>
              </a:rPr>
              <a:t> يعد هذا إجراء سلامة مهم في برنامج التحديد الذاتي.</a:t>
            </a:r>
          </a:p>
          <a:p>
            <a:pPr marL="171450" marR="0" lvl="0" indent="-17145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sz="1200" baseline="0">
                <a:solidFill>
                  <a:schemeClr val="tx1"/>
                </a:solidFill>
                <a:latin typeface="+mn-lt"/>
                <a:ea typeface="+mn-ea"/>
                <a:cs typeface="Arial" panose="020B0604020202020204" pitchFamily="34" charset="0"/>
              </a:rPr>
              <a:t>يُطلب تحري عن الخلفية الجنائية للأشخاص الذين يتم الدفع لهم من خطة الإنفاق الخاصة بك الذين يقدمون لك الرعاية الشخصية المباشرة، بما في ذلك أفراد العائلة والأصدقاء.</a:t>
            </a:r>
            <a:r>
              <a:rPr lang="ar-SA" sz="1200" baseline="0">
                <a:solidFill>
                  <a:schemeClr val="tx1"/>
                </a:solidFill>
              </a:rPr>
              <a:t> تتمثل الرعاية الشخصية المباشرة في المساعدة في ارتداء الملابس أو التبرج أو الاستحمام  أو خدمات النظافة الشخصية.</a:t>
            </a:r>
            <a:r>
              <a:rPr lang="ar-SA" sz="1200" b="0" i="0" u="none" strike="noStrike" baseline="0">
                <a:solidFill>
                  <a:schemeClr val="tx1"/>
                </a:solidFill>
                <a:latin typeface="+mn-lt"/>
                <a:ea typeface="+mn-ea"/>
                <a:cs typeface="Arial"/>
              </a:rPr>
              <a:t>  </a:t>
            </a:r>
          </a:p>
          <a:p>
            <a:pPr marL="171450" marR="0" lvl="0" indent="-17145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sz="1200" b="0" i="0" u="none" strike="noStrike" baseline="0">
                <a:solidFill>
                  <a:schemeClr val="tx1"/>
                </a:solidFill>
                <a:latin typeface="+mn-lt"/>
                <a:ea typeface="+mn-ea"/>
                <a:cs typeface="Arial"/>
              </a:rPr>
              <a:t>قد تطالب أنت أو خدمة الإدارة المالية الخاصة بك أي من مقدمي الخدمات الآخريين بالحصول أيضًا على فحص للخلفية. قد يكون هناك حالات يكون هذا الأمر مهمًا لك أو لمقدم خدمة الإدارة المالية.</a:t>
            </a:r>
          </a:p>
          <a:p>
            <a:pPr marL="171450" marR="0" lvl="0" indent="-17145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sz="1200" baseline="0">
                <a:solidFill>
                  <a:schemeClr val="tx1"/>
                </a:solidFill>
              </a:rPr>
              <a:t>تتأكد خدمة الإدارة المالية من اكتمال التحري عن الخلفية.</a:t>
            </a:r>
          </a:p>
          <a:p>
            <a:pPr marL="171450" marR="0" lvl="0" indent="-17145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baseline="0">
                <a:solidFill>
                  <a:schemeClr val="tx1"/>
                </a:solidFill>
                <a:latin typeface="+mn-lt"/>
                <a:cs typeface="Arial" panose="020B0604020202020204" pitchFamily="34" charset="0"/>
              </a:rPr>
              <a:t> يتعين أن يحصل مقدم الخدمات أو الموظفين على تحري جديد عن الخلفية من دائرة الخدمات التطويرية، حتى إذا أجروا واحدة بالفعل من تقديم خدمات أخرى (أي: خدمات الدعم في المنزل). تستلزم الحصول على تحري عن الخلفية من دائرة الخدمات التطويرية.</a:t>
            </a:r>
          </a:p>
          <a:p>
            <a:pPr marL="171450" marR="0" lvl="0" indent="-171450" algn="r" defTabSz="914400" rtl="1" eaLnBrk="1" fontAlgn="auto" latinLnBrk="0" hangingPunct="1">
              <a:lnSpc>
                <a:spcPct val="100000"/>
              </a:lnSpc>
              <a:spcBef>
                <a:spcPts val="0"/>
              </a:spcBef>
              <a:spcAft>
                <a:spcPts val="0"/>
              </a:spcAft>
              <a:buClrTx/>
              <a:buSzTx/>
              <a:buFont typeface="Wingdings" pitchFamily="2" charset="2"/>
              <a:buChar char="ü"/>
              <a:tabLst/>
              <a:defRPr/>
            </a:pPr>
            <a:r>
              <a:rPr lang="ar-SA" baseline="0">
                <a:solidFill>
                  <a:schemeClr val="tx1"/>
                </a:solidFill>
                <a:latin typeface="+mn-lt"/>
                <a:cs typeface="Arial" panose="020B0604020202020204" pitchFamily="34" charset="0"/>
              </a:rPr>
              <a:t> يعد فحصًا واحدًا عن الخلفية مطلوبًا في برنامج التحديد الذاتي حتى إذا كان مقدم الخدمات يخدم أكثر من مشارك واحد.</a:t>
            </a:r>
          </a:p>
          <a:p>
            <a:endParaRPr lang="en-US" dirty="0">
              <a:solidFill>
                <a:schemeClr val="tx1"/>
              </a:solidFill>
              <a:latin typeface="+mn-lt"/>
            </a:endParaRPr>
          </a:p>
          <a:p>
            <a:pPr marL="0" marR="0" lvl="0" indent="0" algn="r" defTabSz="914400" rtl="1" eaLnBrk="1" fontAlgn="auto" latinLnBrk="0" hangingPunct="1">
              <a:lnSpc>
                <a:spcPct val="100000"/>
              </a:lnSpc>
              <a:spcBef>
                <a:spcPts val="0"/>
              </a:spcBef>
              <a:spcAft>
                <a:spcPts val="0"/>
              </a:spcAft>
              <a:buClrTx/>
              <a:buSzTx/>
              <a:buFont typeface="Arial"/>
              <a:buNone/>
              <a:tabLst/>
              <a:defRPr/>
            </a:pPr>
            <a:r>
              <a:rPr lang="ar-SA" baseline="0">
                <a:solidFill>
                  <a:schemeClr val="tx1"/>
                </a:solidFill>
                <a:latin typeface="+mn-lt"/>
                <a:cs typeface="Arial" panose="020B0604020202020204" pitchFamily="34" charset="0"/>
              </a:rPr>
              <a:t>كيف ستجري العملية: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a:solidFill>
                  <a:schemeClr val="tx1"/>
                </a:solidFill>
                <a:latin typeface="+mn-lt"/>
                <a:cs typeface="Arial" panose="020B0604020202020204" pitchFamily="34" charset="0"/>
              </a:rPr>
              <a:t>يمكن أن تساعد خدمة الإدارة المالية مقدم الخدمات الخاص بك في إيجاد مواقع بصمات الأصابع.</a:t>
            </a:r>
            <a:r>
              <a:rPr lang="ar-SA" baseline="0">
                <a:solidFill>
                  <a:schemeClr val="tx1"/>
                </a:solidFill>
                <a:latin typeface="+mn-lt"/>
                <a:cs typeface="Arial" panose="020B0604020202020204" pitchFamily="34" charset="0"/>
              </a:rPr>
              <a:t> كانت المواقع كلها في أنحاء كاليفورنيا.</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a:solidFill>
                  <a:schemeClr val="tx1"/>
                </a:solidFill>
                <a:latin typeface="+mn-lt"/>
                <a:cs typeface="Arial" panose="020B0604020202020204" pitchFamily="34" charset="0"/>
              </a:rPr>
              <a:t>ستوفر خدمة الإدارة المالية أوراق العمل المطلوبة لبصمات الأصابع</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a:solidFill>
                  <a:schemeClr val="tx1"/>
                </a:solidFill>
                <a:latin typeface="+mn-lt"/>
                <a:cs typeface="Arial" panose="020B0604020202020204" pitchFamily="34" charset="0"/>
              </a:rPr>
              <a:t>يتم دفع تكلفة بصمات الأصابه عن طريق مقدم الخدمات المحتمل</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a:solidFill>
                  <a:schemeClr val="tx1"/>
                </a:solidFill>
                <a:latin typeface="+mn-lt"/>
                <a:cs typeface="Arial" panose="020B0604020202020204" pitchFamily="34" charset="0"/>
              </a:rPr>
              <a:t>يتم إرسال النتائج عادة خلال 48 ساعة لولاية كاليفورنيا (وزارة العدل ودائرة الخدمات التطويرية)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a:solidFill>
                  <a:schemeClr val="tx1"/>
                </a:solidFill>
                <a:latin typeface="+mn-lt"/>
                <a:cs typeface="Arial" panose="020B0604020202020204" pitchFamily="34" charset="0"/>
              </a:rPr>
              <a:t>ستتلقى خدمة الإدارة المالية نتائج التحري عن الخلفية من دائرة الخدمات التطويرية لكن ليست تفاصيل محددة.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a:solidFill>
                  <a:schemeClr val="tx1"/>
                </a:solidFill>
                <a:latin typeface="+mn-lt"/>
                <a:cs typeface="Arial" panose="020B0604020202020204" pitchFamily="34" charset="0"/>
              </a:rPr>
              <a:t> إذا أدين مقدم الخدمة المحتمل بجريمة صغيرة؟</a:t>
            </a:r>
            <a:r>
              <a:rPr lang="ar-SA" sz="1200">
                <a:solidFill>
                  <a:schemeClr val="tx1"/>
                </a:solidFill>
                <a:latin typeface="+mn-lt"/>
                <a:cs typeface="Arial" panose="020B0604020202020204" pitchFamily="34" charset="0"/>
              </a:rPr>
              <a:t> ستحتاج دائرة الخدمات التطويرية إلى الموافقة قبل البدء</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baseline="0">
                <a:solidFill>
                  <a:schemeClr val="tx1"/>
                </a:solidFill>
                <a:latin typeface="+mn-lt"/>
                <a:cs typeface="Arial" panose="020B0604020202020204" pitchFamily="34" charset="0"/>
              </a:rPr>
              <a:t>في حالة القبض على مقدم الخدمات المحتمل أو إدانته بجريمة خطيرة، لن تستطيع الحصول على تصريح.</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solidFill>
                <a:schemeClr val="tx1"/>
              </a:solidFill>
              <a:latin typeface="+mn-lt"/>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 typeface="Arial"/>
              <a:buNone/>
              <a:tabLst/>
              <a:defRPr/>
            </a:pPr>
            <a:r>
              <a:rPr lang="ar-SA" b="1">
                <a:solidFill>
                  <a:schemeClr val="tx1"/>
                </a:solidFill>
              </a:rPr>
              <a:t> تشمل الجريمة الخطيرة الشخص الذي أدين أو ينتظر المحاكمة أو القتل أو الشروع في قتل أو سوء معاملة طفل أو كبير السن أو بالغ أو الاغتصاب أو الاعتداء الجنسي أو السرقة أو الحرق المتعمد أو الخطف أو سرقة السيارات أو الابتزاز.</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b="0" baseline="0" dirty="0">
              <a:solidFill>
                <a:schemeClr val="tx1"/>
              </a:solidFill>
              <a:latin typeface="+mn-lt"/>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 typeface="Arial"/>
              <a:buNone/>
              <a:tabLst/>
              <a:defRPr/>
            </a:pPr>
            <a:r>
              <a:rPr lang="ar-SA" b="0" baseline="0">
                <a:solidFill>
                  <a:schemeClr val="tx1"/>
                </a:solidFill>
                <a:latin typeface="+mn-lt"/>
                <a:cs typeface="Arial" panose="020B0604020202020204" pitchFamily="34" charset="0"/>
              </a:rPr>
              <a:t>ستخبرك خدمة الإدارة المالية أن هناك شيء ما في التحري عن الخلفية وأنه غير مؤهلًا لتوفير خدماتك المدفوعة من خلال برنامج التحديد الذاتي.</a:t>
            </a:r>
          </a:p>
          <a:p>
            <a:pPr marL="0" marR="0" lvl="0" indent="0" algn="r" defTabSz="914400" rtl="1" eaLnBrk="1" fontAlgn="auto" latinLnBrk="0" hangingPunct="1">
              <a:lnSpc>
                <a:spcPct val="100000"/>
              </a:lnSpc>
              <a:spcBef>
                <a:spcPts val="0"/>
              </a:spcBef>
              <a:spcAft>
                <a:spcPts val="0"/>
              </a:spcAft>
              <a:buClrTx/>
              <a:buSzTx/>
              <a:buFont typeface="Arial"/>
              <a:buNone/>
              <a:tabLst/>
              <a:defRPr/>
            </a:pPr>
            <a:r>
              <a:rPr lang="ar-SA">
                <a:solidFill>
                  <a:schemeClr val="tx1"/>
                </a:solidFill>
                <a:latin typeface="+mn-lt"/>
                <a:cs typeface="Arial" panose="020B0604020202020204" pitchFamily="34" charset="0"/>
              </a:rPr>
              <a:t> مرة أخرى، عندما تبدأ في إعداد خدماتك، يمكن توجيه أي أسئلة عن التحري عن الخلفية للموقع التالي </a:t>
            </a:r>
            <a:r>
              <a:rPr lang="en-US">
                <a:solidFill>
                  <a:schemeClr val="tx1"/>
                </a:solidFill>
                <a:latin typeface="+mn-lt"/>
                <a:cs typeface="Arial" panose="020B0604020202020204" pitchFamily="34" charset="0"/>
                <a:hlinkClick r:id="rId3"/>
              </a:rPr>
              <a:t>sdpbackground@dds.ca.gov</a:t>
            </a:r>
          </a:p>
        </p:txBody>
      </p:sp>
      <p:sp>
        <p:nvSpPr>
          <p:cNvPr id="4" name="Slide Number Placeholder 3"/>
          <p:cNvSpPr>
            <a:spLocks noGrp="1"/>
          </p:cNvSpPr>
          <p:nvPr>
            <p:ph type="sldNum" sz="quarter" idx="5"/>
          </p:nvPr>
        </p:nvSpPr>
        <p:spPr/>
        <p:txBody>
          <a:bodyPr/>
          <a:lstStyle/>
          <a:p>
            <a:fld id="{1C78673E-F29B-4593-BE77-BC78070867BB}" type="slidenum">
              <a:rPr lang="en-US" smtClean="0"/>
              <a:t>78</a:t>
            </a:fld>
            <a:endParaRPr lang="en-US"/>
          </a:p>
        </p:txBody>
      </p:sp>
    </p:spTree>
    <p:extLst>
      <p:ext uri="{BB962C8B-B14F-4D97-AF65-F5344CB8AC3E}">
        <p14:creationId xmlns:p14="http://schemas.microsoft.com/office/powerpoint/2010/main" val="1879421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200" baseline="0"/>
              <a:t>يعد جزءًا كبيرًا من كونك آمنًا تعرف على سوء المعاملة والوقاية منها. سنتحدث عن سوء المعاملة في الشرائح القليلة القادمة.</a:t>
            </a:r>
          </a:p>
          <a:p>
            <a:r>
              <a:rPr lang="ar-SA" sz="1200" baseline="0"/>
              <a:t> من المهم للغاية أن تتعلم أنت وعائلتك والأشخاص الذين يقدمون لك خدمات ودعم عن سوء المعاملة وكيف تخبر شخصًا ما أنه يتعرض لسوء معاملة وماذا تفعل إذا كان هناك سبب للاعتقاد بأن هناك شخص ما يتعرض لسوء المعاملة.</a:t>
            </a:r>
          </a:p>
          <a:p>
            <a:r>
              <a:rPr lang="ar-SA" sz="1200" baseline="0"/>
              <a:t>هناك عدة أنواع من سوء المعاملة:</a:t>
            </a:r>
          </a:p>
          <a:p>
            <a:pPr marL="171450" indent="-171450">
              <a:buFont typeface="Arial" panose="020B0604020202020204" pitchFamily="34" charset="0"/>
              <a:buChar char="•"/>
            </a:pPr>
            <a:r>
              <a:rPr lang="ar-SA" sz="1200" baseline="0"/>
              <a:t>الاعتداء الجسدي</a:t>
            </a:r>
          </a:p>
          <a:p>
            <a:pPr marL="171450" indent="-171450">
              <a:buFont typeface="Arial" panose="020B0604020202020204" pitchFamily="34" charset="0"/>
              <a:buChar char="•"/>
            </a:pPr>
            <a:r>
              <a:rPr lang="ar-SA" sz="1200" baseline="0"/>
              <a:t>الاعتداء الجنسي</a:t>
            </a:r>
          </a:p>
          <a:p>
            <a:pPr marL="171450" indent="-171450">
              <a:buFont typeface="Arial" panose="020B0604020202020204" pitchFamily="34" charset="0"/>
              <a:buChar char="•"/>
            </a:pPr>
            <a:r>
              <a:rPr lang="ar-SA" sz="1200" baseline="0"/>
              <a:t>الاعتداء بالإهمال</a:t>
            </a:r>
          </a:p>
          <a:p>
            <a:pPr marL="171450" indent="-171450">
              <a:buFont typeface="Arial" panose="020B0604020202020204" pitchFamily="34" charset="0"/>
              <a:buChar char="•"/>
            </a:pPr>
            <a:r>
              <a:rPr lang="ar-SA" sz="1200" baseline="0"/>
              <a:t> الاعتداء العاطفي</a:t>
            </a:r>
          </a:p>
          <a:p>
            <a:pPr marL="171450" indent="-171450">
              <a:buFont typeface="Arial" panose="020B0604020202020204" pitchFamily="34" charset="0"/>
              <a:buChar char="•"/>
            </a:pPr>
            <a:r>
              <a:rPr lang="ar-SA" sz="1200" baseline="0"/>
              <a:t> الاعتداء المالي</a:t>
            </a:r>
          </a:p>
          <a:p>
            <a:pPr marL="0" indent="0">
              <a:buFont typeface="Arial" panose="020B0604020202020204" pitchFamily="34" charset="0"/>
              <a:buNone/>
            </a:pPr>
            <a:r>
              <a:rPr lang="ar-SA" sz="1200" baseline="0"/>
              <a:t>يمكن حدوث تلك الأشياء من غرباء أو شخص تعرفه وأحيانًا يكون من الصعب معرفة ما إذا كنت تتعرض لسوء المعاملة أم لا. إذا كنت تشعر بعدم الارتياح تجاه الطريقة التي يتعامل بها شخص ما معك، عليك إخبار شخصًا تثق به.</a:t>
            </a:r>
          </a:p>
          <a:p>
            <a:pPr marL="0" indent="0">
              <a:buFont typeface="Arial" panose="020B0604020202020204" pitchFamily="34" charset="0"/>
              <a:buNone/>
            </a:pPr>
            <a:endParaRPr lang="en-US" sz="1200" baseline="0" dirty="0"/>
          </a:p>
          <a:p>
            <a:pPr marL="0" indent="0">
              <a:buFont typeface="Arial" panose="020B0604020202020204" pitchFamily="34" charset="0"/>
              <a:buNone/>
            </a:pPr>
            <a:r>
              <a:rPr lang="ar-SA" sz="1200" b="1" baseline="0"/>
              <a:t> نصيحة التدريب! كن مستعدًا عند تقديم توجيه ومناقشة سوء المعاملة، فقد يكون لديك أشخاص يشاركون تجاربهم. كن مستعدًا للاستماع إلى ذلك ومتابعة الأمر حسب الاقتضاء.</a:t>
            </a:r>
          </a:p>
        </p:txBody>
      </p:sp>
      <p:sp>
        <p:nvSpPr>
          <p:cNvPr id="4" name="Slide Number Placeholder 3"/>
          <p:cNvSpPr>
            <a:spLocks noGrp="1"/>
          </p:cNvSpPr>
          <p:nvPr>
            <p:ph type="sldNum" sz="quarter" idx="5"/>
          </p:nvPr>
        </p:nvSpPr>
        <p:spPr/>
        <p:txBody>
          <a:bodyPr/>
          <a:lstStyle/>
          <a:p>
            <a:fld id="{1C78673E-F29B-4593-BE77-BC78070867BB}" type="slidenum">
              <a:rPr lang="en-US" smtClean="0"/>
              <a:t>79</a:t>
            </a:fld>
            <a:endParaRPr lang="en-US"/>
          </a:p>
        </p:txBody>
      </p:sp>
    </p:spTree>
    <p:extLst>
      <p:ext uri="{BB962C8B-B14F-4D97-AF65-F5344CB8AC3E}">
        <p14:creationId xmlns:p14="http://schemas.microsoft.com/office/powerpoint/2010/main" val="3771068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200" baseline="0">
                <a:solidFill>
                  <a:schemeClr val="tx1"/>
                </a:solidFill>
                <a:latin typeface="+mn-lt"/>
                <a:cs typeface="Arial" panose="020B0604020202020204" pitchFamily="34" charset="0"/>
              </a:rPr>
              <a:t>حسنًا، ما هو برنامج التحديد الذاتي؟</a:t>
            </a:r>
          </a:p>
          <a:p>
            <a:pPr>
              <a:buFont typeface="Arial"/>
              <a:buNone/>
            </a:pPr>
            <a:r>
              <a:rPr lang="ar-SA" sz="1200">
                <a:solidFill>
                  <a:schemeClr val="tx1"/>
                </a:solidFill>
                <a:latin typeface="+mn-lt"/>
                <a:cs typeface="Arial" panose="020B0604020202020204" pitchFamily="34" charset="0"/>
              </a:rPr>
              <a:t>يعد برنامج التحديد الذاتي في كاليفورنيا طريقة أخرى لتلقي الخدمات والدعم من خلال المركز الإقليمي.</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a:solidFill>
                  <a:schemeClr val="tx1"/>
                </a:solidFill>
                <a:latin typeface="+mn-lt"/>
                <a:ea typeface="+mn-ea"/>
                <a:cs typeface="Arial" panose="020B0604020202020204" pitchFamily="34" charset="0"/>
              </a:rPr>
              <a:t> الاختيار والسيطرة والمسؤولية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a:solidFill>
                  <a:schemeClr val="tx1"/>
                </a:solidFill>
                <a:latin typeface="+mn-lt"/>
                <a:ea typeface="+mn-ea"/>
                <a:cs typeface="Arial" panose="020B0604020202020204" pitchFamily="34" charset="0"/>
              </a:rPr>
              <a:t>الخدمات والدعم الذي يناسب حياتك</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a:solidFill>
                  <a:schemeClr val="tx1"/>
                </a:solidFill>
                <a:latin typeface="+mn-lt"/>
                <a:ea typeface="+mn-ea"/>
                <a:cs typeface="Arial" panose="020B0604020202020204" pitchFamily="34" charset="0"/>
              </a:rPr>
              <a:t>قرر كيف يتم إنفاق ميزانيتك</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a:solidFill>
                  <a:schemeClr val="tx1"/>
                </a:solidFill>
                <a:latin typeface="+mn-lt"/>
                <a:ea typeface="+mn-ea"/>
                <a:cs typeface="Arial" panose="020B0604020202020204" pitchFamily="34" charset="0"/>
              </a:rPr>
              <a:t>الكثير من الدعم</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a:solidFill>
                  <a:schemeClr val="tx1"/>
                </a:solidFill>
                <a:latin typeface="+mn-lt"/>
                <a:ea typeface="+mn-ea"/>
                <a:cs typeface="Arial" panose="020B0604020202020204" pitchFamily="34" charset="0"/>
              </a:rPr>
              <a:t>التركيز على الإنسان</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SA" sz="1200" b="0" i="0" u="none" strike="noStrike" cap="none" normalizeH="0" baseline="0" noProof="0">
                <a:ln>
                  <a:noFill/>
                </a:ln>
                <a:solidFill>
                  <a:schemeClr val="tx1"/>
                </a:solidFill>
                <a:uLnTx/>
                <a:uFillTx/>
                <a:latin typeface="+mn-lt"/>
                <a:ea typeface="+mn-ea"/>
                <a:cs typeface="Arial" panose="020B0604020202020204" pitchFamily="34" charset="0"/>
              </a:rPr>
              <a:t>هناك بعض الجوانب المتعلقة برنامج التحديد الذاتي ستكون مماثلة لتلك الموجودة في نظام الخدمة التقليدية وبعضها الآخر سيكون مختلفًا.</a:t>
            </a:r>
          </a:p>
        </p:txBody>
      </p:sp>
      <p:sp>
        <p:nvSpPr>
          <p:cNvPr id="4" name="Slide Number Placeholder 3"/>
          <p:cNvSpPr>
            <a:spLocks noGrp="1"/>
          </p:cNvSpPr>
          <p:nvPr>
            <p:ph type="sldNum" sz="quarter" idx="5"/>
          </p:nvPr>
        </p:nvSpPr>
        <p:spPr/>
        <p:txBody>
          <a:bodyPr/>
          <a:lstStyle/>
          <a:p>
            <a:fld id="{1C78673E-F29B-4593-BE77-BC78070867BB}" type="slidenum">
              <a:rPr lang="en-US" smtClean="0"/>
              <a:t>8</a:t>
            </a:fld>
            <a:endParaRPr lang="en-US"/>
          </a:p>
        </p:txBody>
      </p:sp>
    </p:spTree>
    <p:extLst>
      <p:ext uri="{BB962C8B-B14F-4D97-AF65-F5344CB8AC3E}">
        <p14:creationId xmlns:p14="http://schemas.microsoft.com/office/powerpoint/2010/main" val="5571232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sz="1200" baseline="0" dirty="0"/>
          </a:p>
          <a:p>
            <a:endParaRPr lang="en-US" sz="1200" baseline="0" dirty="0"/>
          </a:p>
          <a:p>
            <a:endParaRPr lang="en-US" sz="120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80</a:t>
            </a:fld>
            <a:endParaRPr lang="en-US"/>
          </a:p>
        </p:txBody>
      </p:sp>
    </p:spTree>
    <p:extLst>
      <p:ext uri="{BB962C8B-B14F-4D97-AF65-F5344CB8AC3E}">
        <p14:creationId xmlns:p14="http://schemas.microsoft.com/office/powerpoint/2010/main" val="41865501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SA" sz="1200" i="1" baseline="0"/>
              <a:t>النشرات:</a:t>
            </a:r>
            <a:r>
              <a:rPr lang="ar-SA" sz="1200" b="1" baseline="0"/>
              <a:t> كيف تدافع عن نفسك - كافح مرة أخرى!</a:t>
            </a:r>
            <a:r>
              <a:rPr lang="ar-SA" sz="1200" b="1" i="1" baseline="0"/>
              <a:t> </a:t>
            </a:r>
            <a:r>
              <a:rPr lang="en-US" sz="1200" b="1" i="1" baseline="0"/>
              <a:t>TipSheet_HowtoDefendYourself_v6</a:t>
            </a:r>
          </a:p>
          <a:p>
            <a:pPr marL="0" indent="0">
              <a:buFont typeface="Arial" panose="020B0604020202020204" pitchFamily="34" charset="0"/>
              <a:buNone/>
            </a:pPr>
            <a:endParaRPr lang="en-US" sz="1200" baseline="0" dirty="0"/>
          </a:p>
          <a:p>
            <a:pPr marL="0" indent="0">
              <a:buFont typeface="Arial" panose="020B0604020202020204" pitchFamily="34" charset="0"/>
              <a:buNone/>
            </a:pPr>
            <a:r>
              <a:rPr lang="ar-SA" sz="1200" baseline="0"/>
              <a:t>يدعمك العديد من الأشخاص وأنت أيضًا تدعم أصدقائك والأخرين في حياتك. مرارًا، تحدث إلى شخص تثق به.</a:t>
            </a:r>
          </a:p>
          <a:p>
            <a:r>
              <a:rPr lang="ar-SA" sz="1200"/>
              <a:t> لا ينبغي لأحد:</a:t>
            </a:r>
          </a:p>
          <a:p>
            <a:pPr marL="171450" indent="-171450">
              <a:buFont typeface="Arial" panose="020B0604020202020204" pitchFamily="34" charset="0"/>
              <a:buChar char="•"/>
            </a:pPr>
            <a:r>
              <a:rPr lang="ar-SA" sz="1200"/>
              <a:t>أن يجعلك تشعر بعدم الارتياح</a:t>
            </a:r>
          </a:p>
          <a:p>
            <a:pPr marL="171450" indent="-171450">
              <a:buFont typeface="Arial" panose="020B0604020202020204" pitchFamily="34" charset="0"/>
              <a:buChar char="•"/>
            </a:pPr>
            <a:r>
              <a:rPr lang="ar-SA" sz="1200"/>
              <a:t>أن يأخذ شخص ما أشياء تخصك</a:t>
            </a:r>
          </a:p>
          <a:p>
            <a:pPr marL="171450" indent="-171450">
              <a:buFont typeface="Arial" panose="020B0604020202020204" pitchFamily="34" charset="0"/>
              <a:buChar char="•"/>
            </a:pPr>
            <a:r>
              <a:rPr lang="ar-SA" sz="1200"/>
              <a:t>أن يقترب منك أو يلمسك إلا إذا كنت توافق على ذلك</a:t>
            </a:r>
          </a:p>
          <a:p>
            <a:r>
              <a:rPr lang="ar-SA" sz="1200" baseline="0"/>
              <a:t>لا تتجاهل ما تشعر به. تحدث إلى شخص تثق به.</a:t>
            </a:r>
          </a:p>
          <a:p>
            <a:r>
              <a:rPr lang="ar-SA" sz="1200"/>
              <a:t> ما الذي ينبغي عليك فعله إذا كنت في موقف غير آمن....يجب عليك اتخاذ إجراءات فورية للتأكد من أنه يمكنك الوصول إلى مكان آمن.</a:t>
            </a:r>
          </a:p>
          <a:p>
            <a:r>
              <a:rPr lang="ar-SA" sz="1200"/>
              <a:t> هناك نشرات في حزمتك تقدم بعض الأفكار حول كيفية التعامل مع موقف غير مريح أو محتمل أن يكون خطيرًا.</a:t>
            </a:r>
          </a:p>
          <a:p>
            <a:r>
              <a:rPr lang="ar-SA" sz="1200" b="1" baseline="0"/>
              <a:t> نصيحة التدريب! هذا هو الوقت المناسب للتوقف وطلب من جمهورك التفكير في من يمكنهم إخباره. لا يتوجب عليهم مشاركة ذلك بصوت مرتفع ولكن فكر في من يمكن أن يدعمهم هذا الشخص بهذه الطريقة.</a:t>
            </a:r>
          </a:p>
        </p:txBody>
      </p:sp>
      <p:sp>
        <p:nvSpPr>
          <p:cNvPr id="4" name="Slide Number Placeholder 3"/>
          <p:cNvSpPr>
            <a:spLocks noGrp="1"/>
          </p:cNvSpPr>
          <p:nvPr>
            <p:ph type="sldNum" sz="quarter" idx="5"/>
          </p:nvPr>
        </p:nvSpPr>
        <p:spPr/>
        <p:txBody>
          <a:bodyPr/>
          <a:lstStyle/>
          <a:p>
            <a:fld id="{1C78673E-F29B-4593-BE77-BC78070867BB}" type="slidenum">
              <a:rPr lang="en-US" smtClean="0"/>
              <a:t>81</a:t>
            </a:fld>
            <a:endParaRPr lang="en-US"/>
          </a:p>
        </p:txBody>
      </p:sp>
    </p:spTree>
    <p:extLst>
      <p:ext uri="{BB962C8B-B14F-4D97-AF65-F5344CB8AC3E}">
        <p14:creationId xmlns:p14="http://schemas.microsoft.com/office/powerpoint/2010/main" val="29595109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a:t>هناك فريقك وعائلتك وأصدقائك موجودون هنا لتقديم الدعم لك لتكون آمنًا وصحيًا والمساعدة في التأكد من أنك تشعر بالآمان والراحة مع الأشخاص من حولك.</a:t>
            </a:r>
          </a:p>
          <a:p>
            <a:r>
              <a:rPr lang="ar-SA" sz="1200"/>
              <a:t>ما الذي ينبغي عليك القيام به عند تعرضك لسوء معاملة أو مشاهدته أو الإخبار عنه أو الشك به؟</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b="1">
                <a:latin typeface="+mn-lt"/>
                <a:cs typeface="Arial"/>
              </a:rPr>
              <a:t>أخبر شخصًا تثق به!</a:t>
            </a:r>
          </a:p>
          <a:p>
            <a:pPr marL="171450" indent="-171450">
              <a:buFont typeface="Wingdings" pitchFamily="2" charset="2"/>
              <a:buChar char="ü"/>
            </a:pPr>
            <a:r>
              <a:rPr lang="ar-SA" sz="1200">
                <a:latin typeface="+mn-lt"/>
                <a:cs typeface="Arial"/>
              </a:rPr>
              <a:t> إذا كان لديك أسباب وجيهة للاعتقاد بأن شخصًا تعرفه يتعرض لسوء معاملة، عليك اتخاذ إجراءات مباشرة للتأكد من أنك و/أو الشخص المتضرر في آمان.</a:t>
            </a:r>
          </a:p>
          <a:p>
            <a:pPr marL="171450" indent="-171450">
              <a:buFont typeface="Wingdings" pitchFamily="2" charset="2"/>
              <a:buChar char="ü"/>
            </a:pPr>
            <a:r>
              <a:rPr lang="ar-SA" sz="1200" baseline="0">
                <a:latin typeface="+mn-lt"/>
                <a:cs typeface="Arial"/>
              </a:rPr>
              <a:t> ثم أبلغ شخصًا تثق به عن سوء المعاملة المشتبه بها. يمكنك إخبار أي شخص تعتقد أنه سيساعدك.</a:t>
            </a:r>
          </a:p>
          <a:p>
            <a:pPr marL="171450" indent="-171450">
              <a:buFont typeface="Wingdings" pitchFamily="2" charset="2"/>
              <a:buChar char="ü"/>
            </a:pPr>
            <a:endParaRPr lang="en-US" sz="1200" baseline="0" dirty="0">
              <a:latin typeface="+mn-lt"/>
            </a:endParaRPr>
          </a:p>
          <a:p>
            <a:r>
              <a:rPr lang="ar-SA" i="1">
                <a:latin typeface="+mn-lt"/>
                <a:ea typeface="Calibri" panose="020F0502020204030204" pitchFamily="34" charset="0"/>
                <a:cs typeface="Arial"/>
              </a:rPr>
              <a:t> أثناء التوجيه، يمكن أن تتضمن المراكز الإقليمية معلومات في الوقت الحالي بشأن:</a:t>
            </a:r>
          </a:p>
          <a:p>
            <a:pPr marL="342900" marR="0" lvl="0" indent="-342900">
              <a:spcBef>
                <a:spcPts val="0"/>
              </a:spcBef>
              <a:spcAft>
                <a:spcPts val="0"/>
              </a:spcAft>
              <a:buFont typeface="Symbol" panose="05050102010706020507" pitchFamily="18" charset="2"/>
              <a:buChar char=""/>
            </a:pPr>
            <a:r>
              <a:rPr lang="ar-SA" i="1">
                <a:latin typeface="+mn-lt"/>
                <a:ea typeface="Calibri" panose="020F0502020204030204" pitchFamily="34" charset="0"/>
                <a:cs typeface="Arial"/>
              </a:rPr>
              <a:t>الموارد المحلية لإبلاغ الوكالات</a:t>
            </a:r>
          </a:p>
          <a:p>
            <a:pPr marL="342900" marR="0" lvl="0" indent="-342900">
              <a:spcBef>
                <a:spcPts val="0"/>
              </a:spcBef>
              <a:spcAft>
                <a:spcPts val="0"/>
              </a:spcAft>
              <a:buFont typeface="Symbol" panose="05050102010706020507" pitchFamily="18" charset="2"/>
              <a:buChar char=""/>
            </a:pPr>
            <a:r>
              <a:rPr lang="ar-SA" i="1">
                <a:latin typeface="+mn-lt"/>
                <a:ea typeface="Calibri" panose="020F0502020204030204" pitchFamily="34" charset="0"/>
                <a:cs typeface="Arial"/>
              </a:rPr>
              <a:t>الموارد المحلية للناجين من سوء المعاملة</a:t>
            </a:r>
          </a:p>
          <a:p>
            <a:pPr marL="0" indent="0">
              <a:buFont typeface="Wingdings" pitchFamily="2" charset="2"/>
              <a:buNone/>
            </a:pPr>
            <a:endParaRPr lang="en-US" sz="1200" baseline="0" dirty="0"/>
          </a:p>
        </p:txBody>
      </p:sp>
      <p:sp>
        <p:nvSpPr>
          <p:cNvPr id="4" name="Slide Number Placeholder 3"/>
          <p:cNvSpPr>
            <a:spLocks noGrp="1"/>
          </p:cNvSpPr>
          <p:nvPr>
            <p:ph type="sldNum" sz="quarter" idx="5"/>
          </p:nvPr>
        </p:nvSpPr>
        <p:spPr/>
        <p:txBody>
          <a:bodyPr/>
          <a:lstStyle/>
          <a:p>
            <a:fld id="{1C78673E-F29B-4593-BE77-BC78070867BB}" type="slidenum">
              <a:rPr lang="en-US" smtClean="0"/>
              <a:t>82</a:t>
            </a:fld>
            <a:endParaRPr lang="en-US"/>
          </a:p>
        </p:txBody>
      </p:sp>
    </p:spTree>
    <p:extLst>
      <p:ext uri="{BB962C8B-B14F-4D97-AF65-F5344CB8AC3E}">
        <p14:creationId xmlns:p14="http://schemas.microsoft.com/office/powerpoint/2010/main" val="2787891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83</a:t>
            </a:fld>
            <a:endParaRPr lang="en-US"/>
          </a:p>
        </p:txBody>
      </p:sp>
    </p:spTree>
    <p:extLst>
      <p:ext uri="{BB962C8B-B14F-4D97-AF65-F5344CB8AC3E}">
        <p14:creationId xmlns:p14="http://schemas.microsoft.com/office/powerpoint/2010/main" val="27200794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84</a:t>
            </a:fld>
            <a:endParaRPr lang="en-US"/>
          </a:p>
        </p:txBody>
      </p:sp>
    </p:spTree>
    <p:extLst>
      <p:ext uri="{BB962C8B-B14F-4D97-AF65-F5344CB8AC3E}">
        <p14:creationId xmlns:p14="http://schemas.microsoft.com/office/powerpoint/2010/main" val="4724550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85</a:t>
            </a:fld>
            <a:endParaRPr lang="en-US"/>
          </a:p>
        </p:txBody>
      </p:sp>
    </p:spTree>
    <p:extLst>
      <p:ext uri="{BB962C8B-B14F-4D97-AF65-F5344CB8AC3E}">
        <p14:creationId xmlns:p14="http://schemas.microsoft.com/office/powerpoint/2010/main" val="1380461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i="1"/>
              <a:t>هذا هو المكان الذي يمكن لكل مركز إقليمي إدخال خطتهم لما سيحدث فيما بعد.</a:t>
            </a:r>
          </a:p>
          <a:p>
            <a:endParaRPr lang="en-US" dirty="0"/>
          </a:p>
          <a:p>
            <a:r>
              <a:rPr lang="ar-SA" i="1"/>
              <a:t> هل سيجتمع الجميع مع منسق خدماتهم على الفور أو هل سيتم عقد اجتماع قريبًا؟</a:t>
            </a:r>
          </a:p>
          <a:p>
            <a:r>
              <a:rPr lang="ar-SA" i="1"/>
              <a:t> هل سيحصل الجميع على نسخة من بيان التكلفة السنوي لمعرفة ميزانيتهم الفردية؟</a:t>
            </a:r>
          </a:p>
          <a:p>
            <a:r>
              <a:rPr lang="ar-SA" i="1"/>
              <a:t> كيف سيساعدهم المركز الإقليمي في إيجاد خدمة الإدارة المالية نظرًا لأنها خدمة بيع مطلوبة فقط؟</a:t>
            </a:r>
          </a:p>
          <a:p>
            <a:endParaRPr lang="en-US" i="1" dirty="0"/>
          </a:p>
          <a:p>
            <a:endParaRPr lang="en-US" i="1"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86</a:t>
            </a:fld>
            <a:endParaRPr lang="en-US"/>
          </a:p>
        </p:txBody>
      </p:sp>
    </p:spTree>
    <p:extLst>
      <p:ext uri="{BB962C8B-B14F-4D97-AF65-F5344CB8AC3E}">
        <p14:creationId xmlns:p14="http://schemas.microsoft.com/office/powerpoint/2010/main" val="5950342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a:t>يتواجد مركزك الإقليمي هنا لدعمك ولكن هناك دعم محلي آخر من اللجنة الاستشارية التطوعية المحلية.</a:t>
            </a:r>
          </a:p>
          <a:p>
            <a:endParaRPr lang="en-US" baseline="0" dirty="0"/>
          </a:p>
          <a:p>
            <a:r>
              <a:rPr lang="ar-SA" baseline="0"/>
              <a:t> تراقب لجان التحديد الذاتي المحلية التطوير والعملية المستمرة للبرنامج.</a:t>
            </a:r>
          </a:p>
          <a:p>
            <a:endParaRPr lang="en-US" dirty="0"/>
          </a:p>
          <a:p>
            <a:r>
              <a:rPr lang="ar-SA"/>
              <a:t> حضور الاجتماعات والشبكات مع العائلات الأخرى والمشاركين الذين تم اختيارهم لبرنامج التحديد الذاتي. تقديم توصيات لإحداث تحسينات. التحدث عن الأمور المناسبة مع خطتك والحياة التي المحددة ذاتيًا!</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r" defTabSz="914400" rtl="1" eaLnBrk="1" fontAlgn="auto" latinLnBrk="0" hangingPunct="1">
              <a:lnSpc>
                <a:spcPct val="100000"/>
              </a:lnSpc>
              <a:spcBef>
                <a:spcPts val="0"/>
              </a:spcBef>
              <a:spcAft>
                <a:spcPts val="0"/>
              </a:spcAft>
              <a:buClrTx/>
              <a:buSzTx/>
              <a:buFontTx/>
              <a:buNone/>
              <a:tabLst/>
              <a:defRPr/>
            </a:pPr>
            <a:r>
              <a:rPr lang="ar-SA" i="1"/>
              <a:t>كل هذا حيز مخصص للمراكز الإقليمية/اللجان الاستشارية التطوعية المحلية لملئها.</a:t>
            </a:r>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87</a:t>
            </a:fld>
            <a:endParaRPr lang="en-US"/>
          </a:p>
        </p:txBody>
      </p:sp>
    </p:spTree>
    <p:extLst>
      <p:ext uri="{BB962C8B-B14F-4D97-AF65-F5344CB8AC3E}">
        <p14:creationId xmlns:p14="http://schemas.microsoft.com/office/powerpoint/2010/main" val="6209491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i="1"/>
              <a:t>يمكن للمركز الإقليمي تقديم مساعدة محلية إضافية، ابحث عن دعم محلي إضافي في المجتمع.</a:t>
            </a:r>
          </a:p>
        </p:txBody>
      </p:sp>
      <p:sp>
        <p:nvSpPr>
          <p:cNvPr id="4" name="Slide Number Placeholder 3"/>
          <p:cNvSpPr>
            <a:spLocks noGrp="1"/>
          </p:cNvSpPr>
          <p:nvPr>
            <p:ph type="sldNum" sz="quarter" idx="5"/>
          </p:nvPr>
        </p:nvSpPr>
        <p:spPr/>
        <p:txBody>
          <a:bodyPr/>
          <a:lstStyle/>
          <a:p>
            <a:fld id="{1C78673E-F29B-4593-BE77-BC78070867BB}" type="slidenum">
              <a:rPr lang="en-US" smtClean="0"/>
              <a:t>88</a:t>
            </a:fld>
            <a:endParaRPr lang="en-US"/>
          </a:p>
        </p:txBody>
      </p:sp>
    </p:spTree>
    <p:extLst>
      <p:ext uri="{BB962C8B-B14F-4D97-AF65-F5344CB8AC3E}">
        <p14:creationId xmlns:p14="http://schemas.microsoft.com/office/powerpoint/2010/main" val="20113058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r" defTabSz="914400" rtl="1" eaLnBrk="1" latinLnBrk="0" hangingPunct="1">
              <a:lnSpc>
                <a:spcPct val="90000"/>
              </a:lnSpc>
              <a:spcBef>
                <a:spcPct val="0"/>
              </a:spcBef>
              <a:buFont typeface="Wingdings" panose="05000000000000000000" pitchFamily="2" charset="2"/>
              <a:buChar char="ü"/>
            </a:pPr>
            <a:r>
              <a:rPr lang="ar-SA" sz="1200">
                <a:solidFill>
                  <a:schemeClr val="tx1"/>
                </a:solidFill>
                <a:latin typeface="+mn-lt"/>
                <a:ea typeface="+mn-ea"/>
                <a:cs typeface="Arial"/>
              </a:rPr>
              <a:t>سيقوم المركز الإقليمي بتوجيه خطواتك المقبلة.</a:t>
            </a:r>
          </a:p>
          <a:p>
            <a:pPr marL="342900" indent="-342900" algn="l" defTabSz="914400" rtl="0" eaLnBrk="1" latinLnBrk="0" hangingPunct="1">
              <a:lnSpc>
                <a:spcPct val="90000"/>
              </a:lnSpc>
              <a:spcBef>
                <a:spcPct val="0"/>
              </a:spcBef>
              <a:buFont typeface="Wingdings" panose="05000000000000000000" pitchFamily="2" charset="2"/>
              <a:buChar char="ü"/>
            </a:pPr>
            <a:endParaRPr lang="en-US" sz="1200" kern="1200" dirty="0">
              <a:solidFill>
                <a:schemeClr val="tx1"/>
              </a:solidFill>
              <a:latin typeface="+mn-lt"/>
              <a:ea typeface="+mn-ea"/>
              <a:cs typeface="+mn-cs"/>
            </a:endParaRPr>
          </a:p>
          <a:p>
            <a:pPr marL="342900" indent="-342900" algn="r" defTabSz="914400" rtl="1" eaLnBrk="1" latinLnBrk="0" hangingPunct="1">
              <a:lnSpc>
                <a:spcPct val="90000"/>
              </a:lnSpc>
              <a:spcBef>
                <a:spcPct val="0"/>
              </a:spcBef>
              <a:buFont typeface="Wingdings" panose="05000000000000000000" pitchFamily="2" charset="2"/>
              <a:buChar char="ü"/>
            </a:pPr>
            <a:r>
              <a:rPr lang="ar-SA" sz="1200">
                <a:solidFill>
                  <a:schemeClr val="tx1"/>
                </a:solidFill>
                <a:latin typeface="+mn-lt"/>
                <a:ea typeface="+mn-ea"/>
                <a:cs typeface="Arial"/>
              </a:rPr>
              <a:t>انضم إلى المجموعة الاستشارية المحلية لبرنامج التحديد الذاتي للبقاء مشاركًا ولديك صوتًا في تطوير برنامج التحديد الذاتي.</a:t>
            </a:r>
          </a:p>
          <a:p>
            <a:pPr marL="342900" indent="-342900" algn="l" defTabSz="914400" rtl="0" eaLnBrk="1" latinLnBrk="0" hangingPunct="1">
              <a:lnSpc>
                <a:spcPct val="90000"/>
              </a:lnSpc>
              <a:spcBef>
                <a:spcPct val="0"/>
              </a:spcBef>
              <a:buFont typeface="Wingdings" panose="05000000000000000000" pitchFamily="2" charset="2"/>
              <a:buChar char="ü"/>
            </a:pPr>
            <a:endParaRPr lang="en-US" sz="1200" kern="1200" dirty="0">
              <a:solidFill>
                <a:schemeClr val="tx1"/>
              </a:solidFill>
              <a:latin typeface="+mn-lt"/>
              <a:ea typeface="+mn-ea"/>
              <a:cs typeface="+mn-cs"/>
            </a:endParaRPr>
          </a:p>
          <a:p>
            <a:pPr marL="342900" indent="-342900" algn="r" defTabSz="914400" rtl="1" eaLnBrk="1" latinLnBrk="0" hangingPunct="1">
              <a:lnSpc>
                <a:spcPct val="90000"/>
              </a:lnSpc>
              <a:spcBef>
                <a:spcPct val="0"/>
              </a:spcBef>
              <a:buFont typeface="Wingdings" panose="05000000000000000000" pitchFamily="2" charset="2"/>
              <a:buChar char="ü"/>
            </a:pPr>
            <a:r>
              <a:rPr lang="ar-SA" sz="1200">
                <a:solidFill>
                  <a:schemeClr val="tx1"/>
                </a:solidFill>
                <a:latin typeface="+mn-lt"/>
                <a:ea typeface="+mn-ea"/>
                <a:cs typeface="Arial"/>
              </a:rPr>
              <a:t> لمزيد من المعلومات اكتشف الروابط الواردة لمعرفة المزيد عن برنامج التحديد الذاتي وحقوقك واختياراتك!</a:t>
            </a:r>
          </a:p>
        </p:txBody>
      </p:sp>
      <p:sp>
        <p:nvSpPr>
          <p:cNvPr id="4" name="Slide Number Placeholder 3"/>
          <p:cNvSpPr>
            <a:spLocks noGrp="1"/>
          </p:cNvSpPr>
          <p:nvPr>
            <p:ph type="sldNum" sz="quarter" idx="10"/>
          </p:nvPr>
        </p:nvSpPr>
        <p:spPr/>
        <p:txBody>
          <a:bodyPr/>
          <a:lstStyle/>
          <a:p>
            <a:fld id="{1C78673E-F29B-4593-BE77-BC78070867BB}" type="slidenum">
              <a:rPr lang="en-US" smtClean="0"/>
              <a:t>89</a:t>
            </a:fld>
            <a:endParaRPr lang="en-US"/>
          </a:p>
        </p:txBody>
      </p:sp>
    </p:spTree>
    <p:extLst>
      <p:ext uri="{BB962C8B-B14F-4D97-AF65-F5344CB8AC3E}">
        <p14:creationId xmlns:p14="http://schemas.microsoft.com/office/powerpoint/2010/main" val="181878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a:t>لوهلة يمكنك أن ترى أن هذه الجوانب تبدو مماثلة لتلك الموجودة في برنامج التحديد الذاتي.</a:t>
            </a:r>
            <a:r>
              <a:rPr lang="ar-SA" baseline="0"/>
              <a:t>  </a:t>
            </a:r>
          </a:p>
          <a:p>
            <a:endParaRPr lang="en-US" baseline="0" dirty="0"/>
          </a:p>
          <a:p>
            <a:r>
              <a:rPr lang="ar-SA" baseline="0"/>
              <a:t>ومع ذلك، سندرس كيف أن الأشياء التي تبدو مماثلة، قد تكون مختلفة بعض الشيء في الواقع.</a:t>
            </a:r>
          </a:p>
          <a:p>
            <a:endParaRPr lang="en-US" baseline="0" dirty="0"/>
          </a:p>
          <a:p>
            <a:r>
              <a:rPr lang="ar-SA" baseline="0"/>
              <a:t>دعونا نبدأ بالتخطيط المرتكز حول الشخص.</a:t>
            </a:r>
            <a:r>
              <a:rPr lang="ar-SA" sz="1200">
                <a:solidFill>
                  <a:schemeClr val="tx1"/>
                </a:solidFill>
                <a:latin typeface="+mn-lt"/>
                <a:ea typeface="+mn-ea"/>
                <a:cs typeface="Arial"/>
              </a:rPr>
              <a:t> يعد التخطيط المرتكز حول الشخص هو حجر الزاوية لكل من النموذج التقليدي ونموذج برنامج التحديد الذاتي.  وفي التحديد الذاتي، يكون التخطيط القوي والفعال المرتكز حول الشخص أساسيًا مع النتائج المركزة والواضحة والهادفة بشكل فردي.  وبالنتائج الواضحة، يمكنك أنت ودائرة الدعم لديك تحديد الخدمات المحددة والدعم اللازم لتحقيقها.  وهذا أمر بالغ الأهمية لوضع خطة إنفاق دقيقة.  </a:t>
            </a:r>
            <a:r>
              <a:rPr lang="ar-SA"/>
              <a:t>ويؤدي هذا التخطيط المرتكز حول الشخص إلى خطة البرنامج الفردية المكتوبة ومن خلال التخطيط المرتكز حول الشخص، ستحدد ما إذا كنت تريد استخدام مقدمي خدمات البيع أو غيرهم من مقدمي الخدمات؛ ستحدد كيفية استخدام الميزانية الفردية لشراء الخدمات والدعم الذي تحتاجه (وكم يكلفك ذلك)؛ وقد تحتاج إلى مساعدة المُيَسِّر المستقل؛ ونوع الدعم الذي ستحتاجه من مقدم خدمة الإدارة المالية.</a:t>
            </a:r>
          </a:p>
        </p:txBody>
      </p:sp>
      <p:sp>
        <p:nvSpPr>
          <p:cNvPr id="4" name="Slide Number Placeholder 3"/>
          <p:cNvSpPr>
            <a:spLocks noGrp="1"/>
          </p:cNvSpPr>
          <p:nvPr>
            <p:ph type="sldNum" sz="quarter" idx="10"/>
          </p:nvPr>
        </p:nvSpPr>
        <p:spPr/>
        <p:txBody>
          <a:bodyPr/>
          <a:lstStyle/>
          <a:p>
            <a:fld id="{1C78673E-F29B-4593-BE77-BC78070867BB}" type="slidenum">
              <a:rPr lang="en-US" smtClean="0"/>
              <a:t>9</a:t>
            </a:fld>
            <a:endParaRPr lang="en-US"/>
          </a:p>
        </p:txBody>
      </p:sp>
    </p:spTree>
    <p:extLst>
      <p:ext uri="{BB962C8B-B14F-4D97-AF65-F5344CB8AC3E}">
        <p14:creationId xmlns:p14="http://schemas.microsoft.com/office/powerpoint/2010/main" val="33712836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90</a:t>
            </a:fld>
            <a:endParaRPr lang="en-US"/>
          </a:p>
        </p:txBody>
      </p:sp>
    </p:spTree>
    <p:extLst>
      <p:ext uri="{BB962C8B-B14F-4D97-AF65-F5344CB8AC3E}">
        <p14:creationId xmlns:p14="http://schemas.microsoft.com/office/powerpoint/2010/main" val="13149755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91</a:t>
            </a:fld>
            <a:endParaRPr lang="en-US"/>
          </a:p>
        </p:txBody>
      </p:sp>
    </p:spTree>
    <p:extLst>
      <p:ext uri="{BB962C8B-B14F-4D97-AF65-F5344CB8AC3E}">
        <p14:creationId xmlns:p14="http://schemas.microsoft.com/office/powerpoint/2010/main" val="38449986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92</a:t>
            </a:fld>
            <a:endParaRPr lang="en-US"/>
          </a:p>
        </p:txBody>
      </p:sp>
    </p:spTree>
    <p:extLst>
      <p:ext uri="{BB962C8B-B14F-4D97-AF65-F5344CB8AC3E}">
        <p14:creationId xmlns:p14="http://schemas.microsoft.com/office/powerpoint/2010/main" val="723970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71000">
              <a:schemeClr val="bg1">
                <a:tint val="93000"/>
                <a:satMod val="150000"/>
                <a:shade val="98000"/>
                <a:lumMod val="102000"/>
                <a:alpha val="25000"/>
              </a:schemeClr>
            </a:gs>
            <a:gs pos="50000">
              <a:schemeClr val="bg1">
                <a:tint val="98000"/>
                <a:satMod val="130000"/>
                <a:shade val="90000"/>
                <a:lumMod val="103000"/>
              </a:schemeClr>
            </a:gs>
            <a:gs pos="100000">
              <a:schemeClr val="bg1">
                <a:shade val="63000"/>
                <a:satMod val="120000"/>
              </a:schemeClr>
            </a:gs>
          </a:gsLst>
          <a:lin ang="2700000" scaled="1"/>
          <a:tileRect/>
        </a:gradFill>
        <a:effectLst/>
      </p:bgPr>
    </p:bg>
    <p:spTree>
      <p:nvGrpSpPr>
        <p:cNvPr id="1" name=""/>
        <p:cNvGrpSpPr/>
        <p:nvPr/>
      </p:nvGrpSpPr>
      <p:grpSpPr>
        <a:xfrm>
          <a:off x="0" y="0"/>
          <a:ext cx="0" cy="0"/>
          <a:chOff x="0" y="0"/>
          <a:chExt cx="0" cy="0"/>
        </a:xfrm>
      </p:grpSpPr>
      <p:sp>
        <p:nvSpPr>
          <p:cNvPr id="8" name="Rectangle 7"/>
          <p:cNvSpPr/>
          <p:nvPr userDrawn="1"/>
        </p:nvSpPr>
        <p:spPr>
          <a:xfrm rot="19877302">
            <a:off x="-1060741" y="3284594"/>
            <a:ext cx="16912804" cy="8459895"/>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0 w 16912804"/>
              <a:gd name="connsiteY3" fmla="*/ 8459895 h 8459895"/>
              <a:gd name="connsiteX4" fmla="*/ 0 w 16912804"/>
              <a:gd name="connsiteY4" fmla="*/ 0 h 8459895"/>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251284" y="1443789"/>
            <a:ext cx="9785684" cy="433136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24000" y="2202820"/>
            <a:ext cx="9144000" cy="1679907"/>
          </a:xfrm>
        </p:spPr>
        <p:txBody>
          <a:bodyPr anchor="t"/>
          <a:lstStyle>
            <a:lvl1pPr algn="ctr">
              <a:defRPr sz="6000" baseline="0"/>
            </a:lvl1pPr>
          </a:lstStyle>
          <a:p>
            <a:r>
              <a:rPr lang="en-US" dirty="0"/>
              <a:t>Main Title Page</a:t>
            </a:r>
          </a:p>
        </p:txBody>
      </p:sp>
      <p:sp>
        <p:nvSpPr>
          <p:cNvPr id="3" name="Subtitle 2"/>
          <p:cNvSpPr>
            <a:spLocks noGrp="1"/>
          </p:cNvSpPr>
          <p:nvPr>
            <p:ph type="subTitle" idx="1" hasCustomPrompt="1"/>
          </p:nvPr>
        </p:nvSpPr>
        <p:spPr>
          <a:xfrm>
            <a:off x="1524000" y="4290976"/>
            <a:ext cx="9144000" cy="366823"/>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p:txBody>
      </p:sp>
      <p:sp>
        <p:nvSpPr>
          <p:cNvPr id="4" name="Date Placeholder 3"/>
          <p:cNvSpPr>
            <a:spLocks noGrp="1"/>
          </p:cNvSpPr>
          <p:nvPr>
            <p:ph type="dt" sz="half" idx="10" hasCustomPrompt="1"/>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4D7E5609-FE4C-4FDE-AD6F-D3A3F5CE6A5C}" type="slidenum">
              <a:rPr lang="en-US" smtClean="0"/>
              <a:t>‹#›</a:t>
            </a:fld>
            <a:endParaRPr lang="en-US" dirty="0"/>
          </a:p>
        </p:txBody>
      </p:sp>
      <p:sp>
        <p:nvSpPr>
          <p:cNvPr id="7" name="Subtitle 2"/>
          <p:cNvSpPr txBox="1">
            <a:spLocks/>
          </p:cNvSpPr>
          <p:nvPr userDrawn="1"/>
        </p:nvSpPr>
        <p:spPr>
          <a:xfrm>
            <a:off x="1524000" y="1596965"/>
            <a:ext cx="9144000" cy="366823"/>
          </a:xfrm>
          <a:prstGeom prst="rect">
            <a:avLst/>
          </a:prstGeom>
        </p:spPr>
        <p:txBody>
          <a:bodyPr vert="horz" lIns="91440" tIns="45720" rIns="91440" bIns="45720" rtlCol="0">
            <a:normAutofit fontScale="92500" lnSpcReduction="10000"/>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WELCOME</a:t>
            </a:r>
          </a:p>
        </p:txBody>
      </p:sp>
    </p:spTree>
    <p:extLst>
      <p:ext uri="{BB962C8B-B14F-4D97-AF65-F5344CB8AC3E}">
        <p14:creationId xmlns:p14="http://schemas.microsoft.com/office/powerpoint/2010/main" val="214639268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p:txBody>
          <a:bodyPr/>
          <a:lstStyle/>
          <a:p>
            <a:fld id="{83B4C624-C215-4F46-989F-825EB1364343}" type="datetimeFigureOut">
              <a:rPr lang="en-US" smtClean="0"/>
              <a:t>4/17/2019</a:t>
            </a:fld>
            <a:endParaRPr lang="en-US" dirty="0"/>
          </a:p>
        </p:txBody>
      </p:sp>
      <p:sp>
        <p:nvSpPr>
          <p:cNvPr id="3" name="Footer Placeholder 2"/>
          <p:cNvSpPr>
            <a:spLocks noGrp="1"/>
          </p:cNvSpPr>
          <p:nvPr>
            <p:ph type="ftr" sz="quarter" idx="11" hasCustomPrompt="1"/>
          </p:nvPr>
        </p:nvSpPr>
        <p:spPr/>
        <p:txBody>
          <a:bodyPr/>
          <a:lstStyle/>
          <a:p>
            <a:endParaRPr lang="en-US" dirty="0"/>
          </a:p>
        </p:txBody>
      </p:sp>
      <p:sp>
        <p:nvSpPr>
          <p:cNvPr id="4" name="Slide Number Placeholder 3"/>
          <p:cNvSpPr>
            <a:spLocks noGrp="1"/>
          </p:cNvSpPr>
          <p:nvPr>
            <p:ph type="sldNum" sz="quarter" idx="12" hasCustomPrompt="1"/>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423886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hasCustomPrompt="1"/>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619350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hasCustomPrompt="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hasCustomPrompt="1"/>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40085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hasCustomPrompt="1"/>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4033626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hasCustomPrompt="1"/>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303680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hasCustomPrompt="1"/>
          </p:nvPr>
        </p:nvSpPr>
        <p:spPr/>
        <p:txBody>
          <a:bodyPr/>
          <a:lstStyle/>
          <a:p>
            <a:fld id="{84DFBB82-675B-485F-8854-E8FFBEB56334}" type="datetime1">
              <a:rPr lang="en-US" smtClean="0"/>
              <a:t>4/17/2019</a:t>
            </a:fld>
            <a:endParaRPr lang="en-US" dirty="0"/>
          </a:p>
        </p:txBody>
      </p:sp>
      <p:sp>
        <p:nvSpPr>
          <p:cNvPr id="5" name="Footer Placeholder 4"/>
          <p:cNvSpPr>
            <a:spLocks noGrp="1"/>
          </p:cNvSpPr>
          <p:nvPr>
            <p:ph type="ftr" sz="quarter" idx="11" hasCustomPrompt="1"/>
          </p:nvPr>
        </p:nvSpPr>
        <p:spPr/>
        <p:txBody>
          <a:bodyPr/>
          <a:lstStyle/>
          <a:p>
            <a:r>
              <a:rPr lang="en-US" dirty="0"/>
              <a:t>DRAFT</a:t>
            </a:r>
          </a:p>
        </p:txBody>
      </p:sp>
      <p:sp>
        <p:nvSpPr>
          <p:cNvPr id="6" name="Slide Number Placeholder 5"/>
          <p:cNvSpPr>
            <a:spLocks noGrp="1"/>
          </p:cNvSpPr>
          <p:nvPr>
            <p:ph type="sldNum" sz="quarter" idx="12" hasCustomPrompt="1"/>
          </p:nvPr>
        </p:nvSpPr>
        <p:spPr/>
        <p:txBody>
          <a:bodyPr/>
          <a:lstStyle/>
          <a:p>
            <a:fld id="{AD2C7FAB-02E7-4817-83F3-8A1DEB39E7BF}" type="slidenum">
              <a:rPr lang="en-US" smtClean="0"/>
              <a:pPr/>
              <a:t>‹#›</a:t>
            </a:fld>
            <a:endParaRPr lang="en-US" dirty="0"/>
          </a:p>
        </p:txBody>
      </p:sp>
    </p:spTree>
    <p:extLst>
      <p:ext uri="{BB962C8B-B14F-4D97-AF65-F5344CB8AC3E}">
        <p14:creationId xmlns:p14="http://schemas.microsoft.com/office/powerpoint/2010/main" val="12734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hasCustomPrompt="1"/>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4148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hasCustomPrompt="1"/>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1038077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hasCustomPrompt="1"/>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270643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hasCustomPrompt="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hasCustomPrompt="1"/>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1594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blipFill dpi="0" rotWithShape="1">
            <a:blip r:embed="rId2">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hasCustomPrompt="1"/>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4D7E5609-FE4C-4FDE-AD6F-D3A3F5CE6A5C}" type="slidenum">
              <a:rPr lang="en-US" smtClean="0"/>
              <a:t>‹#›</a:t>
            </a:fld>
            <a:endParaRPr lang="en-US" dirty="0"/>
          </a:p>
        </p:txBody>
      </p:sp>
      <p:sp>
        <p:nvSpPr>
          <p:cNvPr id="11" name="Rectangle 7">
            <a:extLst>
              <a:ext uri="{FF2B5EF4-FFF2-40B4-BE49-F238E27FC236}">
                <a16:creationId xmlns:a16="http://schemas.microsoft.com/office/drawing/2014/main" id="{EE39C345-4674-7D42-8448-18E5A2FEA754}"/>
              </a:ext>
            </a:extLst>
          </p:cNvPr>
          <p:cNvSpPr/>
          <p:nvPr userDrawn="1"/>
        </p:nvSpPr>
        <p:spPr>
          <a:xfrm rot="19877302">
            <a:off x="-1332590" y="3395807"/>
            <a:ext cx="16912804" cy="8459895"/>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0 w 16912804"/>
              <a:gd name="connsiteY3" fmla="*/ 8459895 h 8459895"/>
              <a:gd name="connsiteX4" fmla="*/ 0 w 16912804"/>
              <a:gd name="connsiteY4" fmla="*/ 0 h 8459895"/>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96036" y="676254"/>
            <a:ext cx="10836322" cy="5592029"/>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792342" y="1047175"/>
            <a:ext cx="5457967" cy="1460500"/>
          </a:xfrm>
        </p:spPr>
        <p:txBody>
          <a:bodyPr/>
          <a:lstStyle>
            <a:lvl1pPr>
              <a:defRPr>
                <a:solidFill>
                  <a:schemeClr val="accent5">
                    <a:lumMod val="50000"/>
                  </a:schemeClr>
                </a:solidFill>
                <a:latin typeface="Century Gothic" panose="020B0502020202020204" pitchFamily="34" charset="0"/>
              </a:defRPr>
            </a:lvl1pPr>
          </a:lstStyle>
          <a:p>
            <a:r>
              <a:rPr lang="en-US" dirty="0"/>
              <a:t>Main Section Slide</a:t>
            </a:r>
          </a:p>
        </p:txBody>
      </p:sp>
      <p:sp>
        <p:nvSpPr>
          <p:cNvPr id="16" name="Text Placeholder 15"/>
          <p:cNvSpPr>
            <a:spLocks noGrp="1"/>
          </p:cNvSpPr>
          <p:nvPr>
            <p:ph type="body" sz="quarter" idx="13" hasCustomPrompt="1"/>
          </p:nvPr>
        </p:nvSpPr>
        <p:spPr>
          <a:xfrm>
            <a:off x="838200" y="3466532"/>
            <a:ext cx="5098576" cy="2517162"/>
          </a:xfrm>
        </p:spPr>
        <p:txBody>
          <a:bodyPr>
            <a:normAutofit/>
          </a:bodyPr>
          <a:lstStyle>
            <a:lvl1pPr marL="0" indent="0">
              <a:buNone/>
              <a:defRPr lang="en-US" sz="2000" kern="1200" baseline="0" dirty="0" smtClean="0">
                <a:solidFill>
                  <a:schemeClr val="accent5">
                    <a:lumMod val="50000"/>
                  </a:schemeClr>
                </a:solidFill>
                <a:latin typeface="Century Gothic" panose="020B0502020202020204" pitchFamily="34" charset="0"/>
                <a:ea typeface="+mj-ea"/>
                <a:cs typeface="+mj-cs"/>
              </a:defRPr>
            </a:lvl1pPr>
          </a:lstStyle>
          <a:p>
            <a:pPr lvl="0"/>
            <a:r>
              <a:rPr lang="en-US" sz="2000" dirty="0"/>
              <a:t>5 PRINCIPELS</a:t>
            </a:r>
          </a:p>
          <a:p>
            <a:pPr lvl="0"/>
            <a:endParaRPr lang="en-US" sz="2000" dirty="0"/>
          </a:p>
          <a:p>
            <a:pPr lvl="0"/>
            <a:r>
              <a:rPr lang="en-US" sz="2000" dirty="0"/>
              <a:t>ROLES AND RESPONSABILITY</a:t>
            </a:r>
            <a:endParaRPr lang="en-US" dirty="0"/>
          </a:p>
        </p:txBody>
      </p:sp>
    </p:spTree>
    <p:extLst>
      <p:ext uri="{BB962C8B-B14F-4D97-AF65-F5344CB8AC3E}">
        <p14:creationId xmlns:p14="http://schemas.microsoft.com/office/powerpoint/2010/main" val="1797269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hasCustomPrompt="1"/>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hasCustomPrompt="1"/>
          </p:nvPr>
        </p:nvSpPr>
        <p:spPr/>
        <p:txBody>
          <a:bodyPr/>
          <a:lstStyle/>
          <a:p>
            <a:fld id="{62C191A6-7933-4FEF-A60A-5AD232CF24C2}" type="datetimeFigureOut">
              <a:rPr lang="en-US" smtClean="0"/>
              <a:t>4/17/2019</a:t>
            </a:fld>
            <a:endParaRPr lang="en-US" dirty="0"/>
          </a:p>
        </p:txBody>
      </p:sp>
      <p:sp>
        <p:nvSpPr>
          <p:cNvPr id="8" name="Footer Placeholder 7"/>
          <p:cNvSpPr>
            <a:spLocks noGrp="1"/>
          </p:cNvSpPr>
          <p:nvPr>
            <p:ph type="ftr" sz="quarter" idx="11" hasCustomPrompt="1"/>
          </p:nvPr>
        </p:nvSpPr>
        <p:spPr/>
        <p:txBody>
          <a:bodyPr/>
          <a:lstStyle/>
          <a:p>
            <a:endParaRPr lang="en-US" dirty="0"/>
          </a:p>
        </p:txBody>
      </p:sp>
      <p:sp>
        <p:nvSpPr>
          <p:cNvPr id="9" name="Slide Number Placeholder 8"/>
          <p:cNvSpPr>
            <a:spLocks noGrp="1"/>
          </p:cNvSpPr>
          <p:nvPr>
            <p:ph type="sldNum" sz="quarter" idx="12" hasCustomPrompt="1"/>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51486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hasCustomPrompt="1"/>
          </p:nvPr>
        </p:nvSpPr>
        <p:spPr/>
        <p:txBody>
          <a:bodyPr/>
          <a:lstStyle/>
          <a:p>
            <a:fld id="{62C191A6-7933-4FEF-A60A-5AD232CF24C2}" type="datetimeFigureOut">
              <a:rPr lang="en-US" smtClean="0"/>
              <a:t>4/17/2019</a:t>
            </a:fld>
            <a:endParaRPr lang="en-US" dirty="0"/>
          </a:p>
        </p:txBody>
      </p:sp>
      <p:sp>
        <p:nvSpPr>
          <p:cNvPr id="4" name="Footer Placeholder 3"/>
          <p:cNvSpPr>
            <a:spLocks noGrp="1"/>
          </p:cNvSpPr>
          <p:nvPr>
            <p:ph type="ftr" sz="quarter" idx="11" hasCustomPrompt="1"/>
          </p:nvPr>
        </p:nvSpPr>
        <p:spPr/>
        <p:txBody>
          <a:bodyPr/>
          <a:lstStyle/>
          <a:p>
            <a:endParaRPr lang="en-US" dirty="0"/>
          </a:p>
        </p:txBody>
      </p:sp>
      <p:sp>
        <p:nvSpPr>
          <p:cNvPr id="5" name="Slide Number Placeholder 4"/>
          <p:cNvSpPr>
            <a:spLocks noGrp="1"/>
          </p:cNvSpPr>
          <p:nvPr>
            <p:ph type="sldNum" sz="quarter" idx="12" hasCustomPrompt="1"/>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60511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p:txBody>
          <a:bodyPr/>
          <a:lstStyle/>
          <a:p>
            <a:fld id="{62C191A6-7933-4FEF-A60A-5AD232CF24C2}" type="datetimeFigureOut">
              <a:rPr lang="en-US" smtClean="0"/>
              <a:t>4/17/2019</a:t>
            </a:fld>
            <a:endParaRPr lang="en-US" dirty="0"/>
          </a:p>
        </p:txBody>
      </p:sp>
      <p:sp>
        <p:nvSpPr>
          <p:cNvPr id="3" name="Footer Placeholder 2"/>
          <p:cNvSpPr>
            <a:spLocks noGrp="1"/>
          </p:cNvSpPr>
          <p:nvPr>
            <p:ph type="ftr" sz="quarter" idx="11" hasCustomPrompt="1"/>
          </p:nvPr>
        </p:nvSpPr>
        <p:spPr/>
        <p:txBody>
          <a:bodyPr/>
          <a:lstStyle/>
          <a:p>
            <a:endParaRPr lang="en-US" dirty="0"/>
          </a:p>
        </p:txBody>
      </p:sp>
      <p:sp>
        <p:nvSpPr>
          <p:cNvPr id="4" name="Slide Number Placeholder 3"/>
          <p:cNvSpPr>
            <a:spLocks noGrp="1"/>
          </p:cNvSpPr>
          <p:nvPr>
            <p:ph type="sldNum" sz="quarter" idx="12" hasCustomPrompt="1"/>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1212341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hasCustomPrompt="1"/>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178999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hasCustomPrompt="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hasCustomPrompt="1"/>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377452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hasCustomPrompt="1"/>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63652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hasCustomPrompt="1"/>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751939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hasCustomPrompt="1"/>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415168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hasCustomPrompt="1"/>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474315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hasCustomPrompt="1"/>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534016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hasCustomPrompt="1"/>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4D7E5609-FE4C-4FDE-AD6F-D3A3F5CE6A5C}" type="slidenum">
              <a:rPr lang="en-US" smtClean="0"/>
              <a:t>‹#›</a:t>
            </a:fld>
            <a:endParaRPr lang="en-US" dirty="0"/>
          </a:p>
        </p:txBody>
      </p:sp>
      <p:sp>
        <p:nvSpPr>
          <p:cNvPr id="7" name="Rectangle 6"/>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88475" y="630751"/>
            <a:ext cx="12445231"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3" hasCustomPrompt="1"/>
          </p:nvPr>
        </p:nvSpPr>
        <p:spPr>
          <a:xfrm>
            <a:off x="311489" y="65055"/>
            <a:ext cx="5689516" cy="649408"/>
          </a:xfrm>
        </p:spPr>
        <p:txBody>
          <a:bodyPr>
            <a:noAutofit/>
          </a:bodyPr>
          <a:lstStyle>
            <a:lvl1pPr marL="0" indent="0" algn="r">
              <a:buNone/>
              <a:defRPr sz="32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hasCustomPrompt="1"/>
          </p:nvPr>
        </p:nvSpPr>
        <p:spPr>
          <a:xfrm>
            <a:off x="311489" y="630751"/>
            <a:ext cx="5689600" cy="515937"/>
          </a:xfrm>
        </p:spPr>
        <p:txBody>
          <a:bodyPr>
            <a:normAutofit/>
          </a:bodyPr>
          <a:lstStyle>
            <a:lvl1pPr marL="0" indent="0" algn="r">
              <a:buNone/>
              <a:defRPr sz="20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50723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hasCustomPrompt="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hasCustomPrompt="1"/>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735590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hasCustomPrompt="1"/>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hasCustomPrompt="1"/>
          </p:nvPr>
        </p:nvSpPr>
        <p:spPr/>
        <p:txBody>
          <a:bodyPr/>
          <a:lstStyle/>
          <a:p>
            <a:fld id="{A38E896F-0BA9-4805-835B-4223AA28C600}" type="datetimeFigureOut">
              <a:rPr lang="en-US" smtClean="0"/>
              <a:t>4/17/2019</a:t>
            </a:fld>
            <a:endParaRPr lang="en-US" dirty="0"/>
          </a:p>
        </p:txBody>
      </p:sp>
      <p:sp>
        <p:nvSpPr>
          <p:cNvPr id="8" name="Footer Placeholder 7"/>
          <p:cNvSpPr>
            <a:spLocks noGrp="1"/>
          </p:cNvSpPr>
          <p:nvPr>
            <p:ph type="ftr" sz="quarter" idx="11" hasCustomPrompt="1"/>
          </p:nvPr>
        </p:nvSpPr>
        <p:spPr/>
        <p:txBody>
          <a:bodyPr/>
          <a:lstStyle/>
          <a:p>
            <a:endParaRPr lang="en-US" dirty="0"/>
          </a:p>
        </p:txBody>
      </p:sp>
      <p:sp>
        <p:nvSpPr>
          <p:cNvPr id="9" name="Slide Number Placeholder 8"/>
          <p:cNvSpPr>
            <a:spLocks noGrp="1"/>
          </p:cNvSpPr>
          <p:nvPr>
            <p:ph type="sldNum" sz="quarter" idx="12" hasCustomPrompt="1"/>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323797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hasCustomPrompt="1"/>
          </p:nvPr>
        </p:nvSpPr>
        <p:spPr/>
        <p:txBody>
          <a:bodyPr/>
          <a:lstStyle/>
          <a:p>
            <a:fld id="{A38E896F-0BA9-4805-835B-4223AA28C600}" type="datetimeFigureOut">
              <a:rPr lang="en-US" smtClean="0"/>
              <a:t>4/17/2019</a:t>
            </a:fld>
            <a:endParaRPr lang="en-US" dirty="0"/>
          </a:p>
        </p:txBody>
      </p:sp>
      <p:sp>
        <p:nvSpPr>
          <p:cNvPr id="4" name="Footer Placeholder 3"/>
          <p:cNvSpPr>
            <a:spLocks noGrp="1"/>
          </p:cNvSpPr>
          <p:nvPr>
            <p:ph type="ftr" sz="quarter" idx="11" hasCustomPrompt="1"/>
          </p:nvPr>
        </p:nvSpPr>
        <p:spPr/>
        <p:txBody>
          <a:bodyPr/>
          <a:lstStyle/>
          <a:p>
            <a:endParaRPr lang="en-US" dirty="0"/>
          </a:p>
        </p:txBody>
      </p:sp>
      <p:sp>
        <p:nvSpPr>
          <p:cNvPr id="5" name="Slide Number Placeholder 4"/>
          <p:cNvSpPr>
            <a:spLocks noGrp="1"/>
          </p:cNvSpPr>
          <p:nvPr>
            <p:ph type="sldNum" sz="quarter" idx="12" hasCustomPrompt="1"/>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416559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p:txBody>
          <a:bodyPr/>
          <a:lstStyle/>
          <a:p>
            <a:fld id="{A38E896F-0BA9-4805-835B-4223AA28C600}" type="datetimeFigureOut">
              <a:rPr lang="en-US" smtClean="0"/>
              <a:t>4/17/2019</a:t>
            </a:fld>
            <a:endParaRPr lang="en-US" dirty="0"/>
          </a:p>
        </p:txBody>
      </p:sp>
      <p:sp>
        <p:nvSpPr>
          <p:cNvPr id="3" name="Footer Placeholder 2"/>
          <p:cNvSpPr>
            <a:spLocks noGrp="1"/>
          </p:cNvSpPr>
          <p:nvPr>
            <p:ph type="ftr" sz="quarter" idx="11" hasCustomPrompt="1"/>
          </p:nvPr>
        </p:nvSpPr>
        <p:spPr/>
        <p:txBody>
          <a:bodyPr/>
          <a:lstStyle/>
          <a:p>
            <a:endParaRPr lang="en-US" dirty="0"/>
          </a:p>
        </p:txBody>
      </p:sp>
      <p:sp>
        <p:nvSpPr>
          <p:cNvPr id="4" name="Slide Number Placeholder 3"/>
          <p:cNvSpPr>
            <a:spLocks noGrp="1"/>
          </p:cNvSpPr>
          <p:nvPr>
            <p:ph type="sldNum" sz="quarter" idx="12" hasCustomPrompt="1"/>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4076347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hasCustomPrompt="1"/>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513463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hasCustomPrompt="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hasCustomPrompt="1"/>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40131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hasCustomPrompt="1"/>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552849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hasCustomPrompt="1"/>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753080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hasCustomPrompt="1"/>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874925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hasCustomPrompt="1"/>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211495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7991D3">
            <a:alpha val="11000"/>
          </a:srgb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hasCustomPrompt="1"/>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4D7E5609-FE4C-4FDE-AD6F-D3A3F5CE6A5C}" type="slidenum">
              <a:rPr lang="en-US" smtClean="0"/>
              <a:t>‹#›</a:t>
            </a:fld>
            <a:endParaRPr lang="en-US" dirty="0"/>
          </a:p>
        </p:txBody>
      </p:sp>
      <p:sp>
        <p:nvSpPr>
          <p:cNvPr id="7" name="Rectangle 6"/>
          <p:cNvSpPr/>
          <p:nvPr userDrawn="1"/>
        </p:nvSpPr>
        <p:spPr>
          <a:xfrm>
            <a:off x="-88474" y="-68998"/>
            <a:ext cx="6489274" cy="1897798"/>
          </a:xfrm>
          <a:prstGeom prst="rect">
            <a:avLst/>
          </a:prstGeom>
          <a:solidFill>
            <a:schemeClr val="bg1">
              <a:lumMod val="85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88474" y="1312557"/>
            <a:ext cx="6489274" cy="516243"/>
          </a:xfrm>
          <a:prstGeom prst="rect">
            <a:avLst/>
          </a:prstGeom>
          <a:solidFill>
            <a:schemeClr val="bg1">
              <a:alpha val="72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3" hasCustomPrompt="1"/>
          </p:nvPr>
        </p:nvSpPr>
        <p:spPr>
          <a:xfrm>
            <a:off x="311405" y="338292"/>
            <a:ext cx="5689516" cy="649408"/>
          </a:xfrm>
        </p:spPr>
        <p:txBody>
          <a:bodyPr>
            <a:noAutofit/>
          </a:bodyPr>
          <a:lstStyle>
            <a:lvl1pPr marL="0" indent="0" algn="r">
              <a:buNone/>
              <a:defRPr sz="32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hasCustomPrompt="1"/>
          </p:nvPr>
        </p:nvSpPr>
        <p:spPr>
          <a:xfrm>
            <a:off x="246063" y="1312863"/>
            <a:ext cx="5689600" cy="515937"/>
          </a:xfrm>
        </p:spPr>
        <p:txBody>
          <a:bodyPr>
            <a:normAutofit/>
          </a:bodyPr>
          <a:lstStyle>
            <a:lvl1pPr marL="0" indent="0" algn="r">
              <a:buNone/>
              <a:defRPr sz="20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161666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hasCustomPrompt="1"/>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267766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hasCustomPrompt="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hasCustomPrompt="1"/>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114868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hasCustomPrompt="1"/>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hasCustomPrompt="1"/>
          </p:nvPr>
        </p:nvSpPr>
        <p:spPr/>
        <p:txBody>
          <a:bodyPr/>
          <a:lstStyle/>
          <a:p>
            <a:fld id="{4635C736-1284-4020-AC12-F46539FDCA1B}" type="datetimeFigureOut">
              <a:rPr lang="en-US" smtClean="0"/>
              <a:t>4/17/2019</a:t>
            </a:fld>
            <a:endParaRPr lang="en-US" dirty="0"/>
          </a:p>
        </p:txBody>
      </p:sp>
      <p:sp>
        <p:nvSpPr>
          <p:cNvPr id="8" name="Footer Placeholder 7"/>
          <p:cNvSpPr>
            <a:spLocks noGrp="1"/>
          </p:cNvSpPr>
          <p:nvPr>
            <p:ph type="ftr" sz="quarter" idx="11" hasCustomPrompt="1"/>
          </p:nvPr>
        </p:nvSpPr>
        <p:spPr/>
        <p:txBody>
          <a:bodyPr/>
          <a:lstStyle/>
          <a:p>
            <a:endParaRPr lang="en-US" dirty="0"/>
          </a:p>
        </p:txBody>
      </p:sp>
      <p:sp>
        <p:nvSpPr>
          <p:cNvPr id="9" name="Slide Number Placeholder 8"/>
          <p:cNvSpPr>
            <a:spLocks noGrp="1"/>
          </p:cNvSpPr>
          <p:nvPr>
            <p:ph type="sldNum" sz="quarter" idx="12" hasCustomPrompt="1"/>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314667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hasCustomPrompt="1"/>
          </p:nvPr>
        </p:nvSpPr>
        <p:spPr/>
        <p:txBody>
          <a:bodyPr/>
          <a:lstStyle/>
          <a:p>
            <a:fld id="{4635C736-1284-4020-AC12-F46539FDCA1B}" type="datetimeFigureOut">
              <a:rPr lang="en-US" smtClean="0"/>
              <a:t>4/17/2019</a:t>
            </a:fld>
            <a:endParaRPr lang="en-US" dirty="0"/>
          </a:p>
        </p:txBody>
      </p:sp>
      <p:sp>
        <p:nvSpPr>
          <p:cNvPr id="4" name="Footer Placeholder 3"/>
          <p:cNvSpPr>
            <a:spLocks noGrp="1"/>
          </p:cNvSpPr>
          <p:nvPr>
            <p:ph type="ftr" sz="quarter" idx="11" hasCustomPrompt="1"/>
          </p:nvPr>
        </p:nvSpPr>
        <p:spPr/>
        <p:txBody>
          <a:bodyPr/>
          <a:lstStyle/>
          <a:p>
            <a:endParaRPr lang="en-US" dirty="0"/>
          </a:p>
        </p:txBody>
      </p:sp>
      <p:sp>
        <p:nvSpPr>
          <p:cNvPr id="5" name="Slide Number Placeholder 4"/>
          <p:cNvSpPr>
            <a:spLocks noGrp="1"/>
          </p:cNvSpPr>
          <p:nvPr>
            <p:ph type="sldNum" sz="quarter" idx="12" hasCustomPrompt="1"/>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326414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p:txBody>
          <a:bodyPr/>
          <a:lstStyle/>
          <a:p>
            <a:fld id="{4635C736-1284-4020-AC12-F46539FDCA1B}" type="datetimeFigureOut">
              <a:rPr lang="en-US" smtClean="0"/>
              <a:t>4/17/2019</a:t>
            </a:fld>
            <a:endParaRPr lang="en-US" dirty="0"/>
          </a:p>
        </p:txBody>
      </p:sp>
      <p:sp>
        <p:nvSpPr>
          <p:cNvPr id="3" name="Footer Placeholder 2"/>
          <p:cNvSpPr>
            <a:spLocks noGrp="1"/>
          </p:cNvSpPr>
          <p:nvPr>
            <p:ph type="ftr" sz="quarter" idx="11" hasCustomPrompt="1"/>
          </p:nvPr>
        </p:nvSpPr>
        <p:spPr/>
        <p:txBody>
          <a:bodyPr/>
          <a:lstStyle/>
          <a:p>
            <a:endParaRPr lang="en-US" dirty="0"/>
          </a:p>
        </p:txBody>
      </p:sp>
      <p:sp>
        <p:nvSpPr>
          <p:cNvPr id="4" name="Slide Number Placeholder 3"/>
          <p:cNvSpPr>
            <a:spLocks noGrp="1"/>
          </p:cNvSpPr>
          <p:nvPr>
            <p:ph type="sldNum" sz="quarter" idx="12" hasCustomPrompt="1"/>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583709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hasCustomPrompt="1"/>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509037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hasCustomPrompt="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hasCustomPrompt="1"/>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4178703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hasCustomPrompt="1"/>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574017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hasCustomPrompt="1"/>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39255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hasCustomPrompt="1"/>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83727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hasCustomPrompt="1"/>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4D7E5609-FE4C-4FDE-AD6F-D3A3F5CE6A5C}" type="slidenum">
              <a:rPr lang="en-US" smtClean="0"/>
              <a:t>‹#›</a:t>
            </a:fld>
            <a:endParaRPr lang="en-US" dirty="0"/>
          </a:p>
        </p:txBody>
      </p:sp>
      <p:sp>
        <p:nvSpPr>
          <p:cNvPr id="11" name="Rectangle 10">
            <a:extLst>
              <a:ext uri="{FF2B5EF4-FFF2-40B4-BE49-F238E27FC236}">
                <a16:creationId xmlns:a16="http://schemas.microsoft.com/office/drawing/2014/main" id="{193A02F2-02DA-5948-BBDE-996CD9F9DD30}"/>
              </a:ext>
            </a:extLst>
          </p:cNvPr>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540DB9C-6CB1-394C-A52B-BA5480B353FD}"/>
              </a:ext>
            </a:extLst>
          </p:cNvPr>
          <p:cNvSpPr/>
          <p:nvPr userDrawn="1"/>
        </p:nvSpPr>
        <p:spPr>
          <a:xfrm>
            <a:off x="-88475" y="630751"/>
            <a:ext cx="12445231"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79944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hasCustomPrompt="1"/>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3000428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hasCustomPrompt="1"/>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5550795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hasCustomPrompt="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hasCustomPrompt="1"/>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0780609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hasCustomPrompt="1"/>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hasCustomPrompt="1"/>
          </p:nvPr>
        </p:nvSpPr>
        <p:spPr/>
        <p:txBody>
          <a:bodyPr/>
          <a:lstStyle/>
          <a:p>
            <a:fld id="{9429B025-3C67-45BB-A2EC-8DCD27A9772B}" type="datetimeFigureOut">
              <a:rPr lang="en-US" smtClean="0"/>
              <a:t>4/17/2019</a:t>
            </a:fld>
            <a:endParaRPr lang="en-US" dirty="0"/>
          </a:p>
        </p:txBody>
      </p:sp>
      <p:sp>
        <p:nvSpPr>
          <p:cNvPr id="8" name="Footer Placeholder 7"/>
          <p:cNvSpPr>
            <a:spLocks noGrp="1"/>
          </p:cNvSpPr>
          <p:nvPr>
            <p:ph type="ftr" sz="quarter" idx="11" hasCustomPrompt="1"/>
          </p:nvPr>
        </p:nvSpPr>
        <p:spPr/>
        <p:txBody>
          <a:bodyPr/>
          <a:lstStyle/>
          <a:p>
            <a:endParaRPr lang="en-US" dirty="0"/>
          </a:p>
        </p:txBody>
      </p:sp>
      <p:sp>
        <p:nvSpPr>
          <p:cNvPr id="9" name="Slide Number Placeholder 8"/>
          <p:cNvSpPr>
            <a:spLocks noGrp="1"/>
          </p:cNvSpPr>
          <p:nvPr>
            <p:ph type="sldNum" sz="quarter" idx="12" hasCustomPrompt="1"/>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216744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hasCustomPrompt="1"/>
          </p:nvPr>
        </p:nvSpPr>
        <p:spPr/>
        <p:txBody>
          <a:bodyPr/>
          <a:lstStyle/>
          <a:p>
            <a:fld id="{9429B025-3C67-45BB-A2EC-8DCD27A9772B}" type="datetimeFigureOut">
              <a:rPr lang="en-US" smtClean="0"/>
              <a:t>4/17/2019</a:t>
            </a:fld>
            <a:endParaRPr lang="en-US" dirty="0"/>
          </a:p>
        </p:txBody>
      </p:sp>
      <p:sp>
        <p:nvSpPr>
          <p:cNvPr id="4" name="Footer Placeholder 3"/>
          <p:cNvSpPr>
            <a:spLocks noGrp="1"/>
          </p:cNvSpPr>
          <p:nvPr>
            <p:ph type="ftr" sz="quarter" idx="11" hasCustomPrompt="1"/>
          </p:nvPr>
        </p:nvSpPr>
        <p:spPr/>
        <p:txBody>
          <a:bodyPr/>
          <a:lstStyle/>
          <a:p>
            <a:endParaRPr lang="en-US" dirty="0"/>
          </a:p>
        </p:txBody>
      </p:sp>
      <p:sp>
        <p:nvSpPr>
          <p:cNvPr id="5" name="Slide Number Placeholder 4"/>
          <p:cNvSpPr>
            <a:spLocks noGrp="1"/>
          </p:cNvSpPr>
          <p:nvPr>
            <p:ph type="sldNum" sz="quarter" idx="12" hasCustomPrompt="1"/>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82641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p:txBody>
          <a:bodyPr/>
          <a:lstStyle/>
          <a:p>
            <a:fld id="{9429B025-3C67-45BB-A2EC-8DCD27A9772B}" type="datetimeFigureOut">
              <a:rPr lang="en-US" smtClean="0"/>
              <a:t>4/17/2019</a:t>
            </a:fld>
            <a:endParaRPr lang="en-US" dirty="0"/>
          </a:p>
        </p:txBody>
      </p:sp>
      <p:sp>
        <p:nvSpPr>
          <p:cNvPr id="3" name="Footer Placeholder 2"/>
          <p:cNvSpPr>
            <a:spLocks noGrp="1"/>
          </p:cNvSpPr>
          <p:nvPr>
            <p:ph type="ftr" sz="quarter" idx="11" hasCustomPrompt="1"/>
          </p:nvPr>
        </p:nvSpPr>
        <p:spPr/>
        <p:txBody>
          <a:bodyPr/>
          <a:lstStyle/>
          <a:p>
            <a:endParaRPr lang="en-US" dirty="0"/>
          </a:p>
        </p:txBody>
      </p:sp>
      <p:sp>
        <p:nvSpPr>
          <p:cNvPr id="4" name="Slide Number Placeholder 3"/>
          <p:cNvSpPr>
            <a:spLocks noGrp="1"/>
          </p:cNvSpPr>
          <p:nvPr>
            <p:ph type="sldNum" sz="quarter" idx="12" hasCustomPrompt="1"/>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896638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hasCustomPrompt="1"/>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768421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hasCustomPrompt="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hasCustomPrompt="1"/>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1676651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hasCustomPrompt="1"/>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9645714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hasCustomPrompt="1"/>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hasCustomPrompt="1"/>
          </p:nvPr>
        </p:nvSpPr>
        <p:spPr/>
        <p:txBody>
          <a:bodyPr/>
          <a:lstStyle/>
          <a:p>
            <a:endParaRPr lang="en-US" dirty="0"/>
          </a:p>
        </p:txBody>
      </p:sp>
      <p:sp>
        <p:nvSpPr>
          <p:cNvPr id="6" name="Slide Number Placeholder 5"/>
          <p:cNvSpPr>
            <a:spLocks noGrp="1"/>
          </p:cNvSpPr>
          <p:nvPr>
            <p:ph type="sldNum" sz="quarter" idx="12" hasCustomPrompt="1"/>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833525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hasCustomPrompt="1"/>
          </p:nvPr>
        </p:nvSpPr>
        <p:spPr/>
        <p:txBody>
          <a:bodyPr/>
          <a:lstStyle/>
          <a:p>
            <a:fld id="{83B4C624-C215-4F46-989F-825EB1364343}" type="datetimeFigureOut">
              <a:rPr lang="en-US" smtClean="0"/>
              <a:t>4/17/2019</a:t>
            </a:fld>
            <a:endParaRPr lang="en-US" dirty="0"/>
          </a:p>
        </p:txBody>
      </p:sp>
      <p:sp>
        <p:nvSpPr>
          <p:cNvPr id="4" name="Footer Placeholder 3"/>
          <p:cNvSpPr>
            <a:spLocks noGrp="1"/>
          </p:cNvSpPr>
          <p:nvPr>
            <p:ph type="ftr" sz="quarter" idx="11" hasCustomPrompt="1"/>
          </p:nvPr>
        </p:nvSpPr>
        <p:spPr/>
        <p:txBody>
          <a:bodyPr/>
          <a:lstStyle/>
          <a:p>
            <a:endParaRPr lang="en-US" dirty="0"/>
          </a:p>
        </p:txBody>
      </p:sp>
      <p:sp>
        <p:nvSpPr>
          <p:cNvPr id="5" name="Slide Number Placeholder 4"/>
          <p:cNvSpPr>
            <a:spLocks noGrp="1"/>
          </p:cNvSpPr>
          <p:nvPr>
            <p:ph type="sldNum" sz="quarter" idx="12" hasCustomPrompt="1"/>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014993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hasCustomPrompt="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hasCustomPrompt="1"/>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hasCustomPrompt="1"/>
          </p:nvPr>
        </p:nvSpPr>
        <p:spPr/>
        <p:txBody>
          <a:bodyPr/>
          <a:lstStyle/>
          <a:p>
            <a:endParaRPr lang="en-US" dirty="0"/>
          </a:p>
        </p:txBody>
      </p:sp>
      <p:sp>
        <p:nvSpPr>
          <p:cNvPr id="7" name="Slide Number Placeholder 6"/>
          <p:cNvSpPr>
            <a:spLocks noGrp="1"/>
          </p:cNvSpPr>
          <p:nvPr>
            <p:ph type="sldNum" sz="quarter" idx="12" hasCustomPrompt="1"/>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58486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hasCustomPrompt="1"/>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hasCustomPrompt="1"/>
          </p:nvPr>
        </p:nvSpPr>
        <p:spPr/>
        <p:txBody>
          <a:bodyPr/>
          <a:lstStyle/>
          <a:p>
            <a:fld id="{83B4C624-C215-4F46-989F-825EB1364343}" type="datetimeFigureOut">
              <a:rPr lang="en-US" smtClean="0"/>
              <a:t>4/17/2019</a:t>
            </a:fld>
            <a:endParaRPr lang="en-US" dirty="0"/>
          </a:p>
        </p:txBody>
      </p:sp>
      <p:sp>
        <p:nvSpPr>
          <p:cNvPr id="8" name="Footer Placeholder 7"/>
          <p:cNvSpPr>
            <a:spLocks noGrp="1"/>
          </p:cNvSpPr>
          <p:nvPr>
            <p:ph type="ftr" sz="quarter" idx="11" hasCustomPrompt="1"/>
          </p:nvPr>
        </p:nvSpPr>
        <p:spPr/>
        <p:txBody>
          <a:bodyPr/>
          <a:lstStyle/>
          <a:p>
            <a:endParaRPr lang="en-US" dirty="0"/>
          </a:p>
        </p:txBody>
      </p:sp>
      <p:sp>
        <p:nvSpPr>
          <p:cNvPr id="9" name="Slide Number Placeholder 8"/>
          <p:cNvSpPr>
            <a:spLocks noGrp="1"/>
          </p:cNvSpPr>
          <p:nvPr>
            <p:ph type="sldNum" sz="quarter" idx="12" hasCustomPrompt="1"/>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915923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hasCustomPrompt="1"/>
          </p:nvPr>
        </p:nvSpPr>
        <p:spPr/>
        <p:txBody>
          <a:bodyPr/>
          <a:lstStyle/>
          <a:p>
            <a:fld id="{83B4C624-C215-4F46-989F-825EB1364343}" type="datetimeFigureOut">
              <a:rPr lang="en-US" smtClean="0"/>
              <a:t>4/17/2019</a:t>
            </a:fld>
            <a:endParaRPr lang="en-US" dirty="0"/>
          </a:p>
        </p:txBody>
      </p:sp>
      <p:sp>
        <p:nvSpPr>
          <p:cNvPr id="4" name="Footer Placeholder 3"/>
          <p:cNvSpPr>
            <a:spLocks noGrp="1"/>
          </p:cNvSpPr>
          <p:nvPr>
            <p:ph type="ftr" sz="quarter" idx="11" hasCustomPrompt="1"/>
          </p:nvPr>
        </p:nvSpPr>
        <p:spPr/>
        <p:txBody>
          <a:bodyPr/>
          <a:lstStyle/>
          <a:p>
            <a:endParaRPr lang="en-US" dirty="0"/>
          </a:p>
        </p:txBody>
      </p:sp>
      <p:sp>
        <p:nvSpPr>
          <p:cNvPr id="5" name="Slide Number Placeholder 4"/>
          <p:cNvSpPr>
            <a:spLocks noGrp="1"/>
          </p:cNvSpPr>
          <p:nvPr>
            <p:ph type="sldNum" sz="quarter" idx="12" hasCustomPrompt="1"/>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338271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4C624-C215-4F46-989F-825EB1364343}"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7E5609-FE4C-4FDE-AD6F-D3A3F5CE6A5C}" type="slidenum">
              <a:rPr lang="en-US" smtClean="0"/>
              <a:t>‹#›</a:t>
            </a:fld>
            <a:endParaRPr lang="en-US" dirty="0"/>
          </a:p>
        </p:txBody>
      </p:sp>
    </p:spTree>
    <p:extLst>
      <p:ext uri="{BB962C8B-B14F-4D97-AF65-F5344CB8AC3E}">
        <p14:creationId xmlns:p14="http://schemas.microsoft.com/office/powerpoint/2010/main" val="1279075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09" r:id="rId4"/>
    <p:sldLayoutId id="2147483710" r:id="rId5"/>
    <p:sldLayoutId id="2147483672"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711" r:id="rId15"/>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191A6-7933-4FEF-A60A-5AD232CF24C2}"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AA242-6459-4B68-A5EC-8CF36921BE5C}" type="slidenum">
              <a:rPr lang="en-US" smtClean="0"/>
              <a:t>‹#›</a:t>
            </a:fld>
            <a:endParaRPr lang="en-US" dirty="0"/>
          </a:p>
        </p:txBody>
      </p:sp>
    </p:spTree>
    <p:extLst>
      <p:ext uri="{BB962C8B-B14F-4D97-AF65-F5344CB8AC3E}">
        <p14:creationId xmlns:p14="http://schemas.microsoft.com/office/powerpoint/2010/main" val="20129657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E896F-0BA9-4805-835B-4223AA28C600}"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BB18D-4911-42F2-86C9-C71540308B27}" type="slidenum">
              <a:rPr lang="en-US" smtClean="0"/>
              <a:t>‹#›</a:t>
            </a:fld>
            <a:endParaRPr lang="en-US" dirty="0"/>
          </a:p>
        </p:txBody>
      </p:sp>
    </p:spTree>
    <p:extLst>
      <p:ext uri="{BB962C8B-B14F-4D97-AF65-F5344CB8AC3E}">
        <p14:creationId xmlns:p14="http://schemas.microsoft.com/office/powerpoint/2010/main" val="1864959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5C736-1284-4020-AC12-F46539FDCA1B}"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59518-436B-4CE0-A5E5-CB2270939032}" type="slidenum">
              <a:rPr lang="en-US" smtClean="0"/>
              <a:t>‹#›</a:t>
            </a:fld>
            <a:endParaRPr lang="en-US" dirty="0"/>
          </a:p>
        </p:txBody>
      </p:sp>
    </p:spTree>
    <p:extLst>
      <p:ext uri="{BB962C8B-B14F-4D97-AF65-F5344CB8AC3E}">
        <p14:creationId xmlns:p14="http://schemas.microsoft.com/office/powerpoint/2010/main" val="13857667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29B025-3C67-45BB-A2EC-8DCD27A9772B}"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15F5D-7513-423B-9028-154BADED397B}" type="slidenum">
              <a:rPr lang="en-US" smtClean="0"/>
              <a:t>‹#›</a:t>
            </a:fld>
            <a:endParaRPr lang="en-US" dirty="0"/>
          </a:p>
        </p:txBody>
      </p:sp>
    </p:spTree>
    <p:extLst>
      <p:ext uri="{BB962C8B-B14F-4D97-AF65-F5344CB8AC3E}">
        <p14:creationId xmlns:p14="http://schemas.microsoft.com/office/powerpoint/2010/main" val="2811602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tiff"/><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12.xml"/><Relationship Id="rId16" Type="http://schemas.openxmlformats.org/officeDocument/2006/relationships/hyperlink" Target="DO%20NOT%20MOVE-SDP%20Orientation%20Handouts%20LINKS/The%205%20Principles.docx" TargetMode="External"/><Relationship Id="rId1" Type="http://schemas.openxmlformats.org/officeDocument/2006/relationships/slideLayout" Target="../slideLayouts/slideLayout3.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hyperlink" Target="DO%20NOT%20MOVE-SDP%20Orientation%20Handouts%20LINKS/H1%20Draft%20Principles%206%204%2018.docx" TargetMode="External"/><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8.tiff"/><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0.gif"/><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5.tiff"/></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DO%20NOT%20MOVE-SDP%20Orientation%20Handouts%20LINKS/Hiring%20Service%20Providers%20TEMPLATE.doc" TargetMode="External"/><Relationship Id="rId5" Type="http://schemas.openxmlformats.org/officeDocument/2006/relationships/hyperlink" Target="DO%20NOT%20MOVE-SDP%20Orientation%20Handouts%20LINKS/H10%20Hiring%20Service%20Providers%20DRAFT.doc" TargetMode="External"/><Relationship Id="rId4" Type="http://schemas.openxmlformats.org/officeDocument/2006/relationships/image" Target="../media/image35.tiff"/></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DO%20NOT%20MOVE-SDP%20Orientation%20Handouts%20LINKS/Hiring%20Service%20Providers%20TEMPLATE.doc" TargetMode="External"/><Relationship Id="rId4" Type="http://schemas.openxmlformats.org/officeDocument/2006/relationships/hyperlink" Target="DO%20NOT%20MOVE-SDP%20Orientation%20Handouts%20LINKS/H10%20Hiring%20Service%20Providers%20DRAFT.doc"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DO%20NOT%20MOVE-SDP%20Orientation%20Handouts%20LINKS/Hiring%20Service%20Providers%20TEMPLATE.doc" TargetMode="Externa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hyperlink" Target="DO%20NOT%20MOVE-SDP%20Orientation%20Handouts%20LINKS/Service%20Provider%20Agreement%20TEMPLATE.doc" TargetMode="External"/><Relationship Id="rId4" Type="http://schemas.openxmlformats.org/officeDocument/2006/relationships/hyperlink" Target="DO%20NOT%20MOVE-SDP%20Orientation%20Handouts%20LINK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DO%20NOT%20MOVE-SDP%20Orientation%20Handouts%20LINKS/Meet%20Jason%20&amp;%20Sofia.docx" TargetMode="External"/><Relationship Id="rId7"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3.tiff"/><Relationship Id="rId5" Type="http://schemas.openxmlformats.org/officeDocument/2006/relationships/image" Target="../media/image34.tiff"/><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DO%20NOT%20MOVE-SDP%20Orientation%20Handouts%20LINKS/PCP%20Resources.docx" TargetMode="External"/><Relationship Id="rId4" Type="http://schemas.openxmlformats.org/officeDocument/2006/relationships/image" Target="../media/image47.tiff"/></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DO%20NOT%20MOVE-SDP%20Orientation%20Handouts%20LINKS/Jason%20&amp;%20Sofia%20Planning.docx" TargetMode="External"/><Relationship Id="rId7" Type="http://schemas.openxmlformats.org/officeDocument/2006/relationships/image" Target="../media/image33.tiff"/><Relationship Id="rId12"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9.jpg"/><Relationship Id="rId5" Type="http://schemas.openxmlformats.org/officeDocument/2006/relationships/image" Target="../media/image36.jpg"/><Relationship Id="rId10" Type="http://schemas.openxmlformats.org/officeDocument/2006/relationships/image" Target="../media/image48.png"/><Relationship Id="rId4" Type="http://schemas.openxmlformats.org/officeDocument/2006/relationships/image" Target="../media/image34.tiff"/><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tif"/><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DO%20NOT%20MOVE-SDP%20Orientation%20Handouts%20LINKS/HCBSFinalRule.pdf" TargetMode="External"/><Relationship Id="rId7"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9.jpg"/><Relationship Id="rId5" Type="http://schemas.openxmlformats.org/officeDocument/2006/relationships/image" Target="../media/image13.tiff"/><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63.tiff"/><Relationship Id="rId5" Type="http://schemas.openxmlformats.org/officeDocument/2006/relationships/image" Target="../media/image62.tiff"/><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DO%20NOT%20MOVE-SDP%20Orientation%20Handouts%20LINKS/Jason%20&amp;%20Sofia%20Individual%20Budget.docx"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6.jp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8.png"/><Relationship Id="rId7" Type="http://schemas.openxmlformats.org/officeDocument/2006/relationships/hyperlink" Target="DO%20NOT%20MOVE-SDP%20Orientation%20Handouts%20LINKS/Jason%20&amp;%20Sofia%20Individual%20Budget.docx"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43.png"/><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10.gif"/><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png"/><Relationship Id="rId7"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50.png"/><Relationship Id="rId5" Type="http://schemas.openxmlformats.org/officeDocument/2006/relationships/image" Target="../media/image10.gif"/><Relationship Id="rId10" Type="http://schemas.microsoft.com/office/2007/relationships/hdphoto" Target="../media/hdphoto4.wdp"/><Relationship Id="rId4" Type="http://schemas.openxmlformats.org/officeDocument/2006/relationships/image" Target="../media/image61.png"/><Relationship Id="rId9" Type="http://schemas.openxmlformats.org/officeDocument/2006/relationships/image" Target="../media/image72.png"/></Relationships>
</file>

<file path=ppt/slides/_rels/slide5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10.gif"/><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DO%20NOT%20MOVE-SDP%20Orientation%20Handouts%20LINKS/Jason%20Spending%20Plan.docx"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png"/><Relationship Id="rId7"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50.png"/><Relationship Id="rId5" Type="http://schemas.openxmlformats.org/officeDocument/2006/relationships/image" Target="../media/image10.gif"/><Relationship Id="rId10" Type="http://schemas.microsoft.com/office/2007/relationships/hdphoto" Target="../media/hdphoto4.wdp"/><Relationship Id="rId4" Type="http://schemas.openxmlformats.org/officeDocument/2006/relationships/image" Target="../media/image61.png"/><Relationship Id="rId9" Type="http://schemas.openxmlformats.org/officeDocument/2006/relationships/image" Target="../media/image72.png"/></Relationships>
</file>

<file path=ppt/slides/_rels/slide5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10.gif"/><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DO%20NOT%20MOVE-SDP%20Orientation%20Handouts%20LINKS/Sofia%20Spending%20Plan.docx"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hyperlink" Target="DO%20NOT%20MOVE-SDP%20Orientation%20Handouts%20LINKS/Spending%20Plan%20Activity.doc" TargetMode="External"/><Relationship Id="rId4" Type="http://schemas.openxmlformats.org/officeDocument/2006/relationships/hyperlink" Target="DO%20NOT%20MOVE-SDP%20Orientation%20Handouts%20LINKS/H6%20Spending%20Plan%20Activity.doc"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tiff"/><Relationship Id="rId7" Type="http://schemas.openxmlformats.org/officeDocument/2006/relationships/image" Target="../media/image84.tiff"/><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83.tiff"/><Relationship Id="rId5" Type="http://schemas.openxmlformats.org/officeDocument/2006/relationships/image" Target="../media/image82.tiff"/><Relationship Id="rId4" Type="http://schemas.openxmlformats.org/officeDocument/2006/relationships/image" Target="../media/image81.tiff"/></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6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5.png"/><Relationship Id="rId7"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72.png"/><Relationship Id="rId10" Type="http://schemas.openxmlformats.org/officeDocument/2006/relationships/image" Target="../media/image89.png"/><Relationship Id="rId4" Type="http://schemas.openxmlformats.org/officeDocument/2006/relationships/image" Target="../media/image61.png"/><Relationship Id="rId9" Type="http://schemas.openxmlformats.org/officeDocument/2006/relationships/image" Target="../media/image86.jpeg"/></Relationships>
</file>

<file path=ppt/slides/_rels/slide63.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81.tiff"/></Relationships>
</file>

<file path=ppt/slides/_rels/slide64.xml.rels><?xml version="1.0" encoding="UTF-8" standalone="yes"?>
<Relationships xmlns="http://schemas.openxmlformats.org/package/2006/relationships"><Relationship Id="rId3" Type="http://schemas.openxmlformats.org/officeDocument/2006/relationships/image" Target="../media/image81.tiff"/><Relationship Id="rId7" Type="http://schemas.openxmlformats.org/officeDocument/2006/relationships/image" Target="../media/image83.tiff"/><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95.jpg"/><Relationship Id="rId5" Type="http://schemas.openxmlformats.org/officeDocument/2006/relationships/image" Target="../media/image89.png"/><Relationship Id="rId4" Type="http://schemas.openxmlformats.org/officeDocument/2006/relationships/image" Target="../media/image94.jpeg"/></Relationships>
</file>

<file path=ppt/slides/_rels/slide65.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81.tiff"/><Relationship Id="rId7" Type="http://schemas.openxmlformats.org/officeDocument/2006/relationships/image" Target="../media/image97.jpe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83.tiff"/><Relationship Id="rId5" Type="http://schemas.openxmlformats.org/officeDocument/2006/relationships/image" Target="../media/image89.png"/><Relationship Id="rId4" Type="http://schemas.openxmlformats.org/officeDocument/2006/relationships/image" Target="../media/image96.jpe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jpeg"/></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86.jpeg"/><Relationship Id="rId5" Type="http://schemas.openxmlformats.org/officeDocument/2006/relationships/image" Target="../media/image102.png"/><Relationship Id="rId4" Type="http://schemas.openxmlformats.org/officeDocument/2006/relationships/image" Target="../media/image101.jpe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86.jpeg"/><Relationship Id="rId5" Type="http://schemas.openxmlformats.org/officeDocument/2006/relationships/image" Target="../media/image88.png"/><Relationship Id="rId4" Type="http://schemas.openxmlformats.org/officeDocument/2006/relationships/image" Target="../media/image87.jpeg"/></Relationships>
</file>

<file path=ppt/slides/_rels/slide69.xml.rels><?xml version="1.0" encoding="UTF-8" standalone="yes"?>
<Relationships xmlns="http://schemas.openxmlformats.org/package/2006/relationships"><Relationship Id="rId8" Type="http://schemas.openxmlformats.org/officeDocument/2006/relationships/image" Target="../media/image83.tiff"/><Relationship Id="rId3" Type="http://schemas.openxmlformats.org/officeDocument/2006/relationships/hyperlink" Target="DO%20NOT%20MOVE-SDP%20Orientation%20Handouts%20LINKS/FMSRates.pdf" TargetMode="External"/><Relationship Id="rId7" Type="http://schemas.openxmlformats.org/officeDocument/2006/relationships/image" Target="../media/image89.png"/><Relationship Id="rId12" Type="http://schemas.openxmlformats.org/officeDocument/2006/relationships/image" Target="../media/image104.jpe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81.tiff"/><Relationship Id="rId11" Type="http://schemas.openxmlformats.org/officeDocument/2006/relationships/image" Target="../media/image103.jpeg"/><Relationship Id="rId5" Type="http://schemas.openxmlformats.org/officeDocument/2006/relationships/image" Target="../media/image10.gif"/><Relationship Id="rId10" Type="http://schemas.openxmlformats.org/officeDocument/2006/relationships/image" Target="../media/image95.jpg"/><Relationship Id="rId4" Type="http://schemas.openxmlformats.org/officeDocument/2006/relationships/hyperlink" Target="DO%20NOT%20MOVE-SDP%20Orientation%20Handouts%20LINKS/SDP%20FMS%20Rates.pdf" TargetMode="External"/><Relationship Id="rId9" Type="http://schemas.openxmlformats.org/officeDocument/2006/relationships/image" Target="../media/image97.jpe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2.png"/><Relationship Id="rId7" Type="http://schemas.openxmlformats.org/officeDocument/2006/relationships/image" Target="../media/image86.jpe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105.png"/><Relationship Id="rId7" Type="http://schemas.openxmlformats.org/officeDocument/2006/relationships/image" Target="../media/image107.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106.jpeg"/><Relationship Id="rId5" Type="http://schemas.openxmlformats.org/officeDocument/2006/relationships/image" Target="../media/image85.png"/><Relationship Id="rId4" Type="http://schemas.openxmlformats.org/officeDocument/2006/relationships/image" Target="../media/image72.png"/><Relationship Id="rId9" Type="http://schemas.openxmlformats.org/officeDocument/2006/relationships/image" Target="../media/image89.png"/></Relationships>
</file>

<file path=ppt/slides/_rels/slide72.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108.jpeg"/><Relationship Id="rId5" Type="http://schemas.openxmlformats.org/officeDocument/2006/relationships/image" Target="../media/image85.png"/><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DO%20NOT%20MOVE-SDP%20Orientation%20Handouts%20LINKS/Rights%20Link%20on%20DDS%20Webpage.PNG"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hyperlink" Target="mailto:sdpbackground@dds.ca.gov" TargetMode="External"/><Relationship Id="rId7" Type="http://schemas.openxmlformats.org/officeDocument/2006/relationships/image" Target="../media/image112.tiff"/><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111.tiff"/><Relationship Id="rId5" Type="http://schemas.openxmlformats.org/officeDocument/2006/relationships/image" Target="../media/image83.tiff"/><Relationship Id="rId4" Type="http://schemas.openxmlformats.org/officeDocument/2006/relationships/image" Target="../media/image10.gif"/><Relationship Id="rId9" Type="http://schemas.openxmlformats.org/officeDocument/2006/relationships/image" Target="../media/image113.tiff"/></Relationships>
</file>

<file path=ppt/slides/_rels/slide79.xml.rels><?xml version="1.0" encoding="UTF-8" standalone="yes"?>
<Relationships xmlns="http://schemas.openxmlformats.org/package/2006/relationships"><Relationship Id="rId8" Type="http://schemas.openxmlformats.org/officeDocument/2006/relationships/image" Target="../media/image119.tiff"/><Relationship Id="rId3" Type="http://schemas.openxmlformats.org/officeDocument/2006/relationships/image" Target="../media/image114.tiff"/><Relationship Id="rId7" Type="http://schemas.openxmlformats.org/officeDocument/2006/relationships/image" Target="../media/image118.tiff"/><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117.tiff"/><Relationship Id="rId5" Type="http://schemas.openxmlformats.org/officeDocument/2006/relationships/image" Target="../media/image116.tiff"/><Relationship Id="rId4" Type="http://schemas.openxmlformats.org/officeDocument/2006/relationships/image" Target="../media/image115.tiff"/><Relationship Id="rId9" Type="http://schemas.openxmlformats.org/officeDocument/2006/relationships/image" Target="../media/image120.tiff"/></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tiff"/><Relationship Id="rId7"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tiff"/></Relationships>
</file>

<file path=ppt/slides/_rels/slide80.xml.rels><?xml version="1.0" encoding="UTF-8" standalone="yes"?>
<Relationships xmlns="http://schemas.openxmlformats.org/package/2006/relationships"><Relationship Id="rId8" Type="http://schemas.openxmlformats.org/officeDocument/2006/relationships/image" Target="../media/image121.tiff"/><Relationship Id="rId13" Type="http://schemas.openxmlformats.org/officeDocument/2006/relationships/image" Target="../media/image126.tif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5.tiff"/><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24.tiff"/><Relationship Id="rId5" Type="http://schemas.openxmlformats.org/officeDocument/2006/relationships/diagramQuickStyle" Target="../diagrams/quickStyle1.xml"/><Relationship Id="rId10" Type="http://schemas.openxmlformats.org/officeDocument/2006/relationships/image" Target="../media/image123.tiff"/><Relationship Id="rId4" Type="http://schemas.openxmlformats.org/officeDocument/2006/relationships/diagramLayout" Target="../diagrams/layout1.xml"/><Relationship Id="rId9" Type="http://schemas.openxmlformats.org/officeDocument/2006/relationships/image" Target="../media/image122.tiff"/></Relationships>
</file>

<file path=ppt/slides/_rels/slide81.xml.rels><?xml version="1.0" encoding="UTF-8" standalone="yes"?>
<Relationships xmlns="http://schemas.openxmlformats.org/package/2006/relationships"><Relationship Id="rId3" Type="http://schemas.openxmlformats.org/officeDocument/2006/relationships/hyperlink" Target="DO%20NOT%20MOVE-SDP%20Orientation%20Handouts%20LINKS/TipSheet_HowtoDefendYourself_v6.pdf"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128.png"/><Relationship Id="rId4" Type="http://schemas.openxmlformats.org/officeDocument/2006/relationships/image" Target="../media/image127.tiff"/></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32.gif"/><Relationship Id="rId5" Type="http://schemas.openxmlformats.org/officeDocument/2006/relationships/image" Target="../media/image131.png"/><Relationship Id="rId4" Type="http://schemas.openxmlformats.org/officeDocument/2006/relationships/image" Target="../media/image130.png"/></Relationships>
</file>

<file path=ppt/slides/_rels/slide8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hyperlink" Target="mailto:sdp@dds.ca.gov" TargetMode="External"/><Relationship Id="rId4" Type="http://schemas.openxmlformats.org/officeDocument/2006/relationships/hyperlink" Target="http://www.dds.ca.gov/sd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l="-2000" t="-42000" r="-2000" b="-53000"/>
          </a:stretch>
        </a:blipFill>
        <a:effectLst/>
      </p:bgPr>
    </p:bg>
    <p:spTree>
      <p:nvGrpSpPr>
        <p:cNvPr id="1" name=""/>
        <p:cNvGrpSpPr/>
        <p:nvPr/>
      </p:nvGrpSpPr>
      <p:grpSpPr>
        <a:xfrm>
          <a:off x="0" y="0"/>
          <a:ext cx="0" cy="0"/>
          <a:chOff x="0" y="0"/>
          <a:chExt cx="0" cy="0"/>
        </a:xfrm>
      </p:grpSpPr>
      <p:sp>
        <p:nvSpPr>
          <p:cNvPr id="5" name="Isosceles Triangle 4"/>
          <p:cNvSpPr/>
          <p:nvPr/>
        </p:nvSpPr>
        <p:spPr>
          <a:xfrm rot="9174234">
            <a:off x="910008" y="2426712"/>
            <a:ext cx="15967750" cy="10541308"/>
          </a:xfrm>
          <a:prstGeom prst="triangle">
            <a:avLst/>
          </a:prstGeom>
          <a:solidFill>
            <a:schemeClr val="accent1">
              <a:lumMod val="50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957136" y="1777868"/>
            <a:ext cx="8807116" cy="4010526"/>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4294967295"/>
          </p:nvPr>
        </p:nvSpPr>
        <p:spPr>
          <a:xfrm>
            <a:off x="1788694" y="5087579"/>
            <a:ext cx="9144000" cy="366713"/>
          </a:xfrm>
        </p:spPr>
        <p:txBody>
          <a:bodyPr>
            <a:noAutofit/>
          </a:bodyPr>
          <a:lstStyle/>
          <a:p>
            <a:pPr marL="0" indent="0" algn="ctr">
              <a:buNone/>
            </a:pPr>
            <a:r>
              <a:rPr lang="ar-SA">
                <a:latin typeface="Century Gothic" panose="020B0502020202020204" pitchFamily="34" charset="0"/>
                <a:cs typeface="Arial"/>
              </a:rPr>
              <a:t>إليزابيث هاريل</a:t>
            </a:r>
          </a:p>
        </p:txBody>
      </p:sp>
      <p:sp>
        <p:nvSpPr>
          <p:cNvPr id="2" name="Title 1"/>
          <p:cNvSpPr>
            <a:spLocks noGrp="1"/>
          </p:cNvSpPr>
          <p:nvPr>
            <p:ph type="ctrTitle" idx="4294967295"/>
          </p:nvPr>
        </p:nvSpPr>
        <p:spPr>
          <a:xfrm>
            <a:off x="3015915" y="2342388"/>
            <a:ext cx="6689558" cy="2428875"/>
          </a:xfrm>
        </p:spPr>
        <p:txBody>
          <a:bodyPr>
            <a:normAutofit fontScale="90000"/>
          </a:bodyPr>
          <a:lstStyle/>
          <a:p>
            <a:pPr algn="ctr"/>
            <a:r>
              <a:rPr lang="ar-EG" dirty="0">
                <a:latin typeface="Century Gothic" panose="020B0502020202020204" pitchFamily="34" charset="0"/>
                <a:cs typeface="Arial"/>
              </a:rPr>
              <a:t>توجيه برنامج</a:t>
            </a:r>
            <a:br>
              <a:rPr lang="ar-SA" dirty="0">
                <a:latin typeface="Century Gothic" panose="020B0502020202020204" pitchFamily="34" charset="0"/>
                <a:cs typeface="Arial"/>
              </a:rPr>
            </a:br>
            <a:r>
              <a:rPr lang="ar-EG" dirty="0">
                <a:latin typeface="Century Gothic" panose="020B0502020202020204" pitchFamily="34" charset="0"/>
                <a:cs typeface="Arial"/>
              </a:rPr>
              <a:t>التحديد</a:t>
            </a:r>
            <a:br>
              <a:rPr lang="ar-SA" dirty="0">
                <a:latin typeface="Century Gothic" panose="020B0502020202020204" pitchFamily="34" charset="0"/>
                <a:cs typeface="Arial"/>
              </a:rPr>
            </a:br>
            <a:r>
              <a:rPr lang="ar-EG" dirty="0">
                <a:latin typeface="Century Gothic" panose="020B0502020202020204" pitchFamily="34" charset="0"/>
                <a:cs typeface="Arial"/>
              </a:rPr>
              <a:t>الذاتي</a:t>
            </a:r>
            <a:br>
              <a:rPr lang="ar-SA" dirty="0">
                <a:latin typeface="Century Gothic" panose="020B0502020202020204" pitchFamily="34" charset="0"/>
                <a:cs typeface="Arial"/>
              </a:rPr>
            </a:br>
            <a:r>
              <a:rPr lang="ar-SA" b="1" dirty="0">
                <a:latin typeface="Century Gothic" panose="020B0502020202020204" pitchFamily="34" charset="0"/>
                <a:cs typeface="Arial"/>
              </a:rPr>
              <a:t>تدريب المدرب</a:t>
            </a:r>
          </a:p>
        </p:txBody>
      </p:sp>
      <p:sp>
        <p:nvSpPr>
          <p:cNvPr id="7" name="Subtitle 2"/>
          <p:cNvSpPr txBox="1">
            <a:spLocks/>
          </p:cNvSpPr>
          <p:nvPr/>
        </p:nvSpPr>
        <p:spPr>
          <a:xfrm>
            <a:off x="1788694" y="2102542"/>
            <a:ext cx="9144000" cy="366713"/>
          </a:xfrm>
          <a:prstGeom prst="rect">
            <a:avLst/>
          </a:prstGeom>
        </p:spPr>
        <p:txBody>
          <a:bodyPr vert="horz" lIns="91440" tIns="45720" rIns="91440" bIns="45720" rtlCol="0">
            <a:normAutofit fontScale="850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ar-SA">
                <a:latin typeface="Century Gothic" panose="020B0502020202020204" pitchFamily="34" charset="0"/>
                <a:cs typeface="Arial"/>
              </a:rPr>
              <a:t>مرحبًا بكم</a:t>
            </a:r>
          </a:p>
        </p:txBody>
      </p:sp>
    </p:spTree>
    <p:extLst>
      <p:ext uri="{BB962C8B-B14F-4D97-AF65-F5344CB8AC3E}">
        <p14:creationId xmlns:p14="http://schemas.microsoft.com/office/powerpoint/2010/main" val="602035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236537" y="1448049"/>
            <a:ext cx="13198557" cy="4881044"/>
          </a:xfrm>
          <a:prstGeom prst="homePlate">
            <a:avLst>
              <a:gd name="adj" fmla="val 93712"/>
            </a:avLst>
          </a:prstGeom>
          <a:solidFill>
            <a:schemeClr val="bg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845254" cy="784146"/>
          </a:xfrm>
        </p:spPr>
        <p:txBody>
          <a:bodyPr/>
          <a:lstStyle/>
          <a:p>
            <a:r>
              <a:rPr lang="ar-SA" sz="2800" dirty="0"/>
              <a:t>ما هو التحديد الذاتي</a:t>
            </a:r>
          </a:p>
        </p:txBody>
      </p:sp>
      <p:sp>
        <p:nvSpPr>
          <p:cNvPr id="5" name="TextBox 4">
            <a:extLst>
              <a:ext uri="{FF2B5EF4-FFF2-40B4-BE49-F238E27FC236}">
                <a16:creationId xmlns:a16="http://schemas.microsoft.com/office/drawing/2014/main" id="{C8153160-F310-5D4D-A1DD-28A1A99CE5B9}"/>
              </a:ext>
            </a:extLst>
          </p:cNvPr>
          <p:cNvSpPr txBox="1"/>
          <p:nvPr/>
        </p:nvSpPr>
        <p:spPr>
          <a:xfrm>
            <a:off x="-1499930" y="588254"/>
            <a:ext cx="13414958" cy="46628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تاريخ التحديد الذاتي</a:t>
            </a:r>
          </a:p>
        </p:txBody>
      </p:sp>
      <p:grpSp>
        <p:nvGrpSpPr>
          <p:cNvPr id="53" name="Group 52">
            <a:extLst>
              <a:ext uri="{FF2B5EF4-FFF2-40B4-BE49-F238E27FC236}">
                <a16:creationId xmlns:a16="http://schemas.microsoft.com/office/drawing/2014/main" id="{3DAC962A-E0BB-824D-872F-17AE972A4E82}"/>
              </a:ext>
            </a:extLst>
          </p:cNvPr>
          <p:cNvGrpSpPr/>
          <p:nvPr/>
        </p:nvGrpSpPr>
        <p:grpSpPr>
          <a:xfrm>
            <a:off x="283929" y="3522829"/>
            <a:ext cx="11789359" cy="1352486"/>
            <a:chOff x="110210" y="3219514"/>
            <a:chExt cx="11351031" cy="820025"/>
          </a:xfrm>
        </p:grpSpPr>
        <p:grpSp>
          <p:nvGrpSpPr>
            <p:cNvPr id="51" name="Group 50">
              <a:extLst>
                <a:ext uri="{FF2B5EF4-FFF2-40B4-BE49-F238E27FC236}">
                  <a16:creationId xmlns:a16="http://schemas.microsoft.com/office/drawing/2014/main" id="{832538E9-D18F-644C-8386-61A8EAC61E48}"/>
                </a:ext>
              </a:extLst>
            </p:cNvPr>
            <p:cNvGrpSpPr/>
            <p:nvPr/>
          </p:nvGrpSpPr>
          <p:grpSpPr>
            <a:xfrm>
              <a:off x="110210" y="3219514"/>
              <a:ext cx="2177769" cy="811917"/>
              <a:chOff x="710109" y="4951942"/>
              <a:chExt cx="2447993" cy="1233093"/>
            </a:xfrm>
            <a:solidFill>
              <a:schemeClr val="bg1">
                <a:lumMod val="95000"/>
              </a:schemeClr>
            </a:solidFill>
          </p:grpSpPr>
          <p:sp>
            <p:nvSpPr>
              <p:cNvPr id="34" name="Rounded Rectangle 33">
                <a:extLst>
                  <a:ext uri="{FF2B5EF4-FFF2-40B4-BE49-F238E27FC236}">
                    <a16:creationId xmlns:a16="http://schemas.microsoft.com/office/drawing/2014/main" id="{375EAA9E-77FE-7F40-B09D-42DC27F6D8D7}"/>
                  </a:ext>
                </a:extLst>
              </p:cNvPr>
              <p:cNvSpPr/>
              <p:nvPr/>
            </p:nvSpPr>
            <p:spPr>
              <a:xfrm>
                <a:off x="710109" y="4951942"/>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36" name="TextBox 35">
                <a:extLst>
                  <a:ext uri="{FF2B5EF4-FFF2-40B4-BE49-F238E27FC236}">
                    <a16:creationId xmlns:a16="http://schemas.microsoft.com/office/drawing/2014/main" id="{1228BD20-7C93-7143-AFDD-0E3EDDF6B0BC}"/>
                  </a:ext>
                </a:extLst>
              </p:cNvPr>
              <p:cNvSpPr txBox="1"/>
              <p:nvPr/>
            </p:nvSpPr>
            <p:spPr>
              <a:xfrm>
                <a:off x="957827" y="5361042"/>
                <a:ext cx="2065791" cy="314584"/>
              </a:xfrm>
              <a:prstGeom prst="rect">
                <a:avLst/>
              </a:prstGeom>
              <a:grpFill/>
              <a:ln>
                <a:noFill/>
              </a:ln>
            </p:spPr>
            <p:txBody>
              <a:bodyPr wrap="square" rtlCol="0" anchor="ctr">
                <a:spAutoFit/>
              </a:bodyPr>
              <a:lstStyle/>
              <a:p>
                <a:pPr defTabSz="914400" rtl="1" eaLnBrk="1" latinLnBrk="0" hangingPunct="1">
                  <a:lnSpc>
                    <a:spcPct val="90000"/>
                  </a:lnSpc>
                  <a:spcBef>
                    <a:spcPct val="0"/>
                  </a:spcBef>
                  <a:buNone/>
                </a:pPr>
                <a:r>
                  <a:rPr lang="ar-SA" b="1">
                    <a:solidFill>
                      <a:schemeClr val="bg2">
                        <a:lumMod val="25000"/>
                      </a:schemeClr>
                    </a:solidFill>
                    <a:latin typeface="Century Gothic" panose="020B0502020202020204" pitchFamily="34" charset="0"/>
                    <a:ea typeface="+mj-ea"/>
                    <a:cs typeface="Arial"/>
                  </a:rPr>
                  <a:t>الدولي</a:t>
                </a:r>
              </a:p>
            </p:txBody>
          </p:sp>
        </p:grpSp>
        <p:grpSp>
          <p:nvGrpSpPr>
            <p:cNvPr id="50" name="Group 49">
              <a:extLst>
                <a:ext uri="{FF2B5EF4-FFF2-40B4-BE49-F238E27FC236}">
                  <a16:creationId xmlns:a16="http://schemas.microsoft.com/office/drawing/2014/main" id="{5D535D4E-C6EB-D649-9FCC-25B4A04C946B}"/>
                </a:ext>
              </a:extLst>
            </p:cNvPr>
            <p:cNvGrpSpPr/>
            <p:nvPr/>
          </p:nvGrpSpPr>
          <p:grpSpPr>
            <a:xfrm>
              <a:off x="2404397" y="3227621"/>
              <a:ext cx="2177770" cy="811917"/>
              <a:chOff x="2582109" y="5139439"/>
              <a:chExt cx="2447993" cy="1233093"/>
            </a:xfrm>
            <a:solidFill>
              <a:schemeClr val="bg1">
                <a:lumMod val="95000"/>
              </a:schemeClr>
            </a:solidFill>
          </p:grpSpPr>
          <p:sp>
            <p:nvSpPr>
              <p:cNvPr id="40" name="Rounded Rectangle 39">
                <a:extLst>
                  <a:ext uri="{FF2B5EF4-FFF2-40B4-BE49-F238E27FC236}">
                    <a16:creationId xmlns:a16="http://schemas.microsoft.com/office/drawing/2014/main" id="{6847F428-467B-3849-A8B1-DB829F5F2660}"/>
                  </a:ext>
                </a:extLst>
              </p:cNvPr>
              <p:cNvSpPr/>
              <p:nvPr/>
            </p:nvSpPr>
            <p:spPr>
              <a:xfrm>
                <a:off x="2582109" y="5139439"/>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39" name="TextBox 38">
                <a:extLst>
                  <a:ext uri="{FF2B5EF4-FFF2-40B4-BE49-F238E27FC236}">
                    <a16:creationId xmlns:a16="http://schemas.microsoft.com/office/drawing/2014/main" id="{16ECF1D9-89B8-4048-97EB-448A25ABA18A}"/>
                  </a:ext>
                </a:extLst>
              </p:cNvPr>
              <p:cNvSpPr txBox="1"/>
              <p:nvPr/>
            </p:nvSpPr>
            <p:spPr>
              <a:xfrm>
                <a:off x="2954005" y="5354815"/>
                <a:ext cx="1704201" cy="794315"/>
              </a:xfrm>
              <a:prstGeom prst="rect">
                <a:avLst/>
              </a:prstGeom>
              <a:grpFill/>
              <a:ln>
                <a:noFill/>
              </a:ln>
            </p:spPr>
            <p:txBody>
              <a:bodyPr wrap="square" rtlCol="0" anchor="ctr">
                <a:spAutoFit/>
              </a:bodyPr>
              <a:lstStyle/>
              <a:p>
                <a:pPr algn="ctr">
                  <a:lnSpc>
                    <a:spcPct val="90000"/>
                  </a:lnSpc>
                  <a:spcBef>
                    <a:spcPct val="0"/>
                  </a:spcBef>
                </a:pPr>
                <a:r>
                  <a:rPr lang="ar-SA" b="1">
                    <a:solidFill>
                      <a:schemeClr val="bg2">
                        <a:lumMod val="25000"/>
                      </a:schemeClr>
                    </a:solidFill>
                    <a:latin typeface="Century Gothic" panose="020B0502020202020204" pitchFamily="34" charset="0"/>
                    <a:cs typeface="Arial"/>
                  </a:rPr>
                  <a:t> حركة الحقوق المدنية</a:t>
                </a:r>
              </a:p>
            </p:txBody>
          </p:sp>
        </p:grpSp>
        <p:grpSp>
          <p:nvGrpSpPr>
            <p:cNvPr id="47" name="Group 46">
              <a:extLst>
                <a:ext uri="{FF2B5EF4-FFF2-40B4-BE49-F238E27FC236}">
                  <a16:creationId xmlns:a16="http://schemas.microsoft.com/office/drawing/2014/main" id="{A3377039-C2BE-5F46-AD20-75A76D01DB1F}"/>
                </a:ext>
              </a:extLst>
            </p:cNvPr>
            <p:cNvGrpSpPr/>
            <p:nvPr/>
          </p:nvGrpSpPr>
          <p:grpSpPr>
            <a:xfrm>
              <a:off x="4701045" y="3221459"/>
              <a:ext cx="2177769" cy="811917"/>
              <a:chOff x="898777" y="2027574"/>
              <a:chExt cx="2447993" cy="1233093"/>
            </a:xfrm>
            <a:solidFill>
              <a:schemeClr val="bg1">
                <a:lumMod val="95000"/>
              </a:schemeClr>
            </a:solidFill>
          </p:grpSpPr>
          <p:sp>
            <p:nvSpPr>
              <p:cNvPr id="41" name="Rounded Rectangle 40">
                <a:extLst>
                  <a:ext uri="{FF2B5EF4-FFF2-40B4-BE49-F238E27FC236}">
                    <a16:creationId xmlns:a16="http://schemas.microsoft.com/office/drawing/2014/main" id="{8BBBF0F2-7F9F-E64C-9D9C-A24A713CF3F2}"/>
                  </a:ext>
                </a:extLst>
              </p:cNvPr>
              <p:cNvSpPr/>
              <p:nvPr/>
            </p:nvSpPr>
            <p:spPr>
              <a:xfrm>
                <a:off x="898777" y="2027574"/>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21" name="TextBox 20">
                <a:extLst>
                  <a:ext uri="{FF2B5EF4-FFF2-40B4-BE49-F238E27FC236}">
                    <a16:creationId xmlns:a16="http://schemas.microsoft.com/office/drawing/2014/main" id="{7A13F326-132D-9C4D-A07B-17FE8642632D}"/>
                  </a:ext>
                </a:extLst>
              </p:cNvPr>
              <p:cNvSpPr txBox="1"/>
              <p:nvPr/>
            </p:nvSpPr>
            <p:spPr>
              <a:xfrm>
                <a:off x="1241539" y="2246962"/>
                <a:ext cx="1838175" cy="794315"/>
              </a:xfrm>
              <a:prstGeom prst="rect">
                <a:avLst/>
              </a:prstGeom>
              <a:grpFill/>
              <a:ln>
                <a:noFill/>
              </a:ln>
            </p:spPr>
            <p:txBody>
              <a:bodyPr wrap="square" rtlCol="0" anchor="ctr">
                <a:spAutoFit/>
              </a:bodyPr>
              <a:lstStyle/>
              <a:p>
                <a:pPr algn="ctr" defTabSz="914400" rtl="1" eaLnBrk="1" latinLnBrk="0" hangingPunct="1">
                  <a:lnSpc>
                    <a:spcPct val="90000"/>
                  </a:lnSpc>
                  <a:spcBef>
                    <a:spcPct val="0"/>
                  </a:spcBef>
                  <a:buNone/>
                </a:pPr>
                <a:r>
                  <a:rPr lang="ar-SA" b="1">
                    <a:solidFill>
                      <a:schemeClr val="bg2">
                        <a:lumMod val="25000"/>
                      </a:schemeClr>
                    </a:solidFill>
                    <a:latin typeface="Century Gothic" panose="020B0502020202020204" pitchFamily="34" charset="0"/>
                    <a:ea typeface="+mj-ea"/>
                    <a:cs typeface="Arial"/>
                  </a:rPr>
                  <a:t> قانون لانترمان</a:t>
                </a:r>
              </a:p>
            </p:txBody>
          </p:sp>
        </p:grpSp>
        <p:grpSp>
          <p:nvGrpSpPr>
            <p:cNvPr id="48" name="Group 47">
              <a:extLst>
                <a:ext uri="{FF2B5EF4-FFF2-40B4-BE49-F238E27FC236}">
                  <a16:creationId xmlns:a16="http://schemas.microsoft.com/office/drawing/2014/main" id="{A8DD80E3-A6A0-8D41-88EB-39AD0131D826}"/>
                </a:ext>
              </a:extLst>
            </p:cNvPr>
            <p:cNvGrpSpPr/>
            <p:nvPr/>
          </p:nvGrpSpPr>
          <p:grpSpPr>
            <a:xfrm>
              <a:off x="9283472" y="3227621"/>
              <a:ext cx="2177769" cy="811918"/>
              <a:chOff x="4074122" y="2316760"/>
              <a:chExt cx="2447993" cy="1233093"/>
            </a:xfrm>
            <a:solidFill>
              <a:schemeClr val="bg1">
                <a:lumMod val="95000"/>
              </a:schemeClr>
            </a:solidFill>
          </p:grpSpPr>
          <p:sp>
            <p:nvSpPr>
              <p:cNvPr id="43" name="Rounded Rectangle 42">
                <a:extLst>
                  <a:ext uri="{FF2B5EF4-FFF2-40B4-BE49-F238E27FC236}">
                    <a16:creationId xmlns:a16="http://schemas.microsoft.com/office/drawing/2014/main" id="{75D180F5-8FBB-2440-BF26-377906032B75}"/>
                  </a:ext>
                </a:extLst>
              </p:cNvPr>
              <p:cNvSpPr/>
              <p:nvPr/>
            </p:nvSpPr>
            <p:spPr>
              <a:xfrm>
                <a:off x="4074122" y="2316760"/>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44" name="TextBox 43">
                <a:extLst>
                  <a:ext uri="{FF2B5EF4-FFF2-40B4-BE49-F238E27FC236}">
                    <a16:creationId xmlns:a16="http://schemas.microsoft.com/office/drawing/2014/main" id="{DA535543-4730-754C-B3CC-8F65728D8E2A}"/>
                  </a:ext>
                </a:extLst>
              </p:cNvPr>
              <p:cNvSpPr txBox="1"/>
              <p:nvPr/>
            </p:nvSpPr>
            <p:spPr>
              <a:xfrm>
                <a:off x="4201639" y="2372610"/>
                <a:ext cx="2192956" cy="1129416"/>
              </a:xfrm>
              <a:prstGeom prst="rect">
                <a:avLst/>
              </a:prstGeom>
              <a:grpFill/>
              <a:ln>
                <a:noFill/>
              </a:ln>
            </p:spPr>
            <p:txBody>
              <a:bodyPr wrap="square" rtlCol="0" anchor="ctr">
                <a:spAutoFit/>
              </a:bodyPr>
              <a:lstStyle/>
              <a:p>
                <a:pPr algn="ctr">
                  <a:lnSpc>
                    <a:spcPct val="90000"/>
                  </a:lnSpc>
                  <a:spcBef>
                    <a:spcPct val="0"/>
                  </a:spcBef>
                </a:pPr>
                <a:r>
                  <a:rPr lang="ar-SA" b="1">
                    <a:solidFill>
                      <a:schemeClr val="bg2">
                        <a:lumMod val="25000"/>
                      </a:schemeClr>
                    </a:solidFill>
                    <a:latin typeface="Century Gothic" panose="020B0502020202020204" pitchFamily="34" charset="0"/>
                    <a:cs typeface="Arial"/>
                  </a:rPr>
                  <a:t>التحديد الذاتي في كاليفورنيا</a:t>
                </a:r>
              </a:p>
            </p:txBody>
          </p:sp>
        </p:grpSp>
        <p:grpSp>
          <p:nvGrpSpPr>
            <p:cNvPr id="49" name="Group 48">
              <a:extLst>
                <a:ext uri="{FF2B5EF4-FFF2-40B4-BE49-F238E27FC236}">
                  <a16:creationId xmlns:a16="http://schemas.microsoft.com/office/drawing/2014/main" id="{30F7FAA0-AFBC-154A-ADD8-B0DD8454B781}"/>
                </a:ext>
              </a:extLst>
            </p:cNvPr>
            <p:cNvGrpSpPr/>
            <p:nvPr/>
          </p:nvGrpSpPr>
          <p:grpSpPr>
            <a:xfrm>
              <a:off x="6992258" y="3219514"/>
              <a:ext cx="2177770" cy="811917"/>
              <a:chOff x="4211029" y="4047623"/>
              <a:chExt cx="2447993" cy="1233093"/>
            </a:xfrm>
            <a:solidFill>
              <a:schemeClr val="bg1">
                <a:lumMod val="95000"/>
              </a:schemeClr>
            </a:solidFill>
          </p:grpSpPr>
          <p:sp>
            <p:nvSpPr>
              <p:cNvPr id="42" name="Rounded Rectangle 41">
                <a:extLst>
                  <a:ext uri="{FF2B5EF4-FFF2-40B4-BE49-F238E27FC236}">
                    <a16:creationId xmlns:a16="http://schemas.microsoft.com/office/drawing/2014/main" id="{E88CBDE7-C8BC-994A-8B39-49B95D12B600}"/>
                  </a:ext>
                </a:extLst>
              </p:cNvPr>
              <p:cNvSpPr/>
              <p:nvPr/>
            </p:nvSpPr>
            <p:spPr>
              <a:xfrm>
                <a:off x="4211029" y="4047623"/>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45" name="TextBox 44">
                <a:extLst>
                  <a:ext uri="{FF2B5EF4-FFF2-40B4-BE49-F238E27FC236}">
                    <a16:creationId xmlns:a16="http://schemas.microsoft.com/office/drawing/2014/main" id="{46A50976-B0A1-C047-B280-A69CD4F22202}"/>
                  </a:ext>
                </a:extLst>
              </p:cNvPr>
              <p:cNvSpPr txBox="1"/>
              <p:nvPr/>
            </p:nvSpPr>
            <p:spPr>
              <a:xfrm>
                <a:off x="4280906" y="4095449"/>
                <a:ext cx="2308238" cy="1129417"/>
              </a:xfrm>
              <a:prstGeom prst="rect">
                <a:avLst/>
              </a:prstGeom>
              <a:grpFill/>
              <a:ln>
                <a:noFill/>
              </a:ln>
            </p:spPr>
            <p:txBody>
              <a:bodyPr wrap="square" rtlCol="0" anchor="ctr">
                <a:spAutoFit/>
              </a:bodyPr>
              <a:lstStyle/>
              <a:p>
                <a:pPr algn="ctr">
                  <a:lnSpc>
                    <a:spcPct val="90000"/>
                  </a:lnSpc>
                  <a:spcBef>
                    <a:spcPct val="0"/>
                  </a:spcBef>
                </a:pPr>
                <a:r>
                  <a:rPr lang="ar-SA" b="1">
                    <a:solidFill>
                      <a:schemeClr val="bg2">
                        <a:lumMod val="25000"/>
                      </a:schemeClr>
                    </a:solidFill>
                    <a:latin typeface="Century Gothic" panose="020B0502020202020204" pitchFamily="34" charset="0"/>
                    <a:cs typeface="Arial"/>
                  </a:rPr>
                  <a:t>المشروع التجريبي للتحديد الذاتي</a:t>
                </a:r>
              </a:p>
            </p:txBody>
          </p:sp>
        </p:grpSp>
      </p:grpSp>
      <p:sp>
        <p:nvSpPr>
          <p:cNvPr id="57" name="Right Arrow 56">
            <a:extLst>
              <a:ext uri="{FF2B5EF4-FFF2-40B4-BE49-F238E27FC236}">
                <a16:creationId xmlns:a16="http://schemas.microsoft.com/office/drawing/2014/main" id="{B9518B3E-6F48-3D43-A46C-4E9EA4555088}"/>
              </a:ext>
            </a:extLst>
          </p:cNvPr>
          <p:cNvSpPr/>
          <p:nvPr/>
        </p:nvSpPr>
        <p:spPr>
          <a:xfrm rot="5400000">
            <a:off x="7572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Rectangle 55">
            <a:extLst>
              <a:ext uri="{FF2B5EF4-FFF2-40B4-BE49-F238E27FC236}">
                <a16:creationId xmlns:a16="http://schemas.microsoft.com/office/drawing/2014/main" id="{AE68B6B5-E570-324C-9913-ADC2FF023C76}"/>
              </a:ext>
            </a:extLst>
          </p:cNvPr>
          <p:cNvSpPr/>
          <p:nvPr/>
        </p:nvSpPr>
        <p:spPr>
          <a:xfrm>
            <a:off x="-572719" y="2418080"/>
            <a:ext cx="13414959" cy="3251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Right Arrow 57">
            <a:extLst>
              <a:ext uri="{FF2B5EF4-FFF2-40B4-BE49-F238E27FC236}">
                <a16:creationId xmlns:a16="http://schemas.microsoft.com/office/drawing/2014/main" id="{A8DF3A8D-1E27-4C4D-9AB8-323684EE3F71}"/>
              </a:ext>
            </a:extLst>
          </p:cNvPr>
          <p:cNvSpPr/>
          <p:nvPr/>
        </p:nvSpPr>
        <p:spPr>
          <a:xfrm rot="5400000">
            <a:off x="31469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Right Arrow 58">
            <a:extLst>
              <a:ext uri="{FF2B5EF4-FFF2-40B4-BE49-F238E27FC236}">
                <a16:creationId xmlns:a16="http://schemas.microsoft.com/office/drawing/2014/main" id="{F6E00B64-9838-9A4C-81A3-FF9227F7CC0C}"/>
              </a:ext>
            </a:extLst>
          </p:cNvPr>
          <p:cNvSpPr/>
          <p:nvPr/>
        </p:nvSpPr>
        <p:spPr>
          <a:xfrm rot="5400000">
            <a:off x="5561571" y="254728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Right Arrow 59">
            <a:extLst>
              <a:ext uri="{FF2B5EF4-FFF2-40B4-BE49-F238E27FC236}">
                <a16:creationId xmlns:a16="http://schemas.microsoft.com/office/drawing/2014/main" id="{D3A171EB-2B8D-284F-A27C-514D01C363DC}"/>
              </a:ext>
            </a:extLst>
          </p:cNvPr>
          <p:cNvSpPr/>
          <p:nvPr/>
        </p:nvSpPr>
        <p:spPr>
          <a:xfrm rot="5400000">
            <a:off x="79071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Right Arrow 60">
            <a:extLst>
              <a:ext uri="{FF2B5EF4-FFF2-40B4-BE49-F238E27FC236}">
                <a16:creationId xmlns:a16="http://schemas.microsoft.com/office/drawing/2014/main" id="{AEC561FB-7393-1246-AEA2-4CB2AE1DFFB3}"/>
              </a:ext>
            </a:extLst>
          </p:cNvPr>
          <p:cNvSpPr/>
          <p:nvPr/>
        </p:nvSpPr>
        <p:spPr>
          <a:xfrm rot="5400000">
            <a:off x="1028597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569555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824615" cy="784146"/>
          </a:xfrm>
        </p:spPr>
        <p:txBody>
          <a:bodyPr/>
          <a:lstStyle/>
          <a:p>
            <a:r>
              <a:rPr lang="ar-SA" sz="2800" dirty="0"/>
              <a:t>ما هو التحديد الذاتي</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09" y="588254"/>
            <a:ext cx="11824615"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نقاط يتعين تذكرها</a:t>
            </a:r>
          </a:p>
        </p:txBody>
      </p:sp>
      <p:grpSp>
        <p:nvGrpSpPr>
          <p:cNvPr id="3" name="Group 2">
            <a:extLst>
              <a:ext uri="{FF2B5EF4-FFF2-40B4-BE49-F238E27FC236}">
                <a16:creationId xmlns:a16="http://schemas.microsoft.com/office/drawing/2014/main" id="{16704EDF-18D2-E74E-8EB5-73A2B6C4DA6C}"/>
              </a:ext>
            </a:extLst>
          </p:cNvPr>
          <p:cNvGrpSpPr/>
          <p:nvPr/>
        </p:nvGrpSpPr>
        <p:grpSpPr>
          <a:xfrm>
            <a:off x="1879600" y="1612465"/>
            <a:ext cx="8229600" cy="4826000"/>
            <a:chOff x="1752600" y="1295400"/>
            <a:chExt cx="8229600" cy="4826000"/>
          </a:xfrm>
        </p:grpSpPr>
        <p:sp>
          <p:nvSpPr>
            <p:cNvPr id="2" name="Rectangle 1">
              <a:extLst>
                <a:ext uri="{FF2B5EF4-FFF2-40B4-BE49-F238E27FC236}">
                  <a16:creationId xmlns:a16="http://schemas.microsoft.com/office/drawing/2014/main" id="{B8790109-C262-0A41-8C1A-2FEF40657D84}"/>
                </a:ext>
              </a:extLst>
            </p:cNvPr>
            <p:cNvSpPr/>
            <p:nvPr/>
          </p:nvSpPr>
          <p:spPr>
            <a:xfrm>
              <a:off x="1752600" y="1295400"/>
              <a:ext cx="8229600" cy="4826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6540208-64FF-954F-9CA4-D0D0A03A1B7D}"/>
                </a:ext>
              </a:extLst>
            </p:cNvPr>
            <p:cNvSpPr/>
            <p:nvPr/>
          </p:nvSpPr>
          <p:spPr>
            <a:xfrm>
              <a:off x="2446233"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r>
                <a:rPr lang="ar-SA" sz="2400">
                  <a:latin typeface="Century Gothic" panose="020B0502020202020204" pitchFamily="34" charset="0"/>
                  <a:cs typeface="Arial"/>
                </a:rPr>
                <a:t>البرنامج التطوعي</a:t>
              </a:r>
            </a:p>
            <a:p>
              <a:pPr algn="ctr"/>
              <a:endParaRPr lang="en-US" sz="2400" dirty="0">
                <a:latin typeface="Century Gothic" panose="020B0502020202020204" pitchFamily="34" charset="0"/>
              </a:endParaRPr>
            </a:p>
          </p:txBody>
        </p:sp>
        <p:sp>
          <p:nvSpPr>
            <p:cNvPr id="18" name="Rectangle 17">
              <a:extLst>
                <a:ext uri="{FF2B5EF4-FFF2-40B4-BE49-F238E27FC236}">
                  <a16:creationId xmlns:a16="http://schemas.microsoft.com/office/drawing/2014/main" id="{CB32FCA5-C5EE-E748-A6D3-411CD9853BB0}"/>
                </a:ext>
              </a:extLst>
            </p:cNvPr>
            <p:cNvSpPr/>
            <p:nvPr/>
          </p:nvSpPr>
          <p:spPr>
            <a:xfrm>
              <a:off x="4837208"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r>
                <a:rPr lang="ar-SA" sz="2400">
                  <a:latin typeface="Century Gothic" panose="020B0502020202020204" pitchFamily="34" charset="0"/>
                  <a:cs typeface="Arial"/>
                </a:rPr>
                <a:t>البقاء في البرنامج إذا كنت تتنقل</a:t>
              </a:r>
            </a:p>
            <a:p>
              <a:pPr algn="ctr"/>
              <a:endParaRPr lang="en-US" sz="2400" dirty="0">
                <a:latin typeface="Century Gothic" panose="020B0502020202020204" pitchFamily="34" charset="0"/>
              </a:endParaRPr>
            </a:p>
          </p:txBody>
        </p:sp>
        <p:sp>
          <p:nvSpPr>
            <p:cNvPr id="19" name="Rectangle 18">
              <a:extLst>
                <a:ext uri="{FF2B5EF4-FFF2-40B4-BE49-F238E27FC236}">
                  <a16:creationId xmlns:a16="http://schemas.microsoft.com/office/drawing/2014/main" id="{58BC5CFA-CFC7-1B46-A89E-CED77F7EA27A}"/>
                </a:ext>
              </a:extLst>
            </p:cNvPr>
            <p:cNvSpPr/>
            <p:nvPr/>
          </p:nvSpPr>
          <p:spPr>
            <a:xfrm>
              <a:off x="7198046"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r>
                <a:rPr lang="ar-SA" sz="2400">
                  <a:latin typeface="Century Gothic" panose="020B0502020202020204" pitchFamily="34" charset="0"/>
                  <a:cs typeface="Arial"/>
                </a:rPr>
                <a:t>يجب العيش في المجتمع</a:t>
              </a:r>
            </a:p>
            <a:p>
              <a:pPr algn="ctr"/>
              <a:endParaRPr lang="en-US" sz="2400" dirty="0">
                <a:latin typeface="Century Gothic" panose="020B0502020202020204" pitchFamily="34" charset="0"/>
              </a:endParaRPr>
            </a:p>
          </p:txBody>
        </p:sp>
        <p:grpSp>
          <p:nvGrpSpPr>
            <p:cNvPr id="20" name="Group 19">
              <a:extLst>
                <a:ext uri="{FF2B5EF4-FFF2-40B4-BE49-F238E27FC236}">
                  <a16:creationId xmlns:a16="http://schemas.microsoft.com/office/drawing/2014/main" id="{87C5D3CD-FA5D-3348-8552-DAD63EB9043C}"/>
                </a:ext>
              </a:extLst>
            </p:cNvPr>
            <p:cNvGrpSpPr/>
            <p:nvPr/>
          </p:nvGrpSpPr>
          <p:grpSpPr>
            <a:xfrm>
              <a:off x="3005228" y="1597585"/>
              <a:ext cx="5860059" cy="1570985"/>
              <a:chOff x="5424794" y="1355095"/>
              <a:chExt cx="5860059" cy="1570985"/>
            </a:xfrm>
          </p:grpSpPr>
          <p:pic>
            <p:nvPicPr>
              <p:cNvPr id="7" name="Picture 6">
                <a:extLst>
                  <a:ext uri="{FF2B5EF4-FFF2-40B4-BE49-F238E27FC236}">
                    <a16:creationId xmlns:a16="http://schemas.microsoft.com/office/drawing/2014/main" id="{ADB50016-58DE-904F-BEF4-D7BCB1604147}"/>
                  </a:ext>
                </a:extLst>
              </p:cNvPr>
              <p:cNvPicPr>
                <a:picLocks noChangeAspect="1"/>
              </p:cNvPicPr>
              <p:nvPr/>
            </p:nvPicPr>
            <p:blipFill rotWithShape="1">
              <a:blip r:embed="rId3">
                <a:extLst/>
              </a:blip>
              <a:srcRect l="-11658" r="-11658"/>
              <a:stretch/>
            </p:blipFill>
            <p:spPr>
              <a:xfrm>
                <a:off x="7642855" y="1355095"/>
                <a:ext cx="1341119" cy="134111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F84B865-9B1D-484A-A239-0003B0C84A8C}"/>
                  </a:ext>
                </a:extLst>
              </p:cNvPr>
              <p:cNvPicPr>
                <a:picLocks/>
              </p:cNvPicPr>
              <p:nvPr/>
            </p:nvPicPr>
            <p:blipFill rotWithShape="1">
              <a:blip r:embed="rId4"/>
              <a:srcRect l="-3831" t="-11111" r="-3831" b="-11111"/>
              <a:stretch/>
            </p:blipFill>
            <p:spPr>
              <a:xfrm>
                <a:off x="10063648" y="1396782"/>
                <a:ext cx="1221205" cy="152929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78CEA2F-FEFA-E14E-B6B5-ECA3D1C79551}"/>
                  </a:ext>
                </a:extLst>
              </p:cNvPr>
              <p:cNvPicPr>
                <a:picLocks noChangeAspect="1"/>
              </p:cNvPicPr>
              <p:nvPr/>
            </p:nvPicPr>
            <p:blipFill>
              <a:blip r:embed="rId5"/>
              <a:stretch>
                <a:fillRect/>
              </a:stretch>
            </p:blipFill>
            <p:spPr>
              <a:xfrm>
                <a:off x="5424794" y="1489078"/>
                <a:ext cx="1075304" cy="1075304"/>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4076995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019A6781-438E-0D4B-A677-BE267F9BFBA1}"/>
              </a:ext>
            </a:extLst>
          </p:cNvPr>
          <p:cNvGrpSpPr/>
          <p:nvPr/>
        </p:nvGrpSpPr>
        <p:grpSpPr>
          <a:xfrm>
            <a:off x="5034233" y="4315558"/>
            <a:ext cx="1863355" cy="2635334"/>
            <a:chOff x="159163" y="2850150"/>
            <a:chExt cx="3978252" cy="5048304"/>
          </a:xfrm>
        </p:grpSpPr>
        <p:sp>
          <p:nvSpPr>
            <p:cNvPr id="27" name="Freeform 26">
              <a:extLst>
                <a:ext uri="{FF2B5EF4-FFF2-40B4-BE49-F238E27FC236}">
                  <a16:creationId xmlns:a16="http://schemas.microsoft.com/office/drawing/2014/main" id="{A4033DDD-F7CC-2548-95F3-EEFCA5B65D0D}"/>
                </a:ext>
              </a:extLst>
            </p:cNvPr>
            <p:cNvSpPr/>
            <p:nvPr/>
          </p:nvSpPr>
          <p:spPr>
            <a:xfrm>
              <a:off x="159163" y="2850150"/>
              <a:ext cx="3978252" cy="5048304"/>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3045AA2B-4D7A-6141-BA33-62577D720081}"/>
                </a:ext>
              </a:extLst>
            </p:cNvPr>
            <p:cNvGrpSpPr/>
            <p:nvPr/>
          </p:nvGrpSpPr>
          <p:grpSpPr>
            <a:xfrm rot="21131918">
              <a:off x="1649430" y="5421900"/>
              <a:ext cx="2184360" cy="2002079"/>
              <a:chOff x="1516778" y="3927466"/>
              <a:chExt cx="3679963" cy="3245308"/>
            </a:xfrm>
          </p:grpSpPr>
          <p:pic>
            <p:nvPicPr>
              <p:cNvPr id="20" name="Graphic 19" descr="Light bulb">
                <a:extLst>
                  <a:ext uri="{FF2B5EF4-FFF2-40B4-BE49-F238E27FC236}">
                    <a16:creationId xmlns:a16="http://schemas.microsoft.com/office/drawing/2014/main" id="{C00CF4ED-E5A8-AD43-B9A5-A59958A7A0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023110">
                <a:off x="3539622" y="4937890"/>
                <a:ext cx="1053454" cy="1053454"/>
              </a:xfrm>
              <a:prstGeom prst="rect">
                <a:avLst/>
              </a:prstGeom>
            </p:spPr>
          </p:pic>
          <p:grpSp>
            <p:nvGrpSpPr>
              <p:cNvPr id="25" name="Group 24">
                <a:extLst>
                  <a:ext uri="{FF2B5EF4-FFF2-40B4-BE49-F238E27FC236}">
                    <a16:creationId xmlns:a16="http://schemas.microsoft.com/office/drawing/2014/main" id="{88FEA7EC-2478-B145-AA7D-2ED4E9C68F52}"/>
                  </a:ext>
                </a:extLst>
              </p:cNvPr>
              <p:cNvGrpSpPr/>
              <p:nvPr/>
            </p:nvGrpSpPr>
            <p:grpSpPr>
              <a:xfrm>
                <a:off x="1516778" y="3927466"/>
                <a:ext cx="3679963" cy="3245308"/>
                <a:chOff x="1406006" y="4732920"/>
                <a:chExt cx="2876296" cy="2367331"/>
              </a:xfrm>
            </p:grpSpPr>
            <p:sp>
              <p:nvSpPr>
                <p:cNvPr id="8" name="Heart 7">
                  <a:extLst>
                    <a:ext uri="{FF2B5EF4-FFF2-40B4-BE49-F238E27FC236}">
                      <a16:creationId xmlns:a16="http://schemas.microsoft.com/office/drawing/2014/main" id="{FF042437-8740-E34D-94B5-073E9B445CC4}"/>
                    </a:ext>
                  </a:extLst>
                </p:cNvPr>
                <p:cNvSpPr/>
                <p:nvPr/>
              </p:nvSpPr>
              <p:spPr>
                <a:xfrm rot="1709704">
                  <a:off x="1406006" y="4931894"/>
                  <a:ext cx="2876296" cy="2168357"/>
                </a:xfrm>
                <a:prstGeom prst="hear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Single gear">
                  <a:extLst>
                    <a:ext uri="{FF2B5EF4-FFF2-40B4-BE49-F238E27FC236}">
                      <a16:creationId xmlns:a16="http://schemas.microsoft.com/office/drawing/2014/main" id="{99B70B05-BDCC-ED4B-BDF2-35F65C8B72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9148" y="5531420"/>
                  <a:ext cx="914400" cy="914400"/>
                </a:xfrm>
                <a:prstGeom prst="rect">
                  <a:avLst/>
                </a:prstGeom>
              </p:spPr>
            </p:pic>
            <p:pic>
              <p:nvPicPr>
                <p:cNvPr id="16" name="Graphic 15" descr="Puzzle">
                  <a:extLst>
                    <a:ext uri="{FF2B5EF4-FFF2-40B4-BE49-F238E27FC236}">
                      <a16:creationId xmlns:a16="http://schemas.microsoft.com/office/drawing/2014/main" id="{ECAD4657-229B-4849-B5A3-DC8376B644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320557">
                  <a:off x="3298813" y="5986592"/>
                  <a:ext cx="759936" cy="759936"/>
                </a:xfrm>
                <a:prstGeom prst="rect">
                  <a:avLst/>
                </a:prstGeom>
              </p:spPr>
            </p:pic>
            <p:pic>
              <p:nvPicPr>
                <p:cNvPr id="18" name="Graphic 17" descr="Gears">
                  <a:extLst>
                    <a:ext uri="{FF2B5EF4-FFF2-40B4-BE49-F238E27FC236}">
                      <a16:creationId xmlns:a16="http://schemas.microsoft.com/office/drawing/2014/main" id="{E97F59F2-1F00-4843-9F65-48AEA5E7347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9435557">
                  <a:off x="1861923" y="5788816"/>
                  <a:ext cx="621664" cy="621664"/>
                </a:xfrm>
                <a:prstGeom prst="rect">
                  <a:avLst/>
                </a:prstGeom>
              </p:spPr>
            </p:pic>
            <p:pic>
              <p:nvPicPr>
                <p:cNvPr id="22" name="Graphic 21" descr="Money">
                  <a:extLst>
                    <a:ext uri="{FF2B5EF4-FFF2-40B4-BE49-F238E27FC236}">
                      <a16:creationId xmlns:a16="http://schemas.microsoft.com/office/drawing/2014/main" id="{EABD06D5-CCC1-E94F-A7B7-DF8C4464425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08288" y="6159915"/>
                  <a:ext cx="777804" cy="777804"/>
                </a:xfrm>
                <a:prstGeom prst="rect">
                  <a:avLst/>
                </a:prstGeom>
              </p:spPr>
            </p:pic>
            <p:pic>
              <p:nvPicPr>
                <p:cNvPr id="24" name="Graphic 23" descr="Scales of Justice">
                  <a:extLst>
                    <a:ext uri="{FF2B5EF4-FFF2-40B4-BE49-F238E27FC236}">
                      <a16:creationId xmlns:a16="http://schemas.microsoft.com/office/drawing/2014/main" id="{E9390B4D-822D-B84A-B825-DC4E95516EE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092029">
                  <a:off x="1900223" y="4732920"/>
                  <a:ext cx="896231" cy="896231"/>
                </a:xfrm>
                <a:prstGeom prst="rect">
                  <a:avLst/>
                </a:prstGeom>
              </p:spPr>
            </p:pic>
          </p:grpSp>
        </p:grpSp>
      </p:gr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815090" cy="784146"/>
          </a:xfrm>
        </p:spPr>
        <p:txBody>
          <a:bodyPr/>
          <a:lstStyle/>
          <a:p>
            <a:r>
              <a:rPr lang="ar-SA" sz="2800" dirty="0"/>
              <a:t>ما هو التحديد الذاتي</a:t>
            </a:r>
          </a:p>
        </p:txBody>
      </p:sp>
      <p:sp>
        <p:nvSpPr>
          <p:cNvPr id="5" name="TextBox 4">
            <a:extLst>
              <a:ext uri="{FF2B5EF4-FFF2-40B4-BE49-F238E27FC236}">
                <a16:creationId xmlns:a16="http://schemas.microsoft.com/office/drawing/2014/main" id="{C8153160-F310-5D4D-A1DD-28A1A99CE5B9}"/>
              </a:ext>
            </a:extLst>
          </p:cNvPr>
          <p:cNvSpPr txBox="1"/>
          <p:nvPr/>
        </p:nvSpPr>
        <p:spPr>
          <a:xfrm>
            <a:off x="-1612960" y="587134"/>
            <a:ext cx="13538260" cy="46628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5 مبادئ للتحديد الذاتي</a:t>
            </a:r>
          </a:p>
        </p:txBody>
      </p:sp>
      <p:sp>
        <p:nvSpPr>
          <p:cNvPr id="66" name="TextBox 65">
            <a:hlinkClick r:id="rId15" action="ppaction://hlinkfile"/>
            <a:extLst>
              <a:ext uri="{FF2B5EF4-FFF2-40B4-BE49-F238E27FC236}">
                <a16:creationId xmlns:a16="http://schemas.microsoft.com/office/drawing/2014/main" id="{41D46AEA-6C9F-384F-84C0-606A67D4B072}"/>
              </a:ext>
            </a:extLst>
          </p:cNvPr>
          <p:cNvSpPr txBox="1"/>
          <p:nvPr/>
        </p:nvSpPr>
        <p:spPr>
          <a:xfrm>
            <a:off x="2664293" y="1105323"/>
            <a:ext cx="6721272" cy="97872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algn="ctr" defTabSz="914400" rtl="1" eaLnBrk="1" latinLnBrk="0" hangingPunct="1">
              <a:lnSpc>
                <a:spcPct val="90000"/>
              </a:lnSpc>
              <a:spcBef>
                <a:spcPct val="0"/>
              </a:spcBef>
              <a:buNone/>
            </a:pPr>
            <a:r>
              <a:rPr lang="ar-SA" sz="3200" b="1">
                <a:solidFill>
                  <a:schemeClr val="accent5">
                    <a:lumMod val="50000"/>
                  </a:schemeClr>
                </a:solidFill>
                <a:latin typeface="Century Gothic" panose="020B0502020202020204" pitchFamily="34" charset="0"/>
                <a:ea typeface="+mj-ea"/>
                <a:cs typeface="Arial"/>
                <a:hlinkClick r:id="rId16" action="ppaction://hlinkfile"/>
              </a:rPr>
              <a:t>*5 مبادئ</a:t>
            </a:r>
          </a:p>
          <a:p>
            <a:pPr algn="ctr" defTabSz="914400" rtl="1" eaLnBrk="1" latinLnBrk="0" hangingPunct="1">
              <a:lnSpc>
                <a:spcPct val="90000"/>
              </a:lnSpc>
              <a:spcBef>
                <a:spcPct val="0"/>
              </a:spcBef>
              <a:buNone/>
            </a:pPr>
            <a:r>
              <a:rPr lang="ar-SA" sz="3200" b="1">
                <a:solidFill>
                  <a:schemeClr val="accent5">
                    <a:lumMod val="50000"/>
                  </a:schemeClr>
                </a:solidFill>
                <a:latin typeface="Century Gothic" panose="020B0502020202020204" pitchFamily="34" charset="0"/>
                <a:ea typeface="+mj-ea"/>
                <a:cs typeface="Arial"/>
                <a:hlinkClick r:id="rId16" action="ppaction://hlinkfile"/>
              </a:rPr>
              <a:t>للتحديد الذاتي</a:t>
            </a:r>
          </a:p>
        </p:txBody>
      </p:sp>
      <p:grpSp>
        <p:nvGrpSpPr>
          <p:cNvPr id="7" name="Group 6">
            <a:extLst>
              <a:ext uri="{FF2B5EF4-FFF2-40B4-BE49-F238E27FC236}">
                <a16:creationId xmlns:a16="http://schemas.microsoft.com/office/drawing/2014/main" id="{2E5DFB8D-B871-B949-864D-2C41B2E0AF83}"/>
              </a:ext>
            </a:extLst>
          </p:cNvPr>
          <p:cNvGrpSpPr/>
          <p:nvPr/>
        </p:nvGrpSpPr>
        <p:grpSpPr>
          <a:xfrm>
            <a:off x="399315" y="4315558"/>
            <a:ext cx="2133600" cy="2293463"/>
            <a:chOff x="664814" y="2335463"/>
            <a:chExt cx="2133600" cy="2293463"/>
          </a:xfrm>
        </p:grpSpPr>
        <p:sp>
          <p:nvSpPr>
            <p:cNvPr id="68" name="Oval 67">
              <a:extLst>
                <a:ext uri="{FF2B5EF4-FFF2-40B4-BE49-F238E27FC236}">
                  <a16:creationId xmlns:a16="http://schemas.microsoft.com/office/drawing/2014/main" id="{532B178B-A26D-424C-B0E5-63A983BD8CF8}"/>
                </a:ext>
              </a:extLst>
            </p:cNvPr>
            <p:cNvSpPr>
              <a:spLocks/>
            </p:cNvSpPr>
            <p:nvPr/>
          </p:nvSpPr>
          <p:spPr>
            <a:xfrm>
              <a:off x="712415"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marL="0" lvl="1" indent="-228600" algn="ctr">
                <a:lnSpc>
                  <a:spcPct val="90000"/>
                </a:lnSpc>
                <a:spcBef>
                  <a:spcPct val="0"/>
                </a:spcBef>
                <a:spcAft>
                  <a:spcPct val="15000"/>
                </a:spcAft>
                <a:buNone/>
              </a:pPr>
              <a:r>
                <a:rPr lang="ar-SA" b="1" dirty="0">
                  <a:solidFill>
                    <a:schemeClr val="bg2">
                      <a:lumMod val="25000"/>
                    </a:schemeClr>
                  </a:solidFill>
                  <a:latin typeface="Century Gothic" panose="020B0502020202020204" pitchFamily="34" charset="0"/>
                  <a:cs typeface="Arial"/>
                </a:rPr>
                <a:t>الحرية</a:t>
              </a:r>
            </a:p>
          </p:txBody>
        </p:sp>
        <p:sp>
          <p:nvSpPr>
            <p:cNvPr id="52" name="TextBox 51">
              <a:extLst>
                <a:ext uri="{FF2B5EF4-FFF2-40B4-BE49-F238E27FC236}">
                  <a16:creationId xmlns:a16="http://schemas.microsoft.com/office/drawing/2014/main" id="{A96E92F0-1F7C-1346-8EC6-C7E8575DDBF9}"/>
                </a:ext>
              </a:extLst>
            </p:cNvPr>
            <p:cNvSpPr txBox="1"/>
            <p:nvPr/>
          </p:nvSpPr>
          <p:spPr>
            <a:xfrm>
              <a:off x="664814" y="3035912"/>
              <a:ext cx="2133600" cy="1089529"/>
            </a:xfrm>
            <a:prstGeom prst="rect">
              <a:avLst/>
            </a:prstGeom>
            <a:noFill/>
          </p:spPr>
          <p:txBody>
            <a:bodyPr wrap="square" rtlCol="0">
              <a:spAutoFit/>
            </a:bodyPr>
            <a:lstStyle/>
            <a:p>
              <a:pPr marL="0" lvl="1" indent="-228600" algn="ctr">
                <a:lnSpc>
                  <a:spcPct val="90000"/>
                </a:lnSpc>
                <a:spcBef>
                  <a:spcPct val="0"/>
                </a:spcBef>
                <a:spcAft>
                  <a:spcPct val="15000"/>
                </a:spcAft>
              </a:pPr>
              <a:r>
                <a:rPr lang="ar-SA">
                  <a:latin typeface="Century Gothic" panose="020B0502020202020204" pitchFamily="34" charset="0"/>
                  <a:cs typeface="Arial"/>
                </a:rPr>
                <a:t>الحق في التخطيط لحياتك الخاصة واتخاذ قراراتك</a:t>
              </a:r>
            </a:p>
          </p:txBody>
        </p:sp>
      </p:grpSp>
      <p:grpSp>
        <p:nvGrpSpPr>
          <p:cNvPr id="11" name="Group 10">
            <a:extLst>
              <a:ext uri="{FF2B5EF4-FFF2-40B4-BE49-F238E27FC236}">
                <a16:creationId xmlns:a16="http://schemas.microsoft.com/office/drawing/2014/main" id="{C5E2A106-9B14-914E-AFD6-3856594BE4E3}"/>
              </a:ext>
            </a:extLst>
          </p:cNvPr>
          <p:cNvGrpSpPr/>
          <p:nvPr/>
        </p:nvGrpSpPr>
        <p:grpSpPr>
          <a:xfrm>
            <a:off x="7499136" y="2722544"/>
            <a:ext cx="2149539" cy="2293463"/>
            <a:chOff x="7131571" y="2345085"/>
            <a:chExt cx="2149539" cy="2293463"/>
          </a:xfrm>
        </p:grpSpPr>
        <p:sp>
          <p:nvSpPr>
            <p:cNvPr id="70" name="Oval 69">
              <a:extLst>
                <a:ext uri="{FF2B5EF4-FFF2-40B4-BE49-F238E27FC236}">
                  <a16:creationId xmlns:a16="http://schemas.microsoft.com/office/drawing/2014/main" id="{CCA44130-BB22-AF43-99E1-D316E89B01B2}"/>
                </a:ext>
              </a:extLst>
            </p:cNvPr>
            <p:cNvSpPr>
              <a:spLocks/>
            </p:cNvSpPr>
            <p:nvPr/>
          </p:nvSpPr>
          <p:spPr>
            <a:xfrm>
              <a:off x="7221430" y="2345085"/>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ar-SA" b="1" dirty="0">
                  <a:solidFill>
                    <a:schemeClr val="bg2">
                      <a:lumMod val="25000"/>
                    </a:schemeClr>
                  </a:solidFill>
                  <a:latin typeface="Century Gothic" panose="020B0502020202020204" pitchFamily="34" charset="0"/>
                  <a:cs typeface="Arial"/>
                </a:rPr>
                <a:t>المسؤولية</a:t>
              </a:r>
            </a:p>
          </p:txBody>
        </p:sp>
        <p:sp>
          <p:nvSpPr>
            <p:cNvPr id="57" name="TextBox 56">
              <a:extLst>
                <a:ext uri="{FF2B5EF4-FFF2-40B4-BE49-F238E27FC236}">
                  <a16:creationId xmlns:a16="http://schemas.microsoft.com/office/drawing/2014/main" id="{7CE17976-8CD0-E141-B807-488F3EA6B1F2}"/>
                </a:ext>
              </a:extLst>
            </p:cNvPr>
            <p:cNvSpPr txBox="1"/>
            <p:nvPr/>
          </p:nvSpPr>
          <p:spPr>
            <a:xfrm>
              <a:off x="7131571" y="3160561"/>
              <a:ext cx="2073929" cy="1338828"/>
            </a:xfrm>
            <a:prstGeom prst="rect">
              <a:avLst/>
            </a:prstGeom>
            <a:noFill/>
          </p:spPr>
          <p:txBody>
            <a:bodyPr wrap="square" rtlCol="0">
              <a:spAutoFit/>
            </a:bodyPr>
            <a:lstStyle/>
            <a:p>
              <a:pPr marL="228600" lvl="1" indent="-228600" algn="ctr" defTabSz="889000">
                <a:lnSpc>
                  <a:spcPct val="90000"/>
                </a:lnSpc>
                <a:spcBef>
                  <a:spcPct val="0"/>
                </a:spcBef>
                <a:spcAft>
                  <a:spcPct val="15000"/>
                </a:spcAft>
                <a:buNone/>
              </a:pPr>
              <a:r>
                <a:rPr lang="ar-SA">
                  <a:latin typeface="Century Gothic" panose="020B0502020202020204" pitchFamily="34" charset="0"/>
                  <a:cs typeface="Arial"/>
                </a:rPr>
                <a:t>اتخذ قرارات في حياتك وقم بدور مهم في مجتمعك</a:t>
              </a:r>
            </a:p>
          </p:txBody>
        </p:sp>
      </p:grpSp>
      <p:grpSp>
        <p:nvGrpSpPr>
          <p:cNvPr id="10" name="Group 9">
            <a:extLst>
              <a:ext uri="{FF2B5EF4-FFF2-40B4-BE49-F238E27FC236}">
                <a16:creationId xmlns:a16="http://schemas.microsoft.com/office/drawing/2014/main" id="{F8DAB0A3-CC63-4D42-BFCC-9D5E7238B86E}"/>
              </a:ext>
            </a:extLst>
          </p:cNvPr>
          <p:cNvGrpSpPr/>
          <p:nvPr/>
        </p:nvGrpSpPr>
        <p:grpSpPr>
          <a:xfrm>
            <a:off x="4876558" y="2135960"/>
            <a:ext cx="2133600" cy="2293466"/>
            <a:chOff x="4996390" y="2335463"/>
            <a:chExt cx="2133600" cy="2293466"/>
          </a:xfrm>
        </p:grpSpPr>
        <p:sp>
          <p:nvSpPr>
            <p:cNvPr id="71" name="Oval 70">
              <a:extLst>
                <a:ext uri="{FF2B5EF4-FFF2-40B4-BE49-F238E27FC236}">
                  <a16:creationId xmlns:a16="http://schemas.microsoft.com/office/drawing/2014/main" id="{B5825038-0357-3146-BFBF-8B06F0EC5649}"/>
                </a:ext>
              </a:extLst>
            </p:cNvPr>
            <p:cNvSpPr>
              <a:spLocks/>
            </p:cNvSpPr>
            <p:nvPr/>
          </p:nvSpPr>
          <p:spPr>
            <a:xfrm>
              <a:off x="5033350" y="2335463"/>
              <a:ext cx="2059680" cy="2293466"/>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ar-SA" b="1" dirty="0">
                  <a:solidFill>
                    <a:schemeClr val="bg2">
                      <a:lumMod val="25000"/>
                    </a:schemeClr>
                  </a:solidFill>
                  <a:latin typeface="Century Gothic" panose="020B0502020202020204" pitchFamily="34" charset="0"/>
                  <a:cs typeface="Arial"/>
                </a:rPr>
                <a:t>الدعم</a:t>
              </a:r>
            </a:p>
          </p:txBody>
        </p:sp>
        <p:sp>
          <p:nvSpPr>
            <p:cNvPr id="58" name="TextBox 57">
              <a:extLst>
                <a:ext uri="{FF2B5EF4-FFF2-40B4-BE49-F238E27FC236}">
                  <a16:creationId xmlns:a16="http://schemas.microsoft.com/office/drawing/2014/main" id="{96188E6C-35EE-ED49-B609-0DBFF1A6E0BD}"/>
                </a:ext>
              </a:extLst>
            </p:cNvPr>
            <p:cNvSpPr txBox="1"/>
            <p:nvPr/>
          </p:nvSpPr>
          <p:spPr>
            <a:xfrm>
              <a:off x="4996390" y="3058304"/>
              <a:ext cx="2133600" cy="1200329"/>
            </a:xfrm>
            <a:prstGeom prst="rect">
              <a:avLst/>
            </a:prstGeom>
            <a:noFill/>
          </p:spPr>
          <p:txBody>
            <a:bodyPr wrap="square" rtlCol="0">
              <a:spAutoFit/>
            </a:bodyPr>
            <a:lstStyle/>
            <a:p>
              <a:pPr algn="ctr"/>
              <a:r>
                <a:rPr lang="ar-SA">
                  <a:latin typeface="Century Gothic" panose="020B0502020202020204" pitchFamily="34" charset="0"/>
                  <a:cs typeface="Arial"/>
                </a:rPr>
                <a:t>اختر الدعم والأشخاص الذين يساعدونك في العيش والعمل واللعب</a:t>
              </a:r>
            </a:p>
          </p:txBody>
        </p:sp>
      </p:grpSp>
      <p:grpSp>
        <p:nvGrpSpPr>
          <p:cNvPr id="9" name="Group 8">
            <a:extLst>
              <a:ext uri="{FF2B5EF4-FFF2-40B4-BE49-F238E27FC236}">
                <a16:creationId xmlns:a16="http://schemas.microsoft.com/office/drawing/2014/main" id="{A6382C54-DE4F-EC46-8674-1315491C9A6F}"/>
              </a:ext>
            </a:extLst>
          </p:cNvPr>
          <p:cNvGrpSpPr/>
          <p:nvPr/>
        </p:nvGrpSpPr>
        <p:grpSpPr>
          <a:xfrm>
            <a:off x="2326740" y="2722544"/>
            <a:ext cx="2133600" cy="2293463"/>
            <a:chOff x="2839442" y="2335463"/>
            <a:chExt cx="2133600" cy="2293463"/>
          </a:xfrm>
        </p:grpSpPr>
        <p:sp>
          <p:nvSpPr>
            <p:cNvPr id="72" name="Oval 71">
              <a:extLst>
                <a:ext uri="{FF2B5EF4-FFF2-40B4-BE49-F238E27FC236}">
                  <a16:creationId xmlns:a16="http://schemas.microsoft.com/office/drawing/2014/main" id="{269007E3-1DF6-9D42-8588-2BD495861FB3}"/>
                </a:ext>
              </a:extLst>
            </p:cNvPr>
            <p:cNvSpPr>
              <a:spLocks/>
            </p:cNvSpPr>
            <p:nvPr/>
          </p:nvSpPr>
          <p:spPr>
            <a:xfrm>
              <a:off x="2885707"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r>
                <a:rPr lang="ar-SA" b="1" dirty="0">
                  <a:solidFill>
                    <a:schemeClr val="bg2">
                      <a:lumMod val="10000"/>
                    </a:schemeClr>
                  </a:solidFill>
                  <a:latin typeface="Century Gothic" panose="020B0502020202020204" pitchFamily="34" charset="0"/>
                  <a:cs typeface="Arial"/>
                </a:rPr>
                <a:t>السلطة</a:t>
              </a:r>
            </a:p>
          </p:txBody>
        </p:sp>
        <p:sp>
          <p:nvSpPr>
            <p:cNvPr id="59" name="TextBox 58">
              <a:extLst>
                <a:ext uri="{FF2B5EF4-FFF2-40B4-BE49-F238E27FC236}">
                  <a16:creationId xmlns:a16="http://schemas.microsoft.com/office/drawing/2014/main" id="{FD4A3C13-64A8-BC47-B891-D76AD1A3C722}"/>
                </a:ext>
              </a:extLst>
            </p:cNvPr>
            <p:cNvSpPr txBox="1"/>
            <p:nvPr/>
          </p:nvSpPr>
          <p:spPr>
            <a:xfrm>
              <a:off x="2839442" y="3058304"/>
              <a:ext cx="2133600" cy="1200329"/>
            </a:xfrm>
            <a:prstGeom prst="rect">
              <a:avLst/>
            </a:prstGeom>
            <a:noFill/>
          </p:spPr>
          <p:txBody>
            <a:bodyPr wrap="square" rtlCol="0">
              <a:spAutoFit/>
            </a:bodyPr>
            <a:lstStyle/>
            <a:p>
              <a:pPr algn="ctr"/>
              <a:r>
                <a:rPr lang="ar-SA" dirty="0">
                  <a:latin typeface="Century Gothic" panose="020B0502020202020204" pitchFamily="34" charset="0"/>
                  <a:cs typeface="Arial"/>
                </a:rPr>
                <a:t>امتلك التحكم في</a:t>
              </a:r>
            </a:p>
            <a:p>
              <a:pPr algn="ctr"/>
              <a:r>
                <a:rPr lang="ar-SA" dirty="0">
                  <a:latin typeface="Century Gothic" panose="020B0502020202020204" pitchFamily="34" charset="0"/>
                  <a:cs typeface="Arial"/>
                </a:rPr>
                <a:t> الميزانية الخاصة بالخدمات</a:t>
              </a:r>
            </a:p>
          </p:txBody>
        </p:sp>
      </p:grpSp>
      <p:grpSp>
        <p:nvGrpSpPr>
          <p:cNvPr id="12" name="Group 11">
            <a:extLst>
              <a:ext uri="{FF2B5EF4-FFF2-40B4-BE49-F238E27FC236}">
                <a16:creationId xmlns:a16="http://schemas.microsoft.com/office/drawing/2014/main" id="{25CCC3D4-8450-8140-BE29-9AEFBD2D5E23}"/>
              </a:ext>
            </a:extLst>
          </p:cNvPr>
          <p:cNvGrpSpPr/>
          <p:nvPr/>
        </p:nvGrpSpPr>
        <p:grpSpPr>
          <a:xfrm>
            <a:off x="9499145" y="4315559"/>
            <a:ext cx="2133600" cy="2293463"/>
            <a:chOff x="9280365" y="2335463"/>
            <a:chExt cx="2133600" cy="2293463"/>
          </a:xfrm>
        </p:grpSpPr>
        <p:sp>
          <p:nvSpPr>
            <p:cNvPr id="69" name="Oval 68">
              <a:extLst>
                <a:ext uri="{FF2B5EF4-FFF2-40B4-BE49-F238E27FC236}">
                  <a16:creationId xmlns:a16="http://schemas.microsoft.com/office/drawing/2014/main" id="{9198EA1F-011D-1D41-8E0A-32BB77087E15}"/>
                </a:ext>
              </a:extLst>
            </p:cNvPr>
            <p:cNvSpPr>
              <a:spLocks/>
            </p:cNvSpPr>
            <p:nvPr/>
          </p:nvSpPr>
          <p:spPr>
            <a:xfrm>
              <a:off x="9354285"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ar-SA" sz="1400" b="1" dirty="0">
                  <a:solidFill>
                    <a:schemeClr val="bg2">
                      <a:lumMod val="25000"/>
                    </a:schemeClr>
                  </a:solidFill>
                  <a:latin typeface="Century Gothic" panose="020B0502020202020204" pitchFamily="34" charset="0"/>
                  <a:cs typeface="Arial"/>
                </a:rPr>
                <a:t> </a:t>
              </a:r>
              <a:r>
                <a:rPr lang="ar-SA" b="1" dirty="0">
                  <a:solidFill>
                    <a:schemeClr val="bg2">
                      <a:lumMod val="25000"/>
                    </a:schemeClr>
                  </a:solidFill>
                  <a:latin typeface="Century Gothic" panose="020B0502020202020204" pitchFamily="34" charset="0"/>
                  <a:cs typeface="Arial"/>
                </a:rPr>
                <a:t>الإقرار</a:t>
              </a:r>
            </a:p>
          </p:txBody>
        </p:sp>
        <p:sp>
          <p:nvSpPr>
            <p:cNvPr id="60" name="TextBox 59">
              <a:extLst>
                <a:ext uri="{FF2B5EF4-FFF2-40B4-BE49-F238E27FC236}">
                  <a16:creationId xmlns:a16="http://schemas.microsoft.com/office/drawing/2014/main" id="{F71C3F23-C5ED-F94A-8193-606D4C860442}"/>
                </a:ext>
              </a:extLst>
            </p:cNvPr>
            <p:cNvSpPr txBox="1"/>
            <p:nvPr/>
          </p:nvSpPr>
          <p:spPr>
            <a:xfrm>
              <a:off x="9280365" y="3035912"/>
              <a:ext cx="2133600" cy="923330"/>
            </a:xfrm>
            <a:prstGeom prst="rect">
              <a:avLst/>
            </a:prstGeom>
            <a:noFill/>
          </p:spPr>
          <p:txBody>
            <a:bodyPr wrap="square" rtlCol="0">
              <a:spAutoFit/>
            </a:bodyPr>
            <a:lstStyle/>
            <a:p>
              <a:pPr algn="ctr"/>
              <a:r>
                <a:rPr lang="ar-SA" b="1">
                  <a:latin typeface="Century Gothic" panose="020B0502020202020204" pitchFamily="34" charset="0"/>
                  <a:cs typeface="Arial"/>
                </a:rPr>
                <a:t>أنت</a:t>
              </a:r>
              <a:r>
                <a:rPr lang="ar-SA">
                  <a:latin typeface="Century Gothic" panose="020B0502020202020204" pitchFamily="34" charset="0"/>
                  <a:cs typeface="Arial"/>
                </a:rPr>
                <a:t> صانع القرار عن حياتك</a:t>
              </a:r>
            </a:p>
          </p:txBody>
        </p:sp>
      </p:grpSp>
      <p:cxnSp>
        <p:nvCxnSpPr>
          <p:cNvPr id="15" name="Straight Connector 14">
            <a:extLst>
              <a:ext uri="{FF2B5EF4-FFF2-40B4-BE49-F238E27FC236}">
                <a16:creationId xmlns:a16="http://schemas.microsoft.com/office/drawing/2014/main" id="{79D58EAC-9D50-A345-8E49-494A7ED3818F}"/>
              </a:ext>
            </a:extLst>
          </p:cNvPr>
          <p:cNvCxnSpPr>
            <a:cxnSpLocks/>
          </p:cNvCxnSpPr>
          <p:nvPr/>
        </p:nvCxnSpPr>
        <p:spPr>
          <a:xfrm>
            <a:off x="2551474" y="6117574"/>
            <a:ext cx="2325084" cy="351105"/>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7D4B66-8C50-2343-B6F0-CCC70003AE24}"/>
              </a:ext>
            </a:extLst>
          </p:cNvPr>
          <p:cNvCxnSpPr>
            <a:cxnSpLocks/>
          </p:cNvCxnSpPr>
          <p:nvPr/>
        </p:nvCxnSpPr>
        <p:spPr>
          <a:xfrm>
            <a:off x="4170218" y="4912799"/>
            <a:ext cx="967643" cy="61680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B1C9A43-98D9-C949-A867-24C2FDD30867}"/>
              </a:ext>
            </a:extLst>
          </p:cNvPr>
          <p:cNvCxnSpPr>
            <a:cxnSpLocks/>
          </p:cNvCxnSpPr>
          <p:nvPr/>
        </p:nvCxnSpPr>
        <p:spPr>
          <a:xfrm flipV="1">
            <a:off x="7055356" y="5903971"/>
            <a:ext cx="2593319" cy="53750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34257FE-D187-194A-957D-7D3F30D96E2D}"/>
              </a:ext>
            </a:extLst>
          </p:cNvPr>
          <p:cNvCxnSpPr>
            <a:cxnSpLocks/>
          </p:cNvCxnSpPr>
          <p:nvPr/>
        </p:nvCxnSpPr>
        <p:spPr>
          <a:xfrm flipV="1">
            <a:off x="7044416" y="4826180"/>
            <a:ext cx="837740" cy="868964"/>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40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834140" cy="784146"/>
          </a:xfrm>
        </p:spPr>
        <p:txBody>
          <a:bodyPr/>
          <a:lstStyle/>
          <a:p>
            <a:r>
              <a:rPr lang="ar-SA" sz="2800"/>
              <a:t>ما هو التحديد الذاتي</a:t>
            </a:r>
          </a:p>
        </p:txBody>
      </p:sp>
      <p:sp>
        <p:nvSpPr>
          <p:cNvPr id="5" name="TextBox 4">
            <a:extLst>
              <a:ext uri="{FF2B5EF4-FFF2-40B4-BE49-F238E27FC236}">
                <a16:creationId xmlns:a16="http://schemas.microsoft.com/office/drawing/2014/main" id="{C8153160-F310-5D4D-A1DD-28A1A99CE5B9}"/>
              </a:ext>
            </a:extLst>
          </p:cNvPr>
          <p:cNvSpPr txBox="1"/>
          <p:nvPr/>
        </p:nvSpPr>
        <p:spPr>
          <a:xfrm>
            <a:off x="127573" y="594851"/>
            <a:ext cx="11816777"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التخطيط المرتكز حول الشخص</a:t>
            </a:r>
          </a:p>
        </p:txBody>
      </p:sp>
      <p:sp>
        <p:nvSpPr>
          <p:cNvPr id="2" name="Rectangle 1">
            <a:extLst>
              <a:ext uri="{FF2B5EF4-FFF2-40B4-BE49-F238E27FC236}">
                <a16:creationId xmlns:a16="http://schemas.microsoft.com/office/drawing/2014/main" id="{0B70882D-BB84-4F40-9D06-D6D97D637F97}"/>
              </a:ext>
            </a:extLst>
          </p:cNvPr>
          <p:cNvSpPr/>
          <p:nvPr/>
        </p:nvSpPr>
        <p:spPr>
          <a:xfrm>
            <a:off x="7550330" y="3728255"/>
            <a:ext cx="4326281" cy="2477601"/>
          </a:xfrm>
          <a:prstGeom prst="rect">
            <a:avLst/>
          </a:prstGeom>
        </p:spPr>
        <p:txBody>
          <a:bodyPr wrap="square">
            <a:spAutoFit/>
          </a:bodyPr>
          <a:lstStyle/>
          <a:p>
            <a:pPr lvl="1"/>
            <a:r>
              <a:rPr lang="ar-SA" sz="3100" b="1" u="sng">
                <a:latin typeface="Century Gothic" panose="020B0502020202020204" pitchFamily="34" charset="0"/>
                <a:cs typeface="Arial"/>
              </a:rPr>
              <a:t>أنت</a:t>
            </a:r>
            <a:r>
              <a:rPr lang="ar-SA" sz="3100">
                <a:latin typeface="Century Gothic" panose="020B0502020202020204" pitchFamily="34" charset="0"/>
                <a:cs typeface="Arial"/>
              </a:rPr>
              <a:t> تخطط لما هو مهم لك </a:t>
            </a:r>
            <a:r>
              <a:rPr lang="ar-SA" sz="3100" b="1" u="sng">
                <a:latin typeface="Century Gothic" panose="020B0502020202020204" pitchFamily="34" charset="0"/>
                <a:cs typeface="Arial"/>
              </a:rPr>
              <a:t>لتكون</a:t>
            </a:r>
            <a:r>
              <a:rPr lang="ar-SA" sz="3100">
                <a:latin typeface="Century Gothic" panose="020B0502020202020204" pitchFamily="34" charset="0"/>
                <a:cs typeface="Arial"/>
              </a:rPr>
              <a:t> بصحة جيدة وآمنًا ومرتاحًا في مجتمعك.</a:t>
            </a:r>
          </a:p>
        </p:txBody>
      </p:sp>
      <p:sp>
        <p:nvSpPr>
          <p:cNvPr id="7" name="Parallelogram 6">
            <a:extLst>
              <a:ext uri="{FF2B5EF4-FFF2-40B4-BE49-F238E27FC236}">
                <a16:creationId xmlns:a16="http://schemas.microsoft.com/office/drawing/2014/main" id="{D3CB3DE6-6615-4E4A-953A-E75A56C82B9A}"/>
              </a:ext>
            </a:extLst>
          </p:cNvPr>
          <p:cNvSpPr/>
          <p:nvPr/>
        </p:nvSpPr>
        <p:spPr>
          <a:xfrm rot="10800000">
            <a:off x="-1800529" y="1054535"/>
            <a:ext cx="8757920" cy="6509065"/>
          </a:xfrm>
          <a:prstGeom prst="parallelogram">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470400" y="2976688"/>
            <a:ext cx="3241979" cy="322916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0176DD9E-8021-6846-85C8-9E1E2BB43358}"/>
              </a:ext>
            </a:extLst>
          </p:cNvPr>
          <p:cNvSpPr txBox="1"/>
          <p:nvPr/>
        </p:nvSpPr>
        <p:spPr>
          <a:xfrm>
            <a:off x="0" y="2966507"/>
            <a:ext cx="4730810" cy="2000548"/>
          </a:xfrm>
          <a:prstGeom prst="rect">
            <a:avLst/>
          </a:prstGeom>
          <a:noFill/>
        </p:spPr>
        <p:txBody>
          <a:bodyPr wrap="square" rtlCol="0">
            <a:spAutoFit/>
          </a:bodyPr>
          <a:lstStyle/>
          <a:p>
            <a:pPr lvl="1"/>
            <a:r>
              <a:rPr lang="ar-SA" sz="3100">
                <a:solidFill>
                  <a:schemeClr val="bg1"/>
                </a:solidFill>
                <a:latin typeface="Century Gothic" panose="020B0502020202020204" pitchFamily="34" charset="0"/>
                <a:cs typeface="Arial"/>
              </a:rPr>
              <a:t>أنت تقرر ما هو مهم بالنسبة لك لتشعر بالرضا والسعادة.</a:t>
            </a:r>
          </a:p>
        </p:txBody>
      </p:sp>
      <p:sp>
        <p:nvSpPr>
          <p:cNvPr id="9" name="TextBox 8">
            <a:extLst>
              <a:ext uri="{FF2B5EF4-FFF2-40B4-BE49-F238E27FC236}">
                <a16:creationId xmlns:a16="http://schemas.microsoft.com/office/drawing/2014/main" id="{21696CA9-C29F-FD40-B33F-C9300D880DDC}"/>
              </a:ext>
            </a:extLst>
          </p:cNvPr>
          <p:cNvSpPr txBox="1"/>
          <p:nvPr/>
        </p:nvSpPr>
        <p:spPr>
          <a:xfrm>
            <a:off x="2209329" y="1287347"/>
            <a:ext cx="7764120" cy="1089529"/>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ct val="90000"/>
              </a:lnSpc>
              <a:spcBef>
                <a:spcPct val="0"/>
              </a:spcBef>
            </a:pPr>
            <a:r>
              <a:rPr lang="ar-SA" sz="3600" b="1">
                <a:solidFill>
                  <a:schemeClr val="bg2">
                    <a:lumMod val="25000"/>
                  </a:schemeClr>
                </a:solidFill>
                <a:latin typeface="Century Gothic" panose="020B0502020202020204" pitchFamily="34" charset="0"/>
                <a:cs typeface="Arial"/>
              </a:rPr>
              <a:t> التخطيط المرتكز حول الشخص يتعلق بك!</a:t>
            </a:r>
          </a:p>
        </p:txBody>
      </p:sp>
    </p:spTree>
    <p:extLst>
      <p:ext uri="{BB962C8B-B14F-4D97-AF65-F5344CB8AC3E}">
        <p14:creationId xmlns:p14="http://schemas.microsoft.com/office/powerpoint/2010/main" val="1272501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l="-2000" t="15000" b="-56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824615" cy="784146"/>
          </a:xfrm>
        </p:spPr>
        <p:txBody>
          <a:bodyPr/>
          <a:lstStyle/>
          <a:p>
            <a:r>
              <a:rPr lang="ar-SA" sz="2800" dirty="0"/>
              <a:t>ما هو التحديد الذاتي</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11971580"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 المراجعة</a:t>
            </a:r>
          </a:p>
        </p:txBody>
      </p:sp>
      <p:grpSp>
        <p:nvGrpSpPr>
          <p:cNvPr id="6" name="Group 5">
            <a:extLst>
              <a:ext uri="{FF2B5EF4-FFF2-40B4-BE49-F238E27FC236}">
                <a16:creationId xmlns:a16="http://schemas.microsoft.com/office/drawing/2014/main" id="{D36AFEA1-A69F-1B44-9CDD-A54A66705BA5}"/>
              </a:ext>
            </a:extLst>
          </p:cNvPr>
          <p:cNvGrpSpPr/>
          <p:nvPr/>
        </p:nvGrpSpPr>
        <p:grpSpPr>
          <a:xfrm>
            <a:off x="2231333" y="1778331"/>
            <a:ext cx="7911550" cy="4435962"/>
            <a:chOff x="7278477" y="3324108"/>
            <a:chExt cx="3579184" cy="4718655"/>
          </a:xfrm>
        </p:grpSpPr>
        <p:grpSp>
          <p:nvGrpSpPr>
            <p:cNvPr id="7" name="Group 6">
              <a:extLst>
                <a:ext uri="{FF2B5EF4-FFF2-40B4-BE49-F238E27FC236}">
                  <a16:creationId xmlns:a16="http://schemas.microsoft.com/office/drawing/2014/main" id="{1070B244-D4CB-6E41-AAC0-86D4A617D865}"/>
                </a:ext>
              </a:extLst>
            </p:cNvPr>
            <p:cNvGrpSpPr/>
            <p:nvPr/>
          </p:nvGrpSpPr>
          <p:grpSpPr>
            <a:xfrm>
              <a:off x="7278478" y="3324108"/>
              <a:ext cx="3579183" cy="4624188"/>
              <a:chOff x="1711412" y="3988186"/>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711412" y="3988186"/>
                <a:ext cx="3579183" cy="4129226"/>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A58D2C-A69D-E740-BC11-13CDAC7AC1EE}"/>
                  </a:ext>
                </a:extLst>
              </p:cNvPr>
              <p:cNvSpPr/>
              <p:nvPr/>
            </p:nvSpPr>
            <p:spPr>
              <a:xfrm>
                <a:off x="1855354" y="4071071"/>
                <a:ext cx="3291298" cy="3877631"/>
              </a:xfrm>
              <a:prstGeom prst="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169BF79D-6210-D844-9BAC-4446AEDDA5DE}"/>
                </a:ext>
              </a:extLst>
            </p:cNvPr>
            <p:cNvSpPr txBox="1"/>
            <p:nvPr/>
          </p:nvSpPr>
          <p:spPr>
            <a:xfrm>
              <a:off x="7278477" y="3426558"/>
              <a:ext cx="3291298" cy="4616205"/>
            </a:xfrm>
            <a:prstGeom prst="rect">
              <a:avLst/>
            </a:prstGeom>
            <a:noFill/>
          </p:spPr>
          <p:txBody>
            <a:bodyPr wrap="square" rtlCol="0">
              <a:spAutoFit/>
            </a:bodyPr>
            <a:lstStyle/>
            <a:p>
              <a:pPr lvl="1" algn="ctr"/>
              <a:r>
                <a:rPr lang="ar-SA" sz="3200" b="1">
                  <a:solidFill>
                    <a:schemeClr val="bg2">
                      <a:lumMod val="10000"/>
                    </a:schemeClr>
                  </a:solidFill>
                  <a:latin typeface="Century Gothic" panose="020B0502020202020204" pitchFamily="34" charset="0"/>
                  <a:cs typeface="Arial"/>
                </a:rPr>
                <a:t>استعراض التحديد الذاتي</a:t>
              </a:r>
            </a:p>
            <a:p>
              <a:pPr lvl="1" algn="ctr"/>
              <a:endParaRPr lang="en-US" sz="3200" b="1" dirty="0">
                <a:solidFill>
                  <a:schemeClr val="bg2">
                    <a:lumMod val="10000"/>
                  </a:schemeClr>
                </a:solidFill>
                <a:latin typeface="Century Gothic" panose="020B0502020202020204" pitchFamily="34" charset="0"/>
              </a:endParaRPr>
            </a:p>
            <a:p>
              <a:pPr marL="800100" lvl="1" indent="-342900">
                <a:buFont typeface="Wingdings" pitchFamily="2" charset="2"/>
                <a:buChar char="ü"/>
              </a:pPr>
              <a:r>
                <a:rPr lang="ar-SA" sz="2000">
                  <a:latin typeface="Century Gothic" panose="020B0502020202020204" pitchFamily="34" charset="0"/>
                  <a:cs typeface="Arial"/>
                </a:rPr>
                <a:t>نظرة عامة على التحديد الذاتي</a:t>
              </a:r>
            </a:p>
            <a:p>
              <a:pPr lvl="1"/>
              <a:endParaRPr lang="en-US" sz="2000" dirty="0">
                <a:latin typeface="Century Gothic" panose="020B0502020202020204" pitchFamily="34" charset="0"/>
              </a:endParaRPr>
            </a:p>
            <a:p>
              <a:pPr marL="800100" lvl="1" indent="-342900">
                <a:buFont typeface="Wingdings" pitchFamily="2" charset="2"/>
                <a:buChar char="ü"/>
              </a:pPr>
              <a:r>
                <a:rPr lang="ar-SA" sz="2000">
                  <a:latin typeface="Century Gothic" panose="020B0502020202020204" pitchFamily="34" charset="0"/>
                  <a:cs typeface="Arial"/>
                </a:rPr>
                <a:t>تاريخ التحديد الذاتي</a:t>
              </a:r>
            </a:p>
            <a:p>
              <a:pPr lvl="1"/>
              <a:endParaRPr lang="en-US" sz="2000" dirty="0">
                <a:latin typeface="Century Gothic" panose="020B0502020202020204" pitchFamily="34" charset="0"/>
              </a:endParaRPr>
            </a:p>
            <a:p>
              <a:pPr marL="800100" lvl="1" indent="-342900">
                <a:buFont typeface="Wingdings" pitchFamily="2" charset="2"/>
                <a:buChar char="ü"/>
              </a:pPr>
              <a:r>
                <a:rPr lang="ar-SA" sz="2000">
                  <a:latin typeface="Century Gothic" panose="020B0502020202020204" pitchFamily="34" charset="0"/>
                  <a:cs typeface="Arial"/>
                </a:rPr>
                <a:t>نقاط يتعين تذكرها</a:t>
              </a:r>
            </a:p>
            <a:p>
              <a:pPr lvl="1"/>
              <a:endParaRPr lang="en-US" sz="2000" dirty="0">
                <a:latin typeface="Century Gothic" panose="020B0502020202020204" pitchFamily="34" charset="0"/>
              </a:endParaRPr>
            </a:p>
            <a:p>
              <a:pPr marL="800100" lvl="1" indent="-342900">
                <a:buFont typeface="Wingdings" pitchFamily="2" charset="2"/>
                <a:buChar char="ü"/>
              </a:pPr>
              <a:r>
                <a:rPr lang="ar-SA" sz="2000">
                  <a:latin typeface="Century Gothic" panose="020B0502020202020204" pitchFamily="34" charset="0"/>
                  <a:cs typeface="Arial"/>
                </a:rPr>
                <a:t>5 مبادئ</a:t>
              </a:r>
            </a:p>
            <a:p>
              <a:pPr marL="800100" lvl="1" indent="-342900">
                <a:buFont typeface="Wingdings" pitchFamily="2" charset="2"/>
                <a:buChar char="ü"/>
              </a:pPr>
              <a:endParaRPr lang="en-US" sz="2000" dirty="0">
                <a:latin typeface="Century Gothic" panose="020B0502020202020204" pitchFamily="34" charset="0"/>
              </a:endParaRPr>
            </a:p>
            <a:p>
              <a:pPr marL="800100" lvl="1" indent="-342900">
                <a:buFont typeface="Wingdings" pitchFamily="2" charset="2"/>
                <a:buChar char="ü"/>
              </a:pPr>
              <a:r>
                <a:rPr lang="ar-SA" sz="2000">
                  <a:latin typeface="Century Gothic" panose="020B0502020202020204" pitchFamily="34" charset="0"/>
                  <a:cs typeface="Arial"/>
                </a:rPr>
                <a:t>التخطيط المرتكز حول الشخص</a:t>
              </a:r>
            </a:p>
            <a:p>
              <a:pPr marL="914400" lvl="1" indent="-457200">
                <a:buFont typeface="Wingdings" pitchFamily="2" charset="2"/>
                <a:buChar char="ü"/>
              </a:pPr>
              <a:endParaRPr lang="en-US" sz="3200" b="1" dirty="0">
                <a:solidFill>
                  <a:schemeClr val="bg2">
                    <a:lumMod val="10000"/>
                  </a:schemeClr>
                </a:solidFill>
                <a:latin typeface="Century Gothic" panose="020B0502020202020204" pitchFamily="34" charset="0"/>
              </a:endParaRPr>
            </a:p>
          </p:txBody>
        </p:sp>
      </p:grpSp>
    </p:spTree>
    <p:extLst>
      <p:ext uri="{BB962C8B-B14F-4D97-AF65-F5344CB8AC3E}">
        <p14:creationId xmlns:p14="http://schemas.microsoft.com/office/powerpoint/2010/main" val="20099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1" y="994167"/>
            <a:ext cx="9846073" cy="1460500"/>
          </a:xfrm>
        </p:spPr>
        <p:txBody>
          <a:bodyPr>
            <a:noAutofit/>
          </a:bodyPr>
          <a:lstStyle/>
          <a:p>
            <a:r>
              <a:rPr lang="ar-SA" dirty="0"/>
              <a:t>الأدوار والمسئوليات</a:t>
            </a:r>
          </a:p>
        </p:txBody>
      </p:sp>
      <p:grpSp>
        <p:nvGrpSpPr>
          <p:cNvPr id="10" name="Group 9">
            <a:extLst>
              <a:ext uri="{FF2B5EF4-FFF2-40B4-BE49-F238E27FC236}">
                <a16:creationId xmlns:a16="http://schemas.microsoft.com/office/drawing/2014/main" id="{31B97552-CA0C-AF4F-AE24-E2C6CB56955C}"/>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2A01A4BF-029D-F542-BB8A-630CA7863454}"/>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0D363D51-B82C-234A-8BEA-076C41DD03E0}"/>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9A7CBF-B2FB-1544-9BF7-62A1A9FE23B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D5352F5B-8C36-F04B-8400-4F559930B48F}"/>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ar-SA" b="1">
                  <a:solidFill>
                    <a:schemeClr val="accent5">
                      <a:lumMod val="50000"/>
                    </a:schemeClr>
                  </a:solidFill>
                  <a:latin typeface="Century Gothic" panose="020B0502020202020204" pitchFamily="34" charset="0"/>
                  <a:ea typeface="+mj-ea"/>
                  <a:cs typeface="Arial"/>
                </a:rPr>
                <a:t>الأدوار والمسئوليات</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 أنت</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 الأسرة/دائرة الدعم</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منسق الخدمة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خدمة الإدارة المالية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 مقدم الخدمات</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الميسِّر المستقل</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4F83BA21-2BA9-E94D-96A9-91018CEF2D7F}"/>
                </a:ext>
              </a:extLst>
            </p:cNvPr>
            <p:cNvSpPr txBox="1"/>
            <p:nvPr/>
          </p:nvSpPr>
          <p:spPr>
            <a:xfrm>
              <a:off x="7551338" y="3127359"/>
              <a:ext cx="3109170" cy="1837426"/>
            </a:xfrm>
            <a:prstGeom prst="rect">
              <a:avLst/>
            </a:prstGeom>
            <a:noFill/>
          </p:spPr>
          <p:txBody>
            <a:bodyPr wrap="square" rtlCol="0">
              <a:spAutoFit/>
            </a:bodyPr>
            <a:lstStyle/>
            <a:p>
              <a:r>
                <a:rPr lang="ar-SA" b="1">
                  <a:solidFill>
                    <a:schemeClr val="accent5">
                      <a:lumMod val="50000"/>
                    </a:schemeClr>
                  </a:solidFill>
                  <a:latin typeface="Century Gothic" panose="020B0502020202020204" pitchFamily="34" charset="0"/>
                  <a:cs typeface="Arial"/>
                </a:rPr>
                <a:t>5 مبادئ</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الحرية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السلطة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الدعم</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 المسؤولية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 الإقرار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167172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417129" y="4851115"/>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42603" y="1945246"/>
            <a:ext cx="8085221" cy="462299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242602" y="2047516"/>
            <a:ext cx="8085221" cy="5909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600" b="1">
                <a:latin typeface="Century Gothic" panose="020B0502020202020204" pitchFamily="34" charset="0"/>
                <a:ea typeface="+mj-ea"/>
                <a:cs typeface="Arial"/>
              </a:rPr>
              <a:t>الأدوار والمسئوليات</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829152" cy="862561"/>
          </a:xfrm>
        </p:spPr>
        <p:txBody>
          <a:bodyPr/>
          <a:lstStyle/>
          <a:p>
            <a:r>
              <a:rPr lang="ar-SA" sz="2800" dirty="0"/>
              <a:t>الأدوار والمسئوليات</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 y="610286"/>
            <a:ext cx="11934825" cy="48013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نظرة عامة</a:t>
            </a:r>
          </a:p>
        </p:txBody>
      </p:sp>
      <p:sp>
        <p:nvSpPr>
          <p:cNvPr id="9" name="Rectangle 8">
            <a:extLst>
              <a:ext uri="{FF2B5EF4-FFF2-40B4-BE49-F238E27FC236}">
                <a16:creationId xmlns:a16="http://schemas.microsoft.com/office/drawing/2014/main" id="{B5CFF8F1-5862-DD4D-A8D0-C12E0E4E404F}"/>
              </a:ext>
            </a:extLst>
          </p:cNvPr>
          <p:cNvSpPr/>
          <p:nvPr/>
        </p:nvSpPr>
        <p:spPr>
          <a:xfrm>
            <a:off x="1865376" y="2638447"/>
            <a:ext cx="8462449" cy="3477875"/>
          </a:xfrm>
          <a:prstGeom prst="rect">
            <a:avLst/>
          </a:prstGeom>
        </p:spPr>
        <p:txBody>
          <a:bodyPr wrap="square">
            <a:spAutoFit/>
          </a:bodyPr>
          <a:lstStyle/>
          <a:p>
            <a:pPr marL="914400" lvl="1" indent="-457200">
              <a:buFont typeface="Wingdings" pitchFamily="2" charset="2"/>
              <a:buChar char="ü"/>
            </a:pPr>
            <a:r>
              <a:rPr lang="ar-SA" sz="2000">
                <a:latin typeface="Century Gothic" panose="020B0502020202020204" pitchFamily="34" charset="0"/>
                <a:cs typeface="Arial"/>
              </a:rPr>
              <a:t>دورك ومسؤوليتك</a:t>
            </a:r>
          </a:p>
          <a:p>
            <a:pPr lvl="1"/>
            <a:endParaRPr lang="en-US" sz="2000" dirty="0">
              <a:latin typeface="Century Gothic" panose="020B0502020202020204" pitchFamily="34" charset="0"/>
            </a:endParaRPr>
          </a:p>
          <a:p>
            <a:pPr marL="914400" lvl="1" indent="-457200">
              <a:buFont typeface="Wingdings" pitchFamily="2" charset="2"/>
              <a:buChar char="ü"/>
            </a:pPr>
            <a:r>
              <a:rPr lang="ar-SA" sz="2000">
                <a:latin typeface="Century Gothic" panose="020B0502020202020204" pitchFamily="34" charset="0"/>
                <a:cs typeface="Arial"/>
              </a:rPr>
              <a:t>الأشخاص الذين تختارهم من حياتك</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ar-SA" sz="2000">
                <a:latin typeface="Century Gothic" panose="020B0502020202020204" pitchFamily="34" charset="0"/>
                <a:cs typeface="Arial"/>
              </a:rPr>
              <a:t>منسق خدمة المركز الإقليمي</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ar-SA" sz="2000">
                <a:latin typeface="Century Gothic" panose="020B0502020202020204" pitchFamily="34" charset="0"/>
                <a:cs typeface="Arial"/>
              </a:rPr>
              <a:t>الميسِّر المستقل</a:t>
            </a:r>
          </a:p>
          <a:p>
            <a:pPr lvl="1"/>
            <a:endParaRPr lang="en-US" sz="2000" dirty="0">
              <a:latin typeface="Century Gothic" panose="020B0502020202020204" pitchFamily="34" charset="0"/>
            </a:endParaRPr>
          </a:p>
          <a:p>
            <a:pPr marL="914400" lvl="1" indent="-457200">
              <a:buFont typeface="Wingdings" pitchFamily="2" charset="2"/>
              <a:buChar char="ü"/>
            </a:pPr>
            <a:r>
              <a:rPr lang="ar-SA" sz="2000">
                <a:latin typeface="Century Gothic" panose="020B0502020202020204" pitchFamily="34" charset="0"/>
                <a:cs typeface="Arial"/>
              </a:rPr>
              <a:t>مقدمو الخدمات</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ar-SA" sz="2000">
                <a:latin typeface="Century Gothic" panose="020B0502020202020204" pitchFamily="34" charset="0"/>
                <a:cs typeface="Arial"/>
              </a:rPr>
              <a:t>خدمة الإدارة المالية</a:t>
            </a:r>
          </a:p>
        </p:txBody>
      </p:sp>
    </p:spTree>
    <p:extLst>
      <p:ext uri="{BB962C8B-B14F-4D97-AF65-F5344CB8AC3E}">
        <p14:creationId xmlns:p14="http://schemas.microsoft.com/office/powerpoint/2010/main" val="305265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entagon 33">
            <a:extLst>
              <a:ext uri="{FF2B5EF4-FFF2-40B4-BE49-F238E27FC236}">
                <a16:creationId xmlns:a16="http://schemas.microsoft.com/office/drawing/2014/main" id="{04575B0E-5BD0-104F-8431-03C1B0FF6D0F}"/>
              </a:ext>
            </a:extLst>
          </p:cNvPr>
          <p:cNvSpPr/>
          <p:nvPr/>
        </p:nvSpPr>
        <p:spPr>
          <a:xfrm rot="10800000">
            <a:off x="949924" y="981251"/>
            <a:ext cx="11242076" cy="6059628"/>
          </a:xfrm>
          <a:prstGeom prst="homePlate">
            <a:avLst/>
          </a:prstGeom>
          <a:solidFill>
            <a:schemeClr val="bg1">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a:extLst>
              <a:ext uri="{FF2B5EF4-FFF2-40B4-BE49-F238E27FC236}">
                <a16:creationId xmlns:a16="http://schemas.microsoft.com/office/drawing/2014/main" id="{F7EC06D3-E53B-4E49-8F42-BFC7226A30C0}"/>
              </a:ext>
            </a:extLst>
          </p:cNvPr>
          <p:cNvSpPr/>
          <p:nvPr/>
        </p:nvSpPr>
        <p:spPr>
          <a:xfrm rot="14818363">
            <a:off x="8151276" y="3463215"/>
            <a:ext cx="1634124" cy="173740"/>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Right Arrow 30">
            <a:extLst>
              <a:ext uri="{FF2B5EF4-FFF2-40B4-BE49-F238E27FC236}">
                <a16:creationId xmlns:a16="http://schemas.microsoft.com/office/drawing/2014/main" id="{38EAD698-7633-2741-9A6E-B53BD417C903}"/>
              </a:ext>
            </a:extLst>
          </p:cNvPr>
          <p:cNvSpPr/>
          <p:nvPr/>
        </p:nvSpPr>
        <p:spPr>
          <a:xfrm rot="12801885">
            <a:off x="8033452" y="4668478"/>
            <a:ext cx="628053" cy="111602"/>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Right Arrow 29">
            <a:extLst>
              <a:ext uri="{FF2B5EF4-FFF2-40B4-BE49-F238E27FC236}">
                <a16:creationId xmlns:a16="http://schemas.microsoft.com/office/drawing/2014/main" id="{DA8CEE74-FD6B-F74E-BE05-05EC0CE5BB6A}"/>
              </a:ext>
            </a:extLst>
          </p:cNvPr>
          <p:cNvSpPr/>
          <p:nvPr/>
        </p:nvSpPr>
        <p:spPr>
          <a:xfrm rot="13574786">
            <a:off x="6456531" y="3439917"/>
            <a:ext cx="2703827" cy="150665"/>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824615" cy="784146"/>
          </a:xfrm>
        </p:spPr>
        <p:txBody>
          <a:bodyPr/>
          <a:lstStyle/>
          <a:p>
            <a:r>
              <a:rPr lang="ar-SA" sz="2800" dirty="0"/>
              <a:t>الأدوار والمسئوليات</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11824615"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مسؤوليتك</a:t>
            </a:r>
          </a:p>
        </p:txBody>
      </p:sp>
      <p:pic>
        <p:nvPicPr>
          <p:cNvPr id="7" name="Picture 6">
            <a:extLst>
              <a:ext uri="{FF2B5EF4-FFF2-40B4-BE49-F238E27FC236}">
                <a16:creationId xmlns:a16="http://schemas.microsoft.com/office/drawing/2014/main" id="{56ED9573-4DB5-CB4A-8CC2-013D42AA7A87}"/>
              </a:ext>
            </a:extLst>
          </p:cNvPr>
          <p:cNvPicPr>
            <a:picLocks noChangeAspect="1"/>
          </p:cNvPicPr>
          <p:nvPr/>
        </p:nvPicPr>
        <p:blipFill>
          <a:blip r:embed="rId3"/>
          <a:stretch>
            <a:fillRect/>
          </a:stretch>
        </p:blipFill>
        <p:spPr>
          <a:xfrm rot="20720630">
            <a:off x="7586273" y="1063039"/>
            <a:ext cx="1774270" cy="1690812"/>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5" name="Group 14">
            <a:extLst>
              <a:ext uri="{FF2B5EF4-FFF2-40B4-BE49-F238E27FC236}">
                <a16:creationId xmlns:a16="http://schemas.microsoft.com/office/drawing/2014/main" id="{D71F689D-BD78-5546-A34A-6CDC9FC18ACF}"/>
              </a:ext>
            </a:extLst>
          </p:cNvPr>
          <p:cNvGrpSpPr/>
          <p:nvPr/>
        </p:nvGrpSpPr>
        <p:grpSpPr>
          <a:xfrm rot="20609596">
            <a:off x="5683792" y="1292145"/>
            <a:ext cx="1664208" cy="1761224"/>
            <a:chOff x="4440733" y="3399075"/>
            <a:chExt cx="1664208" cy="1993392"/>
          </a:xfrm>
        </p:grpSpPr>
        <p:sp>
          <p:nvSpPr>
            <p:cNvPr id="12" name="Oval 11">
              <a:extLst>
                <a:ext uri="{FF2B5EF4-FFF2-40B4-BE49-F238E27FC236}">
                  <a16:creationId xmlns:a16="http://schemas.microsoft.com/office/drawing/2014/main" id="{4C9E990B-AC54-6444-8FED-379800BDDF06}"/>
                </a:ext>
              </a:extLst>
            </p:cNvPr>
            <p:cNvSpPr/>
            <p:nvPr/>
          </p:nvSpPr>
          <p:spPr>
            <a:xfrm>
              <a:off x="4440733" y="3399075"/>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Teacher">
              <a:extLst>
                <a:ext uri="{FF2B5EF4-FFF2-40B4-BE49-F238E27FC236}">
                  <a16:creationId xmlns:a16="http://schemas.microsoft.com/office/drawing/2014/main" id="{FD534E58-EC2E-2945-BCBF-CF4B2E5670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40733" y="3539756"/>
              <a:ext cx="1608316" cy="1608316"/>
            </a:xfrm>
            <a:prstGeom prst="rect">
              <a:avLst/>
            </a:prstGeom>
          </p:spPr>
        </p:pic>
      </p:grpSp>
      <p:sp>
        <p:nvSpPr>
          <p:cNvPr id="33" name="Rectangle 32">
            <a:extLst>
              <a:ext uri="{FF2B5EF4-FFF2-40B4-BE49-F238E27FC236}">
                <a16:creationId xmlns:a16="http://schemas.microsoft.com/office/drawing/2014/main" id="{62D6FAFC-0A6E-6344-8A21-1353E3969ED8}"/>
              </a:ext>
            </a:extLst>
          </p:cNvPr>
          <p:cNvSpPr/>
          <p:nvPr/>
        </p:nvSpPr>
        <p:spPr>
          <a:xfrm>
            <a:off x="180780" y="4086732"/>
            <a:ext cx="7283213" cy="2511843"/>
          </a:xfrm>
          <a:prstGeom prst="rect">
            <a:avLst/>
          </a:prstGeom>
          <a:solidFill>
            <a:schemeClr val="bg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B5EA5DB2-180A-9847-8C47-7CE988E0DA14}"/>
              </a:ext>
            </a:extLst>
          </p:cNvPr>
          <p:cNvSpPr/>
          <p:nvPr/>
        </p:nvSpPr>
        <p:spPr>
          <a:xfrm>
            <a:off x="581025" y="4872696"/>
            <a:ext cx="6904807" cy="1569660"/>
          </a:xfrm>
          <a:prstGeom prst="rect">
            <a:avLst/>
          </a:prstGeom>
        </p:spPr>
        <p:txBody>
          <a:bodyPr wrap="square">
            <a:spAutoFit/>
          </a:bodyPr>
          <a:lstStyle/>
          <a:p>
            <a:pPr marL="914400" lvl="1" indent="-457200">
              <a:buFont typeface="+mj-lt"/>
              <a:buAutoNum type="arabicParenR"/>
            </a:pPr>
            <a:r>
              <a:rPr lang="ar-SA" sz="2400" dirty="0">
                <a:latin typeface="Century Gothic" panose="020B0502020202020204" pitchFamily="34" charset="0"/>
                <a:cs typeface="Arial"/>
              </a:rPr>
              <a:t> حضور توجيه برنامج التحديد الذاتي</a:t>
            </a:r>
          </a:p>
          <a:p>
            <a:pPr marL="914400" lvl="1" indent="-457200">
              <a:buFont typeface="+mj-lt"/>
              <a:buAutoNum type="arabicParenR"/>
            </a:pPr>
            <a:r>
              <a:rPr lang="ar-SA" sz="2400" dirty="0">
                <a:latin typeface="Century Gothic" panose="020B0502020202020204" pitchFamily="34" charset="0"/>
                <a:cs typeface="Arial"/>
              </a:rPr>
              <a:t> امتلاك خطة البرنامج الفردية المتمركزة حول الشخص</a:t>
            </a:r>
          </a:p>
          <a:p>
            <a:pPr marL="914400" lvl="1" indent="-457200">
              <a:buFont typeface="+mj-lt"/>
              <a:buAutoNum type="arabicParenR"/>
            </a:pPr>
            <a:r>
              <a:rPr lang="ar-SA" sz="2400" dirty="0">
                <a:latin typeface="Century Gothic" panose="020B0502020202020204" pitchFamily="34" charset="0"/>
                <a:cs typeface="Arial"/>
              </a:rPr>
              <a:t>إعداد خطة الإنفاق</a:t>
            </a:r>
          </a:p>
          <a:p>
            <a:pPr marL="914400" lvl="1" indent="-457200">
              <a:buFont typeface="+mj-lt"/>
              <a:buAutoNum type="arabicParenR"/>
            </a:pPr>
            <a:r>
              <a:rPr lang="ar-SA" sz="2400" dirty="0">
                <a:latin typeface="Century Gothic" panose="020B0502020202020204" pitchFamily="34" charset="0"/>
                <a:cs typeface="Arial"/>
              </a:rPr>
              <a:t>استخدام خدمة الإدارة المالية</a:t>
            </a:r>
          </a:p>
        </p:txBody>
      </p:sp>
      <p:pic>
        <p:nvPicPr>
          <p:cNvPr id="8" name="Picture 7" descr="Category:Dollar sign - Wikimedia Commons">
            <a:extLst>
              <a:ext uri="{FF2B5EF4-FFF2-40B4-BE49-F238E27FC236}">
                <a16:creationId xmlns:a16="http://schemas.microsoft.com/office/drawing/2014/main" id="{F9F548DF-9BE1-B44A-9EA0-845A544B7B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270319">
            <a:off x="4809280" y="3045860"/>
            <a:ext cx="1774270" cy="16684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Right Arrow 26">
            <a:extLst>
              <a:ext uri="{FF2B5EF4-FFF2-40B4-BE49-F238E27FC236}">
                <a16:creationId xmlns:a16="http://schemas.microsoft.com/office/drawing/2014/main" id="{FD379373-1883-1D44-A00A-DED7D9DA39DB}"/>
              </a:ext>
            </a:extLst>
          </p:cNvPr>
          <p:cNvSpPr/>
          <p:nvPr/>
        </p:nvSpPr>
        <p:spPr>
          <a:xfrm rot="11830571">
            <a:off x="6319034" y="4789869"/>
            <a:ext cx="2418710" cy="146276"/>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3" name="Group 12">
            <a:extLst>
              <a:ext uri="{FF2B5EF4-FFF2-40B4-BE49-F238E27FC236}">
                <a16:creationId xmlns:a16="http://schemas.microsoft.com/office/drawing/2014/main" id="{B1BC737C-4E87-C44F-8CB7-AD1B981FAFFC}"/>
              </a:ext>
            </a:extLst>
          </p:cNvPr>
          <p:cNvGrpSpPr/>
          <p:nvPr/>
        </p:nvGrpSpPr>
        <p:grpSpPr>
          <a:xfrm rot="20234076">
            <a:off x="6720419" y="2834400"/>
            <a:ext cx="1682496" cy="1761224"/>
            <a:chOff x="6236208" y="2267712"/>
            <a:chExt cx="1664208" cy="1993392"/>
          </a:xfrm>
        </p:grpSpPr>
        <p:sp>
          <p:nvSpPr>
            <p:cNvPr id="11" name="Oval 10">
              <a:extLst>
                <a:ext uri="{FF2B5EF4-FFF2-40B4-BE49-F238E27FC236}">
                  <a16:creationId xmlns:a16="http://schemas.microsoft.com/office/drawing/2014/main" id="{9FA30614-15AA-304A-B9C2-16404CA32633}"/>
                </a:ext>
              </a:extLst>
            </p:cNvPr>
            <p:cNvSpPr/>
            <p:nvPr/>
          </p:nvSpPr>
          <p:spPr>
            <a:xfrm>
              <a:off x="6236208" y="2267712"/>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Contract">
              <a:extLst>
                <a:ext uri="{FF2B5EF4-FFF2-40B4-BE49-F238E27FC236}">
                  <a16:creationId xmlns:a16="http://schemas.microsoft.com/office/drawing/2014/main" id="{0C8FDA07-31C2-1349-8836-45DA94121A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9656" y="2557449"/>
              <a:ext cx="1550760" cy="1550760"/>
            </a:xfrm>
            <a:prstGeom prst="rect">
              <a:avLst/>
            </a:prstGeom>
          </p:spPr>
        </p:pic>
      </p:grpSp>
      <p:sp>
        <p:nvSpPr>
          <p:cNvPr id="6" name="Content Placeholder 2">
            <a:extLst>
              <a:ext uri="{FF2B5EF4-FFF2-40B4-BE49-F238E27FC236}">
                <a16:creationId xmlns:a16="http://schemas.microsoft.com/office/drawing/2014/main" id="{CA775326-19F0-4742-BA65-3A466E9AEFC5}"/>
              </a:ext>
            </a:extLst>
          </p:cNvPr>
          <p:cNvSpPr txBox="1">
            <a:spLocks/>
          </p:cNvSpPr>
          <p:nvPr/>
        </p:nvSpPr>
        <p:spPr>
          <a:xfrm>
            <a:off x="465069" y="6140780"/>
            <a:ext cx="11317355" cy="495799"/>
          </a:xfrm>
          <a:prstGeom prst="rect">
            <a:avLst/>
          </a:prstGeom>
        </p:spPr>
        <p:txBody>
          <a:bodyPr>
            <a:normAutofit fontScale="850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ar-SA" sz="4100" b="1" dirty="0">
                <a:latin typeface="Century Gothic" panose="020B0502020202020204" pitchFamily="34" charset="0"/>
                <a:cs typeface="Arial"/>
              </a:rPr>
              <a:t>دورك ومسؤولياتك</a:t>
            </a:r>
          </a:p>
          <a:p>
            <a:pPr>
              <a:buFont typeface="Arial" panose="020B0604020202020204" pitchFamily="34" charset="0"/>
              <a:buNone/>
            </a:pPr>
            <a:endParaRPr lang="en-US" b="1" dirty="0"/>
          </a:p>
          <a:p>
            <a:pPr marL="457200" lvl="1" indent="0">
              <a:buNone/>
            </a:pPr>
            <a:endParaRPr lang="en-US" dirty="0"/>
          </a:p>
        </p:txBody>
      </p:sp>
      <p:sp>
        <p:nvSpPr>
          <p:cNvPr id="17" name="Freeform 16">
            <a:extLst>
              <a:ext uri="{FF2B5EF4-FFF2-40B4-BE49-F238E27FC236}">
                <a16:creationId xmlns:a16="http://schemas.microsoft.com/office/drawing/2014/main" id="{C8A0A8C8-9BA0-0E47-99E9-8CD8F7DD7757}"/>
              </a:ext>
            </a:extLst>
          </p:cNvPr>
          <p:cNvSpPr/>
          <p:nvPr/>
        </p:nvSpPr>
        <p:spPr>
          <a:xfrm>
            <a:off x="8678140" y="1237897"/>
            <a:ext cx="3358054" cy="5055532"/>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777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537F33-8519-6547-B551-48991D8AD31A}"/>
              </a:ext>
            </a:extLst>
          </p:cNvPr>
          <p:cNvPicPr>
            <a:picLocks noChangeAspect="1"/>
          </p:cNvPicPr>
          <p:nvPr/>
        </p:nvPicPr>
        <p:blipFill>
          <a:blip r:embed="rId3">
            <a:alphaModFix amt="52000"/>
          </a:blip>
          <a:stretch>
            <a:fillRect/>
          </a:stretch>
        </p:blipFill>
        <p:spPr>
          <a:xfrm>
            <a:off x="-201168" y="939020"/>
            <a:ext cx="12393168" cy="6356705"/>
          </a:xfrm>
          <a:prstGeom prst="rect">
            <a:avLst/>
          </a:prstGeom>
          <a:effectLst/>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834140" cy="784146"/>
          </a:xfrm>
        </p:spPr>
        <p:txBody>
          <a:bodyPr/>
          <a:lstStyle/>
          <a:p>
            <a:r>
              <a:rPr lang="ar-SA" sz="2800" dirty="0"/>
              <a:t>الأدوار والمسئوليات</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11834140"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الأسرة والأصدقاء ودائرة الدعم</a:t>
            </a:r>
          </a:p>
        </p:txBody>
      </p:sp>
      <p:grpSp>
        <p:nvGrpSpPr>
          <p:cNvPr id="9" name="Group 8"/>
          <p:cNvGrpSpPr/>
          <p:nvPr/>
        </p:nvGrpSpPr>
        <p:grpSpPr>
          <a:xfrm>
            <a:off x="2412545" y="1379325"/>
            <a:ext cx="7458714" cy="5119391"/>
            <a:chOff x="2679245" y="1405301"/>
            <a:chExt cx="7458714" cy="5119391"/>
          </a:xfrm>
        </p:grpSpPr>
        <p:sp>
          <p:nvSpPr>
            <p:cNvPr id="8" name="Rectangle 7">
              <a:extLst>
                <a:ext uri="{FF2B5EF4-FFF2-40B4-BE49-F238E27FC236}">
                  <a16:creationId xmlns:a16="http://schemas.microsoft.com/office/drawing/2014/main" id="{B59D5ABD-8318-374E-9A62-10674FF9D878}"/>
                </a:ext>
              </a:extLst>
            </p:cNvPr>
            <p:cNvSpPr/>
            <p:nvPr/>
          </p:nvSpPr>
          <p:spPr>
            <a:xfrm>
              <a:off x="2679245" y="2784665"/>
              <a:ext cx="7458713" cy="374002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C4FE89F2-3451-8543-8683-3385B279C3D5}"/>
                </a:ext>
              </a:extLst>
            </p:cNvPr>
            <p:cNvSpPr txBox="1">
              <a:spLocks/>
            </p:cNvSpPr>
            <p:nvPr/>
          </p:nvSpPr>
          <p:spPr>
            <a:xfrm>
              <a:off x="3207263" y="2826360"/>
              <a:ext cx="6527332" cy="3698332"/>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ar-SA" sz="2800">
                  <a:solidFill>
                    <a:prstClr val="black"/>
                  </a:solidFill>
                  <a:latin typeface="Century Gothic" panose="020B0502020202020204" pitchFamily="34" charset="0"/>
                  <a:cs typeface="Arial"/>
                </a:rPr>
                <a:t>الأشخاص الذين تثق بهم</a:t>
              </a:r>
            </a:p>
            <a:p>
              <a:pPr lvl="1"/>
              <a:r>
                <a:rPr lang="ar-SA" sz="2800">
                  <a:solidFill>
                    <a:prstClr val="black"/>
                  </a:solidFill>
                  <a:latin typeface="Century Gothic" panose="020B0502020202020204" pitchFamily="34" charset="0"/>
                  <a:cs typeface="Arial"/>
                </a:rPr>
                <a:t> الأشخاص الذين يعرفونك جيدًا</a:t>
              </a:r>
            </a:p>
            <a:p>
              <a:pPr lvl="1"/>
              <a:r>
                <a:rPr lang="ar-SA" sz="2800">
                  <a:solidFill>
                    <a:prstClr val="black"/>
                  </a:solidFill>
                  <a:latin typeface="Century Gothic" panose="020B0502020202020204" pitchFamily="34" charset="0"/>
                  <a:cs typeface="Arial"/>
                </a:rPr>
                <a:t> الأشخاص الذين يمكنهم مساعدتك</a:t>
              </a:r>
            </a:p>
            <a:p>
              <a:pPr lvl="1"/>
              <a:r>
                <a:rPr lang="ar-SA" sz="2800">
                  <a:latin typeface="Century Gothic" panose="020B0502020202020204" pitchFamily="34" charset="0"/>
                  <a:cs typeface="Arial"/>
                </a:rPr>
                <a:t>الأصدقاء والأسرة</a:t>
              </a:r>
            </a:p>
            <a:p>
              <a:pPr lvl="1"/>
              <a:r>
                <a:rPr lang="ar-SA" sz="2800">
                  <a:latin typeface="Century Gothic" panose="020B0502020202020204" pitchFamily="34" charset="0"/>
                  <a:cs typeface="Arial"/>
                </a:rPr>
                <a:t>المعلمون والمعالجون والمدربون</a:t>
              </a:r>
            </a:p>
            <a:p>
              <a:pPr lvl="1"/>
              <a:r>
                <a:rPr lang="ar-SA" sz="2800">
                  <a:latin typeface="Century Gothic" panose="020B0502020202020204" pitchFamily="34" charset="0"/>
                  <a:cs typeface="Arial"/>
                </a:rPr>
                <a:t>منسق الخدمة</a:t>
              </a:r>
            </a:p>
            <a:p>
              <a:pPr lvl="1"/>
              <a:r>
                <a:rPr lang="ar-SA" sz="2800">
                  <a:latin typeface="Century Gothic" panose="020B0502020202020204" pitchFamily="34" charset="0"/>
                  <a:cs typeface="Arial"/>
                </a:rPr>
                <a:t>صاحب العمل</a:t>
              </a:r>
            </a:p>
            <a:p>
              <a:pPr lvl="1"/>
              <a:r>
                <a:rPr lang="ar-SA" sz="2800">
                  <a:latin typeface="Century Gothic" panose="020B0502020202020204" pitchFamily="34" charset="0"/>
                  <a:cs typeface="Arial"/>
                </a:rPr>
                <a:t>الميسِّر المستقل</a:t>
              </a:r>
            </a:p>
            <a:p>
              <a:pPr lvl="1" algn="r">
                <a:buFont typeface="Arial" panose="020B0604020202020204" pitchFamily="34" charset="0"/>
                <a:buNone/>
              </a:pPr>
              <a:endParaRPr lang="en-US" sz="3294" i="1" dirty="0">
                <a:solidFill>
                  <a:srgbClr val="FF0000"/>
                </a:solidFill>
              </a:endParaRPr>
            </a:p>
            <a:p>
              <a:pPr lvl="1" algn="r">
                <a:buFont typeface="Arial" panose="020B0604020202020204" pitchFamily="34" charset="0"/>
                <a:buNone/>
              </a:pPr>
              <a:endParaRPr lang="en-US" sz="3294" i="1" dirty="0">
                <a:solidFill>
                  <a:srgbClr val="FF0000"/>
                </a:solidFill>
              </a:endParaRPr>
            </a:p>
            <a:p>
              <a:pPr lvl="1" algn="r">
                <a:buFont typeface="Arial" panose="020B0604020202020204" pitchFamily="34" charset="0"/>
                <a:buNone/>
              </a:pPr>
              <a:endParaRPr lang="en-US" sz="3294" dirty="0"/>
            </a:p>
          </p:txBody>
        </p:sp>
        <p:sp>
          <p:nvSpPr>
            <p:cNvPr id="7" name="Rectangle 6">
              <a:extLst>
                <a:ext uri="{FF2B5EF4-FFF2-40B4-BE49-F238E27FC236}">
                  <a16:creationId xmlns:a16="http://schemas.microsoft.com/office/drawing/2014/main" id="{7F119B69-0F9F-0947-9D46-6F6708928F4C}"/>
                </a:ext>
              </a:extLst>
            </p:cNvPr>
            <p:cNvSpPr/>
            <p:nvPr/>
          </p:nvSpPr>
          <p:spPr>
            <a:xfrm>
              <a:off x="2679246" y="1405301"/>
              <a:ext cx="7458713"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3F4E41B-B69A-1046-A1AE-D9373CB83DB9}"/>
                </a:ext>
              </a:extLst>
            </p:cNvPr>
            <p:cNvSpPr/>
            <p:nvPr/>
          </p:nvSpPr>
          <p:spPr>
            <a:xfrm>
              <a:off x="2803899" y="1405301"/>
              <a:ext cx="7334060" cy="1077218"/>
            </a:xfrm>
            <a:prstGeom prst="rect">
              <a:avLst/>
            </a:prstGeom>
          </p:spPr>
          <p:txBody>
            <a:bodyPr wrap="none">
              <a:spAutoFit/>
            </a:bodyPr>
            <a:lstStyle/>
            <a:p>
              <a:pPr algn="ctr"/>
              <a:r>
                <a:rPr lang="ar-SA" sz="3200">
                  <a:solidFill>
                    <a:prstClr val="black"/>
                  </a:solidFill>
                  <a:latin typeface="Century Gothic" panose="020B0502020202020204" pitchFamily="34" charset="0"/>
                  <a:cs typeface="Arial"/>
                </a:rPr>
                <a:t>من يمكنك أن تطلب منه العمل معك؟</a:t>
              </a:r>
            </a:p>
            <a:p>
              <a:pPr algn="ctr">
                <a:buFont typeface="Arial" panose="020B0604020202020204" pitchFamily="34" charset="0"/>
                <a:buNone/>
              </a:pPr>
              <a:r>
                <a:rPr lang="ar-SA" sz="3200" b="1">
                  <a:latin typeface="Century Gothic" panose="020B0502020202020204" pitchFamily="34" charset="0"/>
                  <a:cs typeface="Arial"/>
                </a:rPr>
                <a:t> أي شخص</a:t>
              </a:r>
              <a:r>
                <a:rPr lang="ar-SA" sz="3200">
                  <a:latin typeface="Century Gothic" panose="020B0502020202020204" pitchFamily="34" charset="0"/>
                  <a:cs typeface="Arial"/>
                </a:rPr>
                <a:t> تختاره!</a:t>
              </a:r>
            </a:p>
          </p:txBody>
        </p:sp>
      </p:grpSp>
    </p:spTree>
    <p:extLst>
      <p:ext uri="{BB962C8B-B14F-4D97-AF65-F5344CB8AC3E}">
        <p14:creationId xmlns:p14="http://schemas.microsoft.com/office/powerpoint/2010/main" val="3646385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3DC087-FC35-4047-B853-5C0222EE0EC9}"/>
              </a:ext>
            </a:extLst>
          </p:cNvPr>
          <p:cNvPicPr>
            <a:picLocks noChangeAspect="1"/>
          </p:cNvPicPr>
          <p:nvPr/>
        </p:nvPicPr>
        <p:blipFill>
          <a:blip r:embed="rId3">
            <a:alphaModFix amt="51000"/>
          </a:blip>
          <a:stretch>
            <a:fillRect/>
          </a:stretch>
        </p:blipFill>
        <p:spPr>
          <a:xfrm>
            <a:off x="-846132" y="1061460"/>
            <a:ext cx="5779008" cy="6232404"/>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824615" cy="784146"/>
          </a:xfrm>
        </p:spPr>
        <p:txBody>
          <a:bodyPr/>
          <a:lstStyle/>
          <a:p>
            <a:r>
              <a:rPr lang="ar-SA" sz="2800" dirty="0"/>
              <a:t>الأدوار والمسئوليات</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11824615"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منسق خدمة المركز الإقليمي</a:t>
            </a:r>
          </a:p>
        </p:txBody>
      </p:sp>
      <p:grpSp>
        <p:nvGrpSpPr>
          <p:cNvPr id="8" name="Group 7">
            <a:extLst>
              <a:ext uri="{FF2B5EF4-FFF2-40B4-BE49-F238E27FC236}">
                <a16:creationId xmlns:a16="http://schemas.microsoft.com/office/drawing/2014/main" id="{E5A79164-E3D7-3044-8587-F23DCD64DBD1}"/>
              </a:ext>
            </a:extLst>
          </p:cNvPr>
          <p:cNvGrpSpPr/>
          <p:nvPr/>
        </p:nvGrpSpPr>
        <p:grpSpPr>
          <a:xfrm>
            <a:off x="2939144" y="2677886"/>
            <a:ext cx="8499412" cy="3576610"/>
            <a:chOff x="2743441" y="2314800"/>
            <a:chExt cx="8850910" cy="3482496"/>
          </a:xfrm>
        </p:grpSpPr>
        <p:sp>
          <p:nvSpPr>
            <p:cNvPr id="7" name="Rectangle 6">
              <a:extLst>
                <a:ext uri="{FF2B5EF4-FFF2-40B4-BE49-F238E27FC236}">
                  <a16:creationId xmlns:a16="http://schemas.microsoft.com/office/drawing/2014/main" id="{0DB33F76-D5D5-604A-A4A6-A12542C3BFD9}"/>
                </a:ext>
              </a:extLst>
            </p:cNvPr>
            <p:cNvSpPr/>
            <p:nvPr/>
          </p:nvSpPr>
          <p:spPr>
            <a:xfrm>
              <a:off x="2743441" y="2560320"/>
              <a:ext cx="8850910" cy="3236976"/>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13C78664-7B16-F64A-87AA-BA112FE62171}"/>
                </a:ext>
              </a:extLst>
            </p:cNvPr>
            <p:cNvSpPr txBox="1">
              <a:spLocks/>
            </p:cNvSpPr>
            <p:nvPr/>
          </p:nvSpPr>
          <p:spPr>
            <a:xfrm>
              <a:off x="2929122" y="2314800"/>
              <a:ext cx="8595119" cy="3392297"/>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US" b="1" dirty="0"/>
            </a:p>
            <a:p>
              <a:pPr marL="514350" indent="-514350"/>
              <a:r>
                <a:rPr lang="ar-SA">
                  <a:latin typeface="Century Gothic" panose="020B0502020202020204" pitchFamily="34" charset="0"/>
                  <a:cs typeface="Arial"/>
                </a:rPr>
                <a:t>مساعدتك في وضع خطة البرنامج الفردية لديك</a:t>
              </a:r>
            </a:p>
            <a:p>
              <a:pPr marL="514350" indent="-514350"/>
              <a:r>
                <a:rPr lang="ar-SA">
                  <a:latin typeface="Century Gothic" panose="020B0502020202020204" pitchFamily="34" charset="0"/>
                  <a:cs typeface="Arial"/>
                </a:rPr>
                <a:t>التصديق على حجم ميزانيتك الفردية</a:t>
              </a:r>
            </a:p>
            <a:p>
              <a:pPr marL="514350" indent="-514350"/>
              <a:r>
                <a:rPr lang="ar-SA">
                  <a:latin typeface="Century Gothic" panose="020B0502020202020204" pitchFamily="34" charset="0"/>
                  <a:cs typeface="Arial"/>
                </a:rPr>
                <a:t>مساعدتك في فهم الخدمات المؤهلة للتمويل</a:t>
              </a:r>
            </a:p>
            <a:p>
              <a:pPr marL="514350" indent="-514350"/>
              <a:r>
                <a:rPr lang="ar-SA">
                  <a:latin typeface="Century Gothic" panose="020B0502020202020204" pitchFamily="34" charset="0"/>
                  <a:cs typeface="Arial"/>
                </a:rPr>
                <a:t>مساعدتك في أن تكون بصحة جيدة وآمنًا</a:t>
              </a:r>
            </a:p>
          </p:txBody>
        </p:sp>
      </p:grpSp>
      <p:sp>
        <p:nvSpPr>
          <p:cNvPr id="9" name="Rectangle 8">
            <a:extLst>
              <a:ext uri="{FF2B5EF4-FFF2-40B4-BE49-F238E27FC236}">
                <a16:creationId xmlns:a16="http://schemas.microsoft.com/office/drawing/2014/main" id="{9F82F547-00F0-4546-8AAE-6DD06CB59C9F}"/>
              </a:ext>
            </a:extLst>
          </p:cNvPr>
          <p:cNvSpPr/>
          <p:nvPr/>
        </p:nvSpPr>
        <p:spPr>
          <a:xfrm>
            <a:off x="3979842" y="1612465"/>
            <a:ext cx="7458713"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DDA522-AC52-E84B-9407-9AD25AADB1ED}"/>
              </a:ext>
            </a:extLst>
          </p:cNvPr>
          <p:cNvSpPr/>
          <p:nvPr/>
        </p:nvSpPr>
        <p:spPr>
          <a:xfrm>
            <a:off x="4257752" y="1633312"/>
            <a:ext cx="6902891" cy="1077218"/>
          </a:xfrm>
          <a:prstGeom prst="rect">
            <a:avLst/>
          </a:prstGeom>
        </p:spPr>
        <p:txBody>
          <a:bodyPr wrap="square">
            <a:spAutoFit/>
          </a:bodyPr>
          <a:lstStyle/>
          <a:p>
            <a:pPr algn="ctr"/>
            <a:r>
              <a:rPr lang="ar-SA" sz="3200" dirty="0">
                <a:solidFill>
                  <a:prstClr val="black"/>
                </a:solidFill>
                <a:latin typeface="Century Gothic" panose="020B0502020202020204" pitchFamily="34" charset="0"/>
                <a:cs typeface="Arial"/>
              </a:rPr>
              <a:t>لا يزال مركزك الإقليمي يؤدي دورًا </a:t>
            </a:r>
            <a:r>
              <a:rPr lang="ar-SA" sz="3200" b="1" u="sng" dirty="0">
                <a:solidFill>
                  <a:prstClr val="black"/>
                </a:solidFill>
                <a:latin typeface="Century Gothic" panose="020B0502020202020204" pitchFamily="34" charset="0"/>
                <a:cs typeface="Arial"/>
              </a:rPr>
              <a:t>مهمًا</a:t>
            </a:r>
            <a:r>
              <a:rPr lang="ar-SA" sz="3200" dirty="0">
                <a:solidFill>
                  <a:prstClr val="black"/>
                </a:solidFill>
                <a:latin typeface="Century Gothic" panose="020B0502020202020204" pitchFamily="34" charset="0"/>
                <a:cs typeface="Arial"/>
              </a:rPr>
              <a:t>، وذلك من خلال:</a:t>
            </a:r>
          </a:p>
        </p:txBody>
      </p:sp>
      <p:sp>
        <p:nvSpPr>
          <p:cNvPr id="10" name="TextBox 9"/>
          <p:cNvSpPr txBox="1"/>
          <p:nvPr/>
        </p:nvSpPr>
        <p:spPr>
          <a:xfrm>
            <a:off x="110209" y="1173152"/>
            <a:ext cx="11710316" cy="369332"/>
          </a:xfrm>
          <a:prstGeom prst="rect">
            <a:avLst/>
          </a:prstGeom>
          <a:noFill/>
        </p:spPr>
        <p:txBody>
          <a:bodyPr wrap="square" rtlCol="0">
            <a:spAutoFit/>
          </a:bodyPr>
          <a:lstStyle/>
          <a:p>
            <a:pPr>
              <a:lnSpc>
                <a:spcPct val="90000"/>
              </a:lnSpc>
              <a:spcBef>
                <a:spcPct val="0"/>
              </a:spcBef>
            </a:pPr>
            <a:r>
              <a:rPr lang="ar-SA" sz="2000" dirty="0">
                <a:effectLst>
                  <a:outerShdw blurRad="38100" dist="38100" dir="2700000" algn="tl">
                    <a:srgbClr val="000000">
                      <a:alpha val="43137"/>
                    </a:srgbClr>
                  </a:outerShdw>
                </a:effectLst>
                <a:latin typeface="Century Gothic" panose="020B0502020202020204" pitchFamily="34" charset="0"/>
                <a:cs typeface="Arial"/>
              </a:rPr>
              <a:t>دور المركز الإقليمي ومسؤوليته</a:t>
            </a:r>
          </a:p>
        </p:txBody>
      </p:sp>
    </p:spTree>
    <p:extLst>
      <p:ext uri="{BB962C8B-B14F-4D97-AF65-F5344CB8AC3E}">
        <p14:creationId xmlns:p14="http://schemas.microsoft.com/office/powerpoint/2010/main" val="409967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0" y="1770742"/>
            <a:ext cx="12192000" cy="4397829"/>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0"/>
            <a:ext cx="12192000" cy="68217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682171"/>
            <a:ext cx="12192000" cy="406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89000"/>
            <a:ext cx="11934825" cy="523220"/>
          </a:xfrm>
          <a:prstGeom prst="rect">
            <a:avLst/>
          </a:prstGeom>
        </p:spPr>
        <p:txBody>
          <a:bodyPr wrap="square">
            <a:spAutoFit/>
          </a:bodyPr>
          <a:lstStyle/>
          <a:p>
            <a:r>
              <a:rPr lang="ar-SA" sz="2800" dirty="0">
                <a:latin typeface="Century Gothic" panose="020B0502020202020204" pitchFamily="34" charset="0"/>
                <a:cs typeface="Arial"/>
              </a:rPr>
              <a:t>برنامج التحديد الذاتي - </a:t>
            </a:r>
            <a:r>
              <a:rPr lang="ar-SA" sz="2800" b="1" dirty="0">
                <a:latin typeface="Century Gothic" panose="020B0502020202020204" pitchFamily="34" charset="0"/>
                <a:cs typeface="Arial"/>
              </a:rPr>
              <a:t>تدريب المدرب</a:t>
            </a:r>
          </a:p>
        </p:txBody>
      </p:sp>
      <p:sp>
        <p:nvSpPr>
          <p:cNvPr id="7" name="TextBox 6"/>
          <p:cNvSpPr txBox="1"/>
          <p:nvPr/>
        </p:nvSpPr>
        <p:spPr>
          <a:xfrm>
            <a:off x="875903" y="2425105"/>
            <a:ext cx="9858357" cy="3416320"/>
          </a:xfrm>
          <a:prstGeom prst="rect">
            <a:avLst/>
          </a:prstGeom>
          <a:noFill/>
        </p:spPr>
        <p:txBody>
          <a:bodyPr wrap="square" rtlCol="0">
            <a:spAutoFit/>
          </a:bodyPr>
          <a:lstStyle/>
          <a:p>
            <a:pPr marL="342900" indent="-342900" algn="r" defTabSz="914400" rtl="1" eaLnBrk="1" latinLnBrk="0" hangingPunct="1">
              <a:lnSpc>
                <a:spcPct val="90000"/>
              </a:lnSpc>
              <a:spcBef>
                <a:spcPct val="0"/>
              </a:spcBef>
              <a:buFont typeface="Arial" panose="020B0604020202020204" pitchFamily="34" charset="0"/>
              <a:buChar char="•"/>
            </a:pPr>
            <a:r>
              <a:rPr lang="ar-SA" sz="2400">
                <a:solidFill>
                  <a:schemeClr val="accent5">
                    <a:lumMod val="50000"/>
                  </a:schemeClr>
                </a:solidFill>
                <a:latin typeface="Century Gothic" panose="020B0502020202020204" pitchFamily="34" charset="0"/>
                <a:ea typeface="+mj-ea"/>
                <a:cs typeface="Arial"/>
              </a:rPr>
              <a:t>الترحيب والتقديم</a:t>
            </a:r>
          </a:p>
          <a:p>
            <a:pPr marL="342900" indent="-342900" algn="l" defTabSz="914400" rtl="0" eaLnBrk="1" latinLnBrk="0" hangingPunct="1">
              <a:lnSpc>
                <a:spcPct val="90000"/>
              </a:lnSpc>
              <a:spcBef>
                <a:spcPct val="0"/>
              </a:spcBef>
              <a:buFont typeface="Arial" panose="020B0604020202020204" pitchFamily="34" charset="0"/>
              <a:buChar char="•"/>
            </a:pPr>
            <a:endParaRPr lang="en-US" sz="2400" kern="1200" dirty="0">
              <a:solidFill>
                <a:schemeClr val="accent5">
                  <a:lumMod val="50000"/>
                </a:schemeClr>
              </a:solidFill>
              <a:latin typeface="Century Gothic" panose="020B0502020202020204" pitchFamily="34" charset="0"/>
              <a:ea typeface="+mj-ea"/>
              <a:cs typeface="+mj-cs"/>
            </a:endParaRPr>
          </a:p>
          <a:p>
            <a:pPr marL="342900" indent="-342900" algn="r" defTabSz="914400" rtl="1" eaLnBrk="1" latinLnBrk="0" hangingPunct="1">
              <a:lnSpc>
                <a:spcPct val="90000"/>
              </a:lnSpc>
              <a:spcBef>
                <a:spcPct val="0"/>
              </a:spcBef>
              <a:buFont typeface="Arial" panose="020B0604020202020204" pitchFamily="34" charset="0"/>
              <a:buChar char="•"/>
            </a:pPr>
            <a:r>
              <a:rPr lang="ar-SA" sz="2400">
                <a:solidFill>
                  <a:schemeClr val="accent5">
                    <a:lumMod val="50000"/>
                  </a:schemeClr>
                </a:solidFill>
                <a:latin typeface="Century Gothic" panose="020B0502020202020204" pitchFamily="34" charset="0"/>
                <a:ea typeface="+mj-ea"/>
                <a:cs typeface="Arial"/>
              </a:rPr>
              <a:t>لماذا نحن هنا؟</a:t>
            </a:r>
          </a:p>
          <a:p>
            <a:pPr marL="342900" indent="-342900" algn="l" defTabSz="914400" rtl="0" eaLnBrk="1" latinLnBrk="0" hangingPunct="1">
              <a:lnSpc>
                <a:spcPct val="90000"/>
              </a:lnSpc>
              <a:spcBef>
                <a:spcPct val="0"/>
              </a:spcBef>
              <a:buFont typeface="Arial" panose="020B0604020202020204" pitchFamily="34" charset="0"/>
              <a:buChar char="•"/>
            </a:pPr>
            <a:endParaRPr lang="en-US" sz="2400" dirty="0">
              <a:solidFill>
                <a:schemeClr val="accent5">
                  <a:lumMod val="50000"/>
                </a:schemeClr>
              </a:solidFill>
              <a:latin typeface="Century Gothic" panose="020B0502020202020204" pitchFamily="34" charset="0"/>
              <a:ea typeface="+mj-ea"/>
              <a:cs typeface="+mj-cs"/>
            </a:endParaRPr>
          </a:p>
          <a:p>
            <a:pPr marL="342900" indent="-342900" algn="r" defTabSz="914400" rtl="1" eaLnBrk="1" latinLnBrk="0" hangingPunct="1">
              <a:lnSpc>
                <a:spcPct val="90000"/>
              </a:lnSpc>
              <a:spcBef>
                <a:spcPct val="0"/>
              </a:spcBef>
              <a:buFont typeface="Arial" panose="020B0604020202020204" pitchFamily="34" charset="0"/>
              <a:buChar char="•"/>
            </a:pPr>
            <a:r>
              <a:rPr lang="ar-SA" sz="2400">
                <a:solidFill>
                  <a:schemeClr val="accent5">
                    <a:lumMod val="50000"/>
                  </a:schemeClr>
                </a:solidFill>
                <a:latin typeface="Century Gothic" panose="020B0502020202020204" pitchFamily="34" charset="0"/>
                <a:ea typeface="+mj-ea"/>
                <a:cs typeface="Arial"/>
              </a:rPr>
              <a:t>ما هو دورك ومسؤوليتك كمدرب توجيه برنامج التحديد الذاتي؟</a:t>
            </a:r>
          </a:p>
          <a:p>
            <a:pPr marL="342900" indent="-342900" algn="l" defTabSz="914400" rtl="0" eaLnBrk="1" latinLnBrk="0" hangingPunct="1">
              <a:lnSpc>
                <a:spcPct val="90000"/>
              </a:lnSpc>
              <a:spcBef>
                <a:spcPct val="0"/>
              </a:spcBef>
              <a:buFont typeface="Arial" panose="020B0604020202020204" pitchFamily="34" charset="0"/>
              <a:buChar char="•"/>
            </a:pPr>
            <a:endParaRPr lang="en-US" sz="2400" kern="1200" dirty="0">
              <a:solidFill>
                <a:schemeClr val="accent5">
                  <a:lumMod val="50000"/>
                </a:schemeClr>
              </a:solidFill>
              <a:latin typeface="Century Gothic" panose="020B0502020202020204" pitchFamily="34" charset="0"/>
              <a:ea typeface="+mj-ea"/>
              <a:cs typeface="+mj-cs"/>
            </a:endParaRPr>
          </a:p>
          <a:p>
            <a:pPr marL="342900" indent="-342900" algn="r" defTabSz="914400" rtl="1" eaLnBrk="1" latinLnBrk="0" hangingPunct="1">
              <a:lnSpc>
                <a:spcPct val="90000"/>
              </a:lnSpc>
              <a:spcBef>
                <a:spcPct val="0"/>
              </a:spcBef>
              <a:buFont typeface="Arial" panose="020B0604020202020204" pitchFamily="34" charset="0"/>
              <a:buChar char="•"/>
            </a:pPr>
            <a:r>
              <a:rPr lang="ar-SA" sz="2400">
                <a:solidFill>
                  <a:schemeClr val="accent5">
                    <a:lumMod val="50000"/>
                  </a:schemeClr>
                </a:solidFill>
                <a:latin typeface="Century Gothic" panose="020B0502020202020204" pitchFamily="34" charset="0"/>
                <a:ea typeface="+mj-ea"/>
                <a:cs typeface="Arial"/>
              </a:rPr>
              <a:t>كيف سنمضي في تدريب اليوم؟</a:t>
            </a:r>
          </a:p>
          <a:p>
            <a:pPr marL="342900" indent="-342900" algn="l" defTabSz="914400" rtl="0" eaLnBrk="1" latinLnBrk="0" hangingPunct="1">
              <a:lnSpc>
                <a:spcPct val="90000"/>
              </a:lnSpc>
              <a:spcBef>
                <a:spcPct val="0"/>
              </a:spcBef>
              <a:buFont typeface="Arial" panose="020B0604020202020204" pitchFamily="34" charset="0"/>
              <a:buChar char="•"/>
            </a:pPr>
            <a:endParaRPr lang="en-US" sz="2400" dirty="0">
              <a:solidFill>
                <a:schemeClr val="accent5">
                  <a:lumMod val="50000"/>
                </a:schemeClr>
              </a:solidFill>
              <a:latin typeface="Century Gothic" panose="020B0502020202020204" pitchFamily="34" charset="0"/>
              <a:ea typeface="+mj-ea"/>
              <a:cs typeface="+mj-cs"/>
            </a:endParaRPr>
          </a:p>
          <a:p>
            <a:pPr marL="342900" indent="-342900" algn="r" defTabSz="914400" rtl="1" eaLnBrk="1" latinLnBrk="0" hangingPunct="1">
              <a:lnSpc>
                <a:spcPct val="90000"/>
              </a:lnSpc>
              <a:spcBef>
                <a:spcPct val="0"/>
              </a:spcBef>
              <a:buFont typeface="Arial" panose="020B0604020202020204" pitchFamily="34" charset="0"/>
              <a:buChar char="•"/>
            </a:pPr>
            <a:r>
              <a:rPr lang="ar-SA" sz="2400">
                <a:solidFill>
                  <a:schemeClr val="accent5">
                    <a:lumMod val="50000"/>
                  </a:schemeClr>
                </a:solidFill>
                <a:latin typeface="Century Gothic" panose="020B0502020202020204" pitchFamily="34" charset="0"/>
                <a:ea typeface="+mj-ea"/>
                <a:cs typeface="Arial"/>
              </a:rPr>
              <a:t>التدريب المنزلي</a:t>
            </a:r>
          </a:p>
        </p:txBody>
      </p:sp>
      <p:sp>
        <p:nvSpPr>
          <p:cNvPr id="10" name="Rectangle 9"/>
          <p:cNvSpPr/>
          <p:nvPr/>
        </p:nvSpPr>
        <p:spPr>
          <a:xfrm>
            <a:off x="3033484" y="1284866"/>
            <a:ext cx="6125029" cy="840230"/>
          </a:xfrm>
          <a:prstGeom prst="rect">
            <a:avLst/>
          </a:prstGeom>
          <a:solidFill>
            <a:schemeClr val="bg1">
              <a:lumMod val="65000"/>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936997" y="1276362"/>
            <a:ext cx="4318002" cy="840230"/>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5400">
                <a:solidFill>
                  <a:schemeClr val="accent5">
                    <a:lumMod val="50000"/>
                  </a:schemeClr>
                </a:solidFill>
                <a:latin typeface="Century Gothic" panose="020B0502020202020204" pitchFamily="34" charset="0"/>
                <a:ea typeface="+mj-ea"/>
                <a:cs typeface="Arial"/>
              </a:rPr>
              <a:t>مقدمة</a:t>
            </a:r>
          </a:p>
        </p:txBody>
      </p:sp>
    </p:spTree>
    <p:extLst>
      <p:ext uri="{BB962C8B-B14F-4D97-AF65-F5344CB8AC3E}">
        <p14:creationId xmlns:p14="http://schemas.microsoft.com/office/powerpoint/2010/main" val="999946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F705F-4D2B-1B4D-8240-D976CEE24D60}"/>
              </a:ext>
            </a:extLst>
          </p:cNvPr>
          <p:cNvPicPr>
            <a:picLocks noChangeAspect="1"/>
          </p:cNvPicPr>
          <p:nvPr/>
        </p:nvPicPr>
        <p:blipFill>
          <a:blip r:embed="rId3">
            <a:alphaModFix amt="39000"/>
          </a:blip>
          <a:stretch>
            <a:fillRect/>
          </a:stretch>
        </p:blipFill>
        <p:spPr>
          <a:xfrm>
            <a:off x="3939017" y="1024081"/>
            <a:ext cx="8738915" cy="5882761"/>
          </a:xfrm>
          <a:prstGeom prst="rect">
            <a:avLst/>
          </a:prstGeom>
        </p:spPr>
      </p:pic>
      <p:pic>
        <p:nvPicPr>
          <p:cNvPr id="2" name="Picture 1">
            <a:extLst>
              <a:ext uri="{FF2B5EF4-FFF2-40B4-BE49-F238E27FC236}">
                <a16:creationId xmlns:a16="http://schemas.microsoft.com/office/drawing/2014/main" id="{C47D5669-651F-5749-9A79-7AC24FD041BB}"/>
              </a:ext>
            </a:extLst>
          </p:cNvPr>
          <p:cNvPicPr>
            <a:picLocks noChangeAspect="1"/>
          </p:cNvPicPr>
          <p:nvPr/>
        </p:nvPicPr>
        <p:blipFill>
          <a:blip r:embed="rId4">
            <a:alphaModFix amt="24000"/>
          </a:blip>
          <a:stretch>
            <a:fillRect/>
          </a:stretch>
        </p:blipFill>
        <p:spPr>
          <a:xfrm rot="4746774">
            <a:off x="-278508" y="446025"/>
            <a:ext cx="5220463" cy="5220463"/>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834140" cy="784146"/>
          </a:xfrm>
        </p:spPr>
        <p:txBody>
          <a:bodyPr/>
          <a:lstStyle/>
          <a:p>
            <a:r>
              <a:rPr lang="ar-SA" sz="2800" dirty="0"/>
              <a:t>الأدوار والمسئوليات</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11834140"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الميسِّر المستقل</a:t>
            </a:r>
          </a:p>
        </p:txBody>
      </p:sp>
      <p:grpSp>
        <p:nvGrpSpPr>
          <p:cNvPr id="11" name="Group 10">
            <a:extLst>
              <a:ext uri="{FF2B5EF4-FFF2-40B4-BE49-F238E27FC236}">
                <a16:creationId xmlns:a16="http://schemas.microsoft.com/office/drawing/2014/main" id="{8642E613-07FC-D246-8EE7-31B428069596}"/>
              </a:ext>
            </a:extLst>
          </p:cNvPr>
          <p:cNvGrpSpPr/>
          <p:nvPr/>
        </p:nvGrpSpPr>
        <p:grpSpPr>
          <a:xfrm>
            <a:off x="7603141" y="2867635"/>
            <a:ext cx="4262551" cy="4530708"/>
            <a:chOff x="4935765" y="3215438"/>
            <a:chExt cx="5888736" cy="3360103"/>
          </a:xfrm>
        </p:grpSpPr>
        <p:sp>
          <p:nvSpPr>
            <p:cNvPr id="9" name="Rectangle 8">
              <a:extLst>
                <a:ext uri="{FF2B5EF4-FFF2-40B4-BE49-F238E27FC236}">
                  <a16:creationId xmlns:a16="http://schemas.microsoft.com/office/drawing/2014/main" id="{DAC0B8CA-7B88-9D45-AA01-DE8F514B04AC}"/>
                </a:ext>
              </a:extLst>
            </p:cNvPr>
            <p:cNvSpPr/>
            <p:nvPr/>
          </p:nvSpPr>
          <p:spPr>
            <a:xfrm>
              <a:off x="4935765" y="3215438"/>
              <a:ext cx="5888736" cy="336010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4A1536EF-C8AF-4443-9384-4E40CC0042F4}"/>
                </a:ext>
              </a:extLst>
            </p:cNvPr>
            <p:cNvSpPr txBox="1">
              <a:spLocks/>
            </p:cNvSpPr>
            <p:nvPr/>
          </p:nvSpPr>
          <p:spPr>
            <a:xfrm>
              <a:off x="4967827" y="3278619"/>
              <a:ext cx="5649528" cy="3296922"/>
            </a:xfrm>
            <a:prstGeom prst="rect">
              <a:avLst/>
            </a:prstGeom>
          </p:spPr>
          <p:txBody>
            <a:bodyPr>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sz="2000" b="1" u="sng" dirty="0">
                  <a:latin typeface="Century Gothic" panose="020B0502020202020204" pitchFamily="34" charset="0"/>
                  <a:cs typeface="Arial"/>
                </a:rPr>
                <a:t>يجب أن:</a:t>
              </a:r>
            </a:p>
            <a:p>
              <a:r>
                <a:rPr lang="ar-SA" sz="2000" dirty="0">
                  <a:latin typeface="Century Gothic" panose="020B0502020202020204" pitchFamily="34" charset="0"/>
                  <a:cs typeface="Arial"/>
                </a:rPr>
                <a:t>يتلقى تدريبًا</a:t>
              </a:r>
            </a:p>
            <a:p>
              <a:r>
                <a:rPr lang="ar-SA" sz="2000" dirty="0">
                  <a:latin typeface="Century Gothic" panose="020B0502020202020204" pitchFamily="34" charset="0"/>
                  <a:cs typeface="Arial"/>
                </a:rPr>
                <a:t>لا يقدم أي خدمة أخرى لك</a:t>
              </a:r>
            </a:p>
            <a:p>
              <a:pPr marL="0" indent="0">
                <a:buNone/>
              </a:pPr>
              <a:r>
                <a:rPr lang="ar-SA" sz="2000" b="1" u="sng" dirty="0">
                  <a:latin typeface="Century Gothic" panose="020B0502020202020204" pitchFamily="34" charset="0"/>
                  <a:cs typeface="Arial"/>
                </a:rPr>
                <a:t>يمكنه:</a:t>
              </a:r>
            </a:p>
            <a:p>
              <a:r>
                <a:rPr lang="ar-SA" sz="2000" dirty="0">
                  <a:latin typeface="Century Gothic" panose="020B0502020202020204" pitchFamily="34" charset="0"/>
                  <a:cs typeface="Arial"/>
                </a:rPr>
                <a:t>يتقاضى من خطة الإنفاق الخاصة بك؛ إذا كان مُعيّنًا</a:t>
              </a:r>
            </a:p>
            <a:p>
              <a:r>
                <a:rPr lang="ar-SA" sz="2000" dirty="0">
                  <a:latin typeface="Century Gothic" panose="020B0502020202020204" pitchFamily="34" charset="0"/>
                  <a:cs typeface="Arial"/>
                </a:rPr>
                <a:t> كن منسق خدمة</a:t>
              </a:r>
            </a:p>
            <a:p>
              <a:r>
                <a:rPr lang="ar-SA" sz="2000" dirty="0">
                  <a:latin typeface="Century Gothic" panose="020B0502020202020204" pitchFamily="34" charset="0"/>
                  <a:cs typeface="Arial"/>
                </a:rPr>
                <a:t>كن عضو أسرة</a:t>
              </a:r>
            </a:p>
          </p:txBody>
        </p:sp>
      </p:grpSp>
      <p:grpSp>
        <p:nvGrpSpPr>
          <p:cNvPr id="13" name="Group 12">
            <a:extLst>
              <a:ext uri="{FF2B5EF4-FFF2-40B4-BE49-F238E27FC236}">
                <a16:creationId xmlns:a16="http://schemas.microsoft.com/office/drawing/2014/main" id="{E0D24028-0B8F-F24D-852B-770322111A8A}"/>
              </a:ext>
            </a:extLst>
          </p:cNvPr>
          <p:cNvGrpSpPr/>
          <p:nvPr/>
        </p:nvGrpSpPr>
        <p:grpSpPr>
          <a:xfrm>
            <a:off x="277305" y="2867634"/>
            <a:ext cx="6958382" cy="4568087"/>
            <a:chOff x="1603693" y="2409432"/>
            <a:chExt cx="8893619" cy="2103243"/>
          </a:xfrm>
        </p:grpSpPr>
        <p:sp>
          <p:nvSpPr>
            <p:cNvPr id="10" name="Rectangle 9">
              <a:extLst>
                <a:ext uri="{FF2B5EF4-FFF2-40B4-BE49-F238E27FC236}">
                  <a16:creationId xmlns:a16="http://schemas.microsoft.com/office/drawing/2014/main" id="{63C96084-EBD4-6746-BBB9-A441E1AC503E}"/>
                </a:ext>
              </a:extLst>
            </p:cNvPr>
            <p:cNvSpPr/>
            <p:nvPr/>
          </p:nvSpPr>
          <p:spPr>
            <a:xfrm>
              <a:off x="1603693" y="240943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SA"/>
                <a:t>شخص يمكنه مساعدتك في تنفيذ برنامجك</a:t>
              </a:r>
            </a:p>
            <a:p>
              <a:endParaRPr lang="en-US" dirty="0"/>
            </a:p>
          </p:txBody>
        </p:sp>
        <p:sp>
          <p:nvSpPr>
            <p:cNvPr id="12" name="TextBox 11">
              <a:extLst>
                <a:ext uri="{FF2B5EF4-FFF2-40B4-BE49-F238E27FC236}">
                  <a16:creationId xmlns:a16="http://schemas.microsoft.com/office/drawing/2014/main" id="{777DC424-2E0B-9E42-9DD7-C34CF5F79CA3}"/>
                </a:ext>
              </a:extLst>
            </p:cNvPr>
            <p:cNvSpPr txBox="1"/>
            <p:nvPr/>
          </p:nvSpPr>
          <p:spPr>
            <a:xfrm>
              <a:off x="1762616" y="2515246"/>
              <a:ext cx="8617191" cy="1204508"/>
            </a:xfrm>
            <a:prstGeom prst="rect">
              <a:avLst/>
            </a:prstGeom>
            <a:noFill/>
          </p:spPr>
          <p:txBody>
            <a:bodyPr wrap="square" rtlCol="0">
              <a:spAutoFit/>
            </a:bodyPr>
            <a:lstStyle/>
            <a:p>
              <a:r>
                <a:rPr lang="ar-SA" sz="2000" b="1" dirty="0">
                  <a:latin typeface="Century Gothic" panose="020B0502020202020204" pitchFamily="34" charset="0"/>
                  <a:cs typeface="Arial"/>
                </a:rPr>
                <a:t>يمكنه</a:t>
              </a:r>
              <a:r>
                <a:rPr lang="ar-SA" sz="2000" dirty="0">
                  <a:latin typeface="Century Gothic" panose="020B0502020202020204" pitchFamily="34" charset="0"/>
                  <a:cs typeface="Arial"/>
                </a:rPr>
                <a:t> مساعدتك في:</a:t>
              </a:r>
            </a:p>
            <a:p>
              <a:endParaRPr lang="en-US" sz="800" dirty="0">
                <a:latin typeface="Century Gothic" panose="020B0502020202020204" pitchFamily="34" charset="0"/>
              </a:endParaRPr>
            </a:p>
            <a:p>
              <a:pPr marL="171450" indent="-171450">
                <a:buFont typeface="Arial" panose="020B0604020202020204" pitchFamily="34" charset="0"/>
                <a:buChar char="•"/>
              </a:pPr>
              <a:r>
                <a:rPr lang="ar-SA" sz="2000" dirty="0">
                  <a:latin typeface="Century Gothic" panose="020B0502020202020204" pitchFamily="34" charset="0"/>
                  <a:cs typeface="Arial"/>
                </a:rPr>
                <a:t>اتخاذ قرارات مدروسة بشأن ميزانيتك الفردية؛</a:t>
              </a:r>
            </a:p>
            <a:p>
              <a:pPr marL="171450" indent="-171450">
                <a:buFont typeface="Arial" panose="020B0604020202020204" pitchFamily="34" charset="0"/>
                <a:buChar char="•"/>
              </a:pPr>
              <a:r>
                <a:rPr lang="ar-SA" sz="2000" dirty="0">
                  <a:latin typeface="Century Gothic" panose="020B0502020202020204" pitchFamily="34" charset="0"/>
                  <a:cs typeface="Arial"/>
                </a:rPr>
                <a:t>تحديد الخدمات وعمليات الدعم والوصول إليها وتنسيقها في خطة البرنامج الفردية لديك؛</a:t>
              </a:r>
            </a:p>
            <a:p>
              <a:pPr marL="171450" indent="-171450">
                <a:buFont typeface="Arial" panose="020B0604020202020204" pitchFamily="34" charset="0"/>
                <a:buChar char="•"/>
              </a:pPr>
              <a:endParaRPr lang="en-US" sz="800" dirty="0">
                <a:latin typeface="Century Gothic" panose="020B0502020202020204" pitchFamily="34" charset="0"/>
              </a:endParaRPr>
            </a:p>
            <a:p>
              <a:pPr marL="171450" indent="-171450">
                <a:buFont typeface="Arial" panose="020B0604020202020204" pitchFamily="34" charset="0"/>
                <a:buChar char="•"/>
              </a:pPr>
              <a:r>
                <a:rPr lang="ar-SA" sz="2000" dirty="0">
                  <a:latin typeface="Century Gothic" panose="020B0502020202020204" pitchFamily="34" charset="0"/>
                  <a:cs typeface="Arial"/>
                </a:rPr>
                <a:t>تحديد احتياجاتك وإيجاد خيارات لتلبية تلك الاحتياجات؛  </a:t>
              </a:r>
            </a:p>
            <a:p>
              <a:pPr marL="171450" indent="-171450">
                <a:buFont typeface="Arial" panose="020B0604020202020204" pitchFamily="34" charset="0"/>
                <a:buChar char="•"/>
              </a:pPr>
              <a:endParaRPr lang="en-US" sz="800" dirty="0">
                <a:latin typeface="Century Gothic" panose="020B0502020202020204" pitchFamily="34" charset="0"/>
              </a:endParaRPr>
            </a:p>
            <a:p>
              <a:pPr marL="171450" indent="-171450">
                <a:buFont typeface="Arial" panose="020B0604020202020204" pitchFamily="34" charset="0"/>
                <a:buChar char="•"/>
              </a:pPr>
              <a:r>
                <a:rPr lang="ar-SA" sz="2000" dirty="0">
                  <a:latin typeface="Century Gothic" panose="020B0502020202020204" pitchFamily="34" charset="0"/>
                  <a:cs typeface="Arial"/>
                </a:rPr>
                <a:t>من خلال القيادة والمشاركة و/أو المناصرة نيابة عنك أثناء عملية التخطيط التي تركز على الشخص وعند وضع خطة البرنامج الفردية لديك</a:t>
              </a:r>
            </a:p>
          </p:txBody>
        </p:sp>
      </p:grpSp>
      <p:grpSp>
        <p:nvGrpSpPr>
          <p:cNvPr id="15" name="Group 14">
            <a:extLst>
              <a:ext uri="{FF2B5EF4-FFF2-40B4-BE49-F238E27FC236}">
                <a16:creationId xmlns:a16="http://schemas.microsoft.com/office/drawing/2014/main" id="{B391E934-AD32-E944-A824-929C8151EE13}"/>
              </a:ext>
            </a:extLst>
          </p:cNvPr>
          <p:cNvGrpSpPr/>
          <p:nvPr/>
        </p:nvGrpSpPr>
        <p:grpSpPr>
          <a:xfrm>
            <a:off x="1429493" y="1552961"/>
            <a:ext cx="9397791" cy="1257651"/>
            <a:chOff x="1386075" y="1873023"/>
            <a:chExt cx="9397791" cy="1257651"/>
          </a:xfrm>
        </p:grpSpPr>
        <p:sp>
          <p:nvSpPr>
            <p:cNvPr id="14" name="Rectangle 13">
              <a:extLst>
                <a:ext uri="{FF2B5EF4-FFF2-40B4-BE49-F238E27FC236}">
                  <a16:creationId xmlns:a16="http://schemas.microsoft.com/office/drawing/2014/main" id="{12AFCF52-822E-FD43-A350-793208F0A42B}"/>
                </a:ext>
              </a:extLst>
            </p:cNvPr>
            <p:cNvSpPr/>
            <p:nvPr/>
          </p:nvSpPr>
          <p:spPr>
            <a:xfrm>
              <a:off x="1495912" y="1873023"/>
              <a:ext cx="9178115"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70F65024-29B3-284B-9BAC-4DA48F1B71CE}"/>
                </a:ext>
              </a:extLst>
            </p:cNvPr>
            <p:cNvSpPr txBox="1">
              <a:spLocks/>
            </p:cNvSpPr>
            <p:nvPr/>
          </p:nvSpPr>
          <p:spPr>
            <a:xfrm>
              <a:off x="1386075" y="2015013"/>
              <a:ext cx="9397791" cy="1115661"/>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ar-SA" sz="3200">
                  <a:latin typeface="Century Gothic" panose="020B0502020202020204" pitchFamily="34" charset="0"/>
                  <a:cs typeface="Arial"/>
                </a:rPr>
                <a:t>من هو </a:t>
              </a:r>
              <a:r>
                <a:rPr lang="ar-SA" sz="3200" u="sng">
                  <a:latin typeface="Century Gothic" panose="020B0502020202020204" pitchFamily="34" charset="0"/>
                  <a:cs typeface="Arial"/>
                </a:rPr>
                <a:t>الميسِّر المستقل</a:t>
              </a:r>
              <a:r>
                <a:rPr lang="ar-SA" sz="3200">
                  <a:latin typeface="Century Gothic" panose="020B0502020202020204" pitchFamily="34" charset="0"/>
                  <a:cs typeface="Arial"/>
                </a:rPr>
                <a:t>؟  </a:t>
              </a:r>
            </a:p>
            <a:p>
              <a:pPr marL="0" indent="0" algn="ctr">
                <a:buNone/>
              </a:pPr>
              <a:r>
                <a:rPr lang="ar-SA" sz="3200">
                  <a:latin typeface="Century Gothic" panose="020B0502020202020204" pitchFamily="34" charset="0"/>
                  <a:cs typeface="Arial"/>
                </a:rPr>
                <a:t>شخص يمكنه </a:t>
              </a:r>
              <a:r>
                <a:rPr lang="ar-SA" sz="3200" b="1" u="sng">
                  <a:latin typeface="Century Gothic" panose="020B0502020202020204" pitchFamily="34" charset="0"/>
                  <a:cs typeface="Arial"/>
                </a:rPr>
                <a:t>مساعدتك</a:t>
              </a:r>
              <a:r>
                <a:rPr lang="ar-SA" sz="3200">
                  <a:latin typeface="Century Gothic" panose="020B0502020202020204" pitchFamily="34" charset="0"/>
                  <a:cs typeface="Arial"/>
                </a:rPr>
                <a:t> في تنفيذ برنامجك</a:t>
              </a:r>
            </a:p>
            <a:p>
              <a:pPr marL="0" indent="0">
                <a:buNone/>
              </a:pPr>
              <a:endParaRPr lang="en-US" sz="3200" dirty="0"/>
            </a:p>
          </p:txBody>
        </p:sp>
      </p:grpSp>
      <p:sp>
        <p:nvSpPr>
          <p:cNvPr id="3" name="TextBox 2"/>
          <p:cNvSpPr txBox="1"/>
          <p:nvPr/>
        </p:nvSpPr>
        <p:spPr>
          <a:xfrm>
            <a:off x="92517" y="1069958"/>
            <a:ext cx="11773175" cy="369332"/>
          </a:xfrm>
          <a:prstGeom prst="rect">
            <a:avLst/>
          </a:prstGeom>
          <a:noFill/>
        </p:spPr>
        <p:txBody>
          <a:bodyPr wrap="square" rtlCol="0">
            <a:spAutoFit/>
          </a:bodyPr>
          <a:lstStyle/>
          <a:p>
            <a:pPr>
              <a:lnSpc>
                <a:spcPct val="90000"/>
              </a:lnSpc>
              <a:spcBef>
                <a:spcPct val="0"/>
              </a:spcBef>
            </a:pPr>
            <a:r>
              <a:rPr lang="ar-SA" sz="2000" dirty="0">
                <a:effectLst>
                  <a:outerShdw blurRad="38100" dist="38100" dir="2700000" algn="tl">
                    <a:srgbClr val="000000">
                      <a:alpha val="43137"/>
                    </a:srgbClr>
                  </a:outerShdw>
                </a:effectLst>
                <a:latin typeface="Century Gothic" panose="020B0502020202020204" pitchFamily="34" charset="0"/>
                <a:cs typeface="Arial"/>
              </a:rPr>
              <a:t>دور الميسر المستقل ومسؤوليته</a:t>
            </a:r>
          </a:p>
        </p:txBody>
      </p:sp>
    </p:spTree>
    <p:extLst>
      <p:ext uri="{BB962C8B-B14F-4D97-AF65-F5344CB8AC3E}">
        <p14:creationId xmlns:p14="http://schemas.microsoft.com/office/powerpoint/2010/main" val="1961342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F705F-4D2B-1B4D-8240-D976CEE24D60}"/>
              </a:ext>
            </a:extLst>
          </p:cNvPr>
          <p:cNvPicPr>
            <a:picLocks noChangeAspect="1"/>
          </p:cNvPicPr>
          <p:nvPr/>
        </p:nvPicPr>
        <p:blipFill>
          <a:blip r:embed="rId3">
            <a:alphaModFix amt="39000"/>
          </a:blip>
          <a:stretch>
            <a:fillRect/>
          </a:stretch>
        </p:blipFill>
        <p:spPr>
          <a:xfrm>
            <a:off x="-742923" y="1061460"/>
            <a:ext cx="8610833" cy="5796540"/>
          </a:xfrm>
          <a:prstGeom prst="rect">
            <a:avLst/>
          </a:prstGeom>
        </p:spPr>
      </p:pic>
      <p:pic>
        <p:nvPicPr>
          <p:cNvPr id="2" name="Picture 1">
            <a:extLst>
              <a:ext uri="{FF2B5EF4-FFF2-40B4-BE49-F238E27FC236}">
                <a16:creationId xmlns:a16="http://schemas.microsoft.com/office/drawing/2014/main" id="{C47D5669-651F-5749-9A79-7AC24FD041BB}"/>
              </a:ext>
            </a:extLst>
          </p:cNvPr>
          <p:cNvPicPr>
            <a:picLocks noChangeAspect="1"/>
          </p:cNvPicPr>
          <p:nvPr/>
        </p:nvPicPr>
        <p:blipFill>
          <a:blip r:embed="rId4">
            <a:alphaModFix amt="24000"/>
          </a:blip>
          <a:stretch>
            <a:fillRect/>
          </a:stretch>
        </p:blipFill>
        <p:spPr>
          <a:xfrm rot="11409035">
            <a:off x="7320733" y="186730"/>
            <a:ext cx="5220463" cy="5220463"/>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834140" cy="784146"/>
          </a:xfrm>
        </p:spPr>
        <p:txBody>
          <a:bodyPr/>
          <a:lstStyle/>
          <a:p>
            <a:r>
              <a:rPr lang="ar-SA" sz="2800" dirty="0"/>
              <a:t>الأدوار والمسئوليات</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11834140"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الميسِّر المستقل</a:t>
            </a:r>
          </a:p>
        </p:txBody>
      </p:sp>
      <p:sp>
        <p:nvSpPr>
          <p:cNvPr id="14" name="Rectangle 13">
            <a:extLst>
              <a:ext uri="{FF2B5EF4-FFF2-40B4-BE49-F238E27FC236}">
                <a16:creationId xmlns:a16="http://schemas.microsoft.com/office/drawing/2014/main" id="{12AFCF52-822E-FD43-A350-793208F0A42B}"/>
              </a:ext>
            </a:extLst>
          </p:cNvPr>
          <p:cNvSpPr/>
          <p:nvPr/>
        </p:nvSpPr>
        <p:spPr>
          <a:xfrm>
            <a:off x="2296749" y="1889070"/>
            <a:ext cx="7515225" cy="91529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t>?</a:t>
            </a:r>
          </a:p>
        </p:txBody>
      </p:sp>
      <p:sp>
        <p:nvSpPr>
          <p:cNvPr id="10" name="Rectangle 9">
            <a:extLst>
              <a:ext uri="{FF2B5EF4-FFF2-40B4-BE49-F238E27FC236}">
                <a16:creationId xmlns:a16="http://schemas.microsoft.com/office/drawing/2014/main" id="{63C96084-EBD4-6746-BBB9-A441E1AC503E}"/>
              </a:ext>
            </a:extLst>
          </p:cNvPr>
          <p:cNvSpPr/>
          <p:nvPr/>
        </p:nvSpPr>
        <p:spPr>
          <a:xfrm>
            <a:off x="614364" y="2965117"/>
            <a:ext cx="5196158" cy="37085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TextBox 14">
            <a:hlinkClick r:id="rId5" action="ppaction://hlinkfile"/>
          </p:cNvPr>
          <p:cNvSpPr txBox="1"/>
          <p:nvPr/>
        </p:nvSpPr>
        <p:spPr>
          <a:xfrm>
            <a:off x="102784" y="1109934"/>
            <a:ext cx="11834140" cy="369332"/>
          </a:xfrm>
          <a:prstGeom prst="rect">
            <a:avLst/>
          </a:prstGeom>
          <a:noFill/>
        </p:spPr>
        <p:txBody>
          <a:bodyPr wrap="square" rtlCol="0">
            <a:spAutoFit/>
          </a:bodyPr>
          <a:lstStyle/>
          <a:p>
            <a:pPr>
              <a:lnSpc>
                <a:spcPct val="90000"/>
              </a:lnSpc>
              <a:spcBef>
                <a:spcPct val="0"/>
              </a:spcBef>
            </a:pPr>
            <a:r>
              <a:rPr lang="ar-SA" sz="2000" dirty="0">
                <a:effectLst>
                  <a:outerShdw blurRad="38100" dist="38100" dir="2700000" algn="tl">
                    <a:srgbClr val="000000">
                      <a:alpha val="43137"/>
                    </a:srgbClr>
                  </a:outerShdw>
                </a:effectLst>
                <a:latin typeface="Century Gothic" panose="020B0502020202020204" pitchFamily="34" charset="0"/>
                <a:cs typeface="Arial"/>
                <a:hlinkClick r:id="rId6" action="ppaction://hlinkfile"/>
              </a:rPr>
              <a:t>*اختيار الميسر المستقل المناسب</a:t>
            </a:r>
          </a:p>
        </p:txBody>
      </p:sp>
      <p:sp>
        <p:nvSpPr>
          <p:cNvPr id="16" name="Content Placeholder 2">
            <a:extLst>
              <a:ext uri="{FF2B5EF4-FFF2-40B4-BE49-F238E27FC236}">
                <a16:creationId xmlns:a16="http://schemas.microsoft.com/office/drawing/2014/main" id="{FB36FF11-4900-AB4E-A479-E474D55281A4}"/>
              </a:ext>
            </a:extLst>
          </p:cNvPr>
          <p:cNvSpPr txBox="1">
            <a:spLocks/>
          </p:cNvSpPr>
          <p:nvPr/>
        </p:nvSpPr>
        <p:spPr>
          <a:xfrm>
            <a:off x="760228" y="3130860"/>
            <a:ext cx="4838472" cy="3538399"/>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sz="1900">
                <a:latin typeface="Century Gothic" panose="020B0502020202020204" pitchFamily="34" charset="0"/>
                <a:cs typeface="Arial"/>
              </a:rPr>
              <a:t>ما الذي </a:t>
            </a:r>
            <a:r>
              <a:rPr lang="ar-SA" sz="1900" b="1" u="sng">
                <a:latin typeface="Century Gothic" panose="020B0502020202020204" pitchFamily="34" charset="0"/>
                <a:cs typeface="Arial"/>
              </a:rPr>
              <a:t>تحتاجه</a:t>
            </a:r>
            <a:r>
              <a:rPr lang="ar-SA" sz="1900">
                <a:latin typeface="Century Gothic" panose="020B0502020202020204" pitchFamily="34" charset="0"/>
                <a:cs typeface="Arial"/>
              </a:rPr>
              <a:t>؟</a:t>
            </a:r>
          </a:p>
          <a:p>
            <a:r>
              <a:rPr lang="ar-SA" sz="1900">
                <a:latin typeface="Century Gothic" panose="020B0502020202020204" pitchFamily="34" charset="0"/>
                <a:cs typeface="Arial"/>
              </a:rPr>
              <a:t>هل تحتاج إلى مساعدة للوصول إلى المجتمع أو الحي؟	</a:t>
            </a:r>
          </a:p>
          <a:p>
            <a:r>
              <a:rPr lang="ar-SA" sz="1900">
                <a:latin typeface="Century Gothic" panose="020B0502020202020204" pitchFamily="34" charset="0"/>
                <a:cs typeface="Arial"/>
              </a:rPr>
              <a:t>هل تحتاج إلى أشخاص مختلفين للقيام بأشياء مختلفة؟</a:t>
            </a:r>
          </a:p>
          <a:p>
            <a:r>
              <a:rPr lang="ar-SA" sz="1900">
                <a:latin typeface="Century Gothic" panose="020B0502020202020204" pitchFamily="34" charset="0"/>
                <a:cs typeface="Arial"/>
              </a:rPr>
              <a:t>هل تريد المساعدة في التخطيط المتمركز حول الشخص؟</a:t>
            </a:r>
          </a:p>
          <a:p>
            <a:r>
              <a:rPr lang="ar-SA" sz="1900">
                <a:latin typeface="Century Gothic" panose="020B0502020202020204" pitchFamily="34" charset="0"/>
                <a:cs typeface="Arial"/>
              </a:rPr>
              <a:t>هل تحتاج إلى المساعدة مع المناصرة؟</a:t>
            </a:r>
          </a:p>
          <a:p>
            <a:r>
              <a:rPr lang="ar-SA" sz="1900">
                <a:latin typeface="Century Gothic" panose="020B0502020202020204" pitchFamily="34" charset="0"/>
                <a:cs typeface="Arial"/>
              </a:rPr>
              <a:t>هل تحتاج المساعدة في الوصول إلى المزايا العامة؟</a:t>
            </a:r>
          </a:p>
          <a:p>
            <a:endParaRPr lang="en-US" sz="2000" dirty="0"/>
          </a:p>
        </p:txBody>
      </p:sp>
      <p:sp>
        <p:nvSpPr>
          <p:cNvPr id="3" name="TextBox 2"/>
          <p:cNvSpPr txBox="1"/>
          <p:nvPr/>
        </p:nvSpPr>
        <p:spPr>
          <a:xfrm>
            <a:off x="2131137" y="1902672"/>
            <a:ext cx="7846447" cy="830997"/>
          </a:xfrm>
          <a:prstGeom prst="rect">
            <a:avLst/>
          </a:prstGeom>
          <a:noFill/>
        </p:spPr>
        <p:txBody>
          <a:bodyPr wrap="square" rtlCol="0">
            <a:spAutoFit/>
          </a:bodyPr>
          <a:lstStyle/>
          <a:p>
            <a:pPr algn="ctr"/>
            <a:r>
              <a:rPr lang="ar-SA" sz="2400">
                <a:latin typeface="Century Gothic" panose="020B0502020202020204" pitchFamily="34" charset="0"/>
                <a:cs typeface="Arial"/>
              </a:rPr>
              <a:t>فكّر فيما </a:t>
            </a:r>
            <a:r>
              <a:rPr lang="ar-SA" sz="2400" b="1" u="sng">
                <a:latin typeface="Century Gothic" panose="020B0502020202020204" pitchFamily="34" charset="0"/>
                <a:cs typeface="Arial"/>
              </a:rPr>
              <a:t>أنت</a:t>
            </a:r>
            <a:r>
              <a:rPr lang="ar-SA" sz="2400">
                <a:latin typeface="Century Gothic" panose="020B0502020202020204" pitchFamily="34" charset="0"/>
                <a:cs typeface="Arial"/>
              </a:rPr>
              <a:t> تحتاجه...</a:t>
            </a:r>
          </a:p>
          <a:p>
            <a:pPr algn="ctr"/>
            <a:r>
              <a:rPr lang="ar-SA" sz="2400">
                <a:latin typeface="Century Gothic" panose="020B0502020202020204" pitchFamily="34" charset="0"/>
                <a:cs typeface="Arial"/>
              </a:rPr>
              <a:t>أي نوع من الأشخاص </a:t>
            </a:r>
            <a:r>
              <a:rPr lang="ar-SA" sz="2400" b="1" u="sng">
                <a:latin typeface="Century Gothic" panose="020B0502020202020204" pitchFamily="34" charset="0"/>
                <a:cs typeface="Arial"/>
              </a:rPr>
              <a:t>تكون</a:t>
            </a:r>
            <a:r>
              <a:rPr lang="ar-SA" sz="2400">
                <a:latin typeface="Century Gothic" panose="020B0502020202020204" pitchFamily="34" charset="0"/>
                <a:cs typeface="Arial"/>
              </a:rPr>
              <a:t> على وفاق معه؟</a:t>
            </a:r>
          </a:p>
        </p:txBody>
      </p:sp>
      <p:grpSp>
        <p:nvGrpSpPr>
          <p:cNvPr id="18" name="Group 17"/>
          <p:cNvGrpSpPr/>
          <p:nvPr/>
        </p:nvGrpSpPr>
        <p:grpSpPr>
          <a:xfrm>
            <a:off x="6422972" y="2965116"/>
            <a:ext cx="5005683" cy="3704143"/>
            <a:chOff x="5909756" y="3426263"/>
            <a:chExt cx="4959267" cy="3281429"/>
          </a:xfrm>
        </p:grpSpPr>
        <p:sp>
          <p:nvSpPr>
            <p:cNvPr id="9" name="Rectangle 8">
              <a:extLst>
                <a:ext uri="{FF2B5EF4-FFF2-40B4-BE49-F238E27FC236}">
                  <a16:creationId xmlns:a16="http://schemas.microsoft.com/office/drawing/2014/main" id="{DAC0B8CA-7B88-9D45-AA01-DE8F514B04AC}"/>
                </a:ext>
              </a:extLst>
            </p:cNvPr>
            <p:cNvSpPr/>
            <p:nvPr/>
          </p:nvSpPr>
          <p:spPr>
            <a:xfrm>
              <a:off x="5909756" y="3426263"/>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067759" y="3575618"/>
              <a:ext cx="4758031" cy="2879220"/>
            </a:xfrm>
            <a:prstGeom prst="rect">
              <a:avLst/>
            </a:prstGeom>
            <a:noFill/>
          </p:spPr>
          <p:txBody>
            <a:bodyPr wrap="square" rtlCol="0">
              <a:spAutoFit/>
            </a:bodyPr>
            <a:lstStyle/>
            <a:p>
              <a:pPr>
                <a:lnSpc>
                  <a:spcPct val="90000"/>
                </a:lnSpc>
                <a:spcBef>
                  <a:spcPct val="0"/>
                </a:spcBef>
              </a:pPr>
              <a:r>
                <a:rPr lang="ar-SA" sz="1900">
                  <a:latin typeface="Century Gothic" panose="020B0502020202020204" pitchFamily="34" charset="0"/>
                  <a:cs typeface="Arial"/>
                </a:rPr>
                <a:t>ما الذي </a:t>
              </a:r>
              <a:r>
                <a:rPr lang="ar-SA" sz="1900" b="1">
                  <a:latin typeface="Century Gothic" panose="020B0502020202020204" pitchFamily="34" charset="0"/>
                  <a:cs typeface="Arial"/>
                </a:rPr>
                <a:t>تريده</a:t>
              </a:r>
              <a:r>
                <a:rPr lang="ar-SA" sz="1900">
                  <a:latin typeface="Century Gothic" panose="020B0502020202020204" pitchFamily="34" charset="0"/>
                  <a:cs typeface="Arial"/>
                </a:rPr>
                <a:t>؟</a:t>
              </a:r>
            </a:p>
            <a:p>
              <a:pPr>
                <a:lnSpc>
                  <a:spcPct val="90000"/>
                </a:lnSpc>
                <a:spcBef>
                  <a:spcPct val="0"/>
                </a:spcBef>
              </a:pPr>
              <a:endParaRPr lang="en-US" sz="19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ar-SA" sz="1900">
                  <a:latin typeface="Century Gothic" panose="020B0502020202020204" pitchFamily="34" charset="0"/>
                  <a:cs typeface="Arial"/>
                </a:rPr>
                <a:t>شخص منظم للغاية؟</a:t>
              </a:r>
            </a:p>
            <a:p>
              <a:pPr marL="342900" indent="-342900">
                <a:lnSpc>
                  <a:spcPct val="90000"/>
                </a:lnSpc>
                <a:spcBef>
                  <a:spcPct val="0"/>
                </a:spcBef>
                <a:buFont typeface="Arial" panose="020B0604020202020204" pitchFamily="34" charset="0"/>
                <a:buChar char="•"/>
              </a:pPr>
              <a:endParaRPr lang="en-US" sz="19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ar-SA" sz="1900">
                  <a:latin typeface="Century Gothic" panose="020B0502020202020204" pitchFamily="34" charset="0"/>
                  <a:cs typeface="Arial"/>
                </a:rPr>
                <a:t> هل تريد شخصًا هادئًا ولطيفًا؟  </a:t>
              </a:r>
            </a:p>
            <a:p>
              <a:pPr marL="342900" indent="-342900">
                <a:lnSpc>
                  <a:spcPct val="90000"/>
                </a:lnSpc>
                <a:spcBef>
                  <a:spcPct val="0"/>
                </a:spcBef>
                <a:buFont typeface="Arial" panose="020B0604020202020204" pitchFamily="34" charset="0"/>
                <a:buChar char="•"/>
              </a:pPr>
              <a:endParaRPr lang="en-US" sz="19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ar-SA" sz="1900">
                  <a:latin typeface="Century Gothic" panose="020B0502020202020204" pitchFamily="34" charset="0"/>
                  <a:cs typeface="Arial"/>
                </a:rPr>
                <a:t>هل تريد شخصًا يفهم أسرتك حقًا؟</a:t>
              </a:r>
            </a:p>
            <a:p>
              <a:pPr marL="342900" indent="-342900">
                <a:lnSpc>
                  <a:spcPct val="90000"/>
                </a:lnSpc>
                <a:spcBef>
                  <a:spcPct val="0"/>
                </a:spcBef>
                <a:buFont typeface="Arial" panose="020B0604020202020204" pitchFamily="34" charset="0"/>
                <a:buChar char="•"/>
              </a:pPr>
              <a:endParaRPr lang="en-US" sz="19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ar-SA" sz="1900">
                  <a:latin typeface="Century Gothic" panose="020B0502020202020204" pitchFamily="34" charset="0"/>
                  <a:cs typeface="Arial"/>
                </a:rPr>
                <a:t>شخص يفهم ثقافتك؟</a:t>
              </a:r>
            </a:p>
          </p:txBody>
        </p:sp>
      </p:grpSp>
    </p:spTree>
    <p:extLst>
      <p:ext uri="{BB962C8B-B14F-4D97-AF65-F5344CB8AC3E}">
        <p14:creationId xmlns:p14="http://schemas.microsoft.com/office/powerpoint/2010/main" val="3932867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Proceso administrativo: Imagenes de cabecera"/>
          <p:cNvPicPr>
            <a:picLocks/>
          </p:cNvPicPr>
          <p:nvPr/>
        </p:nvPicPr>
        <p:blipFill rotWithShape="1">
          <a:blip r:embed="rId3" cstate="print">
            <a:extLst>
              <a:ext uri="{28A0092B-C50C-407E-A947-70E740481C1C}">
                <a14:useLocalDpi xmlns:a14="http://schemas.microsoft.com/office/drawing/2010/main" val="0"/>
              </a:ext>
            </a:extLst>
          </a:blip>
          <a:srcRect t="17110" b="-1"/>
          <a:stretch/>
        </p:blipFill>
        <p:spPr>
          <a:xfrm>
            <a:off x="1283989" y="1061460"/>
            <a:ext cx="9884229" cy="5984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891288" cy="784146"/>
          </a:xfrm>
        </p:spPr>
        <p:txBody>
          <a:bodyPr/>
          <a:lstStyle/>
          <a:p>
            <a:r>
              <a:rPr lang="ar-SA" sz="2800" dirty="0"/>
              <a:t>الأدوار والمسئوليات</a:t>
            </a:r>
          </a:p>
        </p:txBody>
      </p:sp>
      <p:grpSp>
        <p:nvGrpSpPr>
          <p:cNvPr id="25" name="Group 24"/>
          <p:cNvGrpSpPr/>
          <p:nvPr/>
        </p:nvGrpSpPr>
        <p:grpSpPr>
          <a:xfrm>
            <a:off x="6322100" y="2763738"/>
            <a:ext cx="5679399" cy="3927098"/>
            <a:chOff x="1439078" y="3815890"/>
            <a:chExt cx="4959267" cy="3281429"/>
          </a:xfrm>
        </p:grpSpPr>
        <p:sp>
          <p:nvSpPr>
            <p:cNvPr id="26" name="Rectangle 25">
              <a:extLst>
                <a:ext uri="{FF2B5EF4-FFF2-40B4-BE49-F238E27FC236}">
                  <a16:creationId xmlns:a16="http://schemas.microsoft.com/office/drawing/2014/main" id="{DAC0B8CA-7B88-9D45-AA01-DE8F514B04AC}"/>
                </a:ext>
              </a:extLst>
            </p:cNvPr>
            <p:cNvSpPr/>
            <p:nvPr/>
          </p:nvSpPr>
          <p:spPr>
            <a:xfrm>
              <a:off x="1439078" y="3815890"/>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525718" y="3867004"/>
              <a:ext cx="4872626" cy="3132378"/>
            </a:xfrm>
            <a:prstGeom prst="rect">
              <a:avLst/>
            </a:prstGeom>
            <a:noFill/>
          </p:spPr>
          <p:txBody>
            <a:bodyPr wrap="square" rtlCol="0">
              <a:spAutoFit/>
            </a:bodyPr>
            <a:lstStyle/>
            <a:p>
              <a:pPr>
                <a:lnSpc>
                  <a:spcPct val="90000"/>
                </a:lnSpc>
                <a:spcBef>
                  <a:spcPct val="0"/>
                </a:spcBef>
              </a:pPr>
              <a:r>
                <a:rPr lang="ar-SA" sz="2200">
                  <a:latin typeface="Century Gothic" panose="020B0502020202020204" pitchFamily="34" charset="0"/>
                  <a:cs typeface="Arial"/>
                </a:rPr>
                <a:t>ما الذي </a:t>
              </a:r>
              <a:r>
                <a:rPr lang="ar-SA" sz="2200" b="1">
                  <a:latin typeface="Century Gothic" panose="020B0502020202020204" pitchFamily="34" charset="0"/>
                  <a:cs typeface="Arial"/>
                </a:rPr>
                <a:t>تريده</a:t>
              </a:r>
              <a:r>
                <a:rPr lang="ar-SA" sz="2200">
                  <a:latin typeface="Century Gothic" panose="020B0502020202020204" pitchFamily="34" charset="0"/>
                  <a:cs typeface="Arial"/>
                </a:rPr>
                <a:t>؟</a:t>
              </a: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ar-SA" sz="2200">
                  <a:latin typeface="Century Gothic" panose="020B0502020202020204" pitchFamily="34" charset="0"/>
                  <a:cs typeface="Arial"/>
                </a:rPr>
                <a:t>هل تريد شخص </a:t>
              </a:r>
              <a:r>
                <a:rPr lang="ar-SA" sz="2200" b="1" u="sng">
                  <a:latin typeface="Century Gothic" panose="020B0502020202020204" pitchFamily="34" charset="0"/>
                  <a:cs typeface="Arial"/>
                </a:rPr>
                <a:t>لن</a:t>
              </a:r>
              <a:r>
                <a:rPr lang="ar-SA" sz="2200">
                  <a:latin typeface="Century Gothic" panose="020B0502020202020204" pitchFamily="34" charset="0"/>
                  <a:cs typeface="Arial"/>
                </a:rPr>
                <a:t> يتحدث عنك؟</a:t>
              </a: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ar-SA" sz="2200">
                  <a:latin typeface="Century Gothic" panose="020B0502020202020204" pitchFamily="34" charset="0"/>
                  <a:cs typeface="Arial"/>
                </a:rPr>
                <a:t>تكون خصوصيتك مصانة؟</a:t>
              </a: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ar-SA" sz="2200">
                  <a:latin typeface="Century Gothic" panose="020B0502020202020204" pitchFamily="34" charset="0"/>
                  <a:cs typeface="Arial"/>
                </a:rPr>
                <a:t>هل ترغب في </a:t>
              </a:r>
              <a:r>
                <a:rPr lang="ar-SA" sz="2200" b="1" u="sng">
                  <a:latin typeface="Century Gothic" panose="020B0502020202020204" pitchFamily="34" charset="0"/>
                  <a:cs typeface="Arial"/>
                </a:rPr>
                <a:t>عدم</a:t>
              </a:r>
              <a:r>
                <a:rPr lang="ar-SA" sz="2200">
                  <a:latin typeface="Century Gothic" panose="020B0502020202020204" pitchFamily="34" charset="0"/>
                  <a:cs typeface="Arial"/>
                </a:rPr>
                <a:t> إجراء الموظفين لمكالمات أو نصوص شخصية أثناء تقديم العمل لك؟</a:t>
              </a: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ar-SA" sz="2200">
                  <a:latin typeface="Century Gothic" panose="020B0502020202020204" pitchFamily="34" charset="0"/>
                  <a:cs typeface="Arial"/>
                </a:rPr>
                <a:t>هل ترغب في شخص يفهم ثقافتك؟</a:t>
              </a:r>
            </a:p>
          </p:txBody>
        </p:sp>
      </p:grpSp>
      <p:sp>
        <p:nvSpPr>
          <p:cNvPr id="29" name="TextBox 28">
            <a:hlinkClick r:id="rId4" action="ppaction://hlinkfile"/>
          </p:cNvPr>
          <p:cNvSpPr txBox="1"/>
          <p:nvPr/>
        </p:nvSpPr>
        <p:spPr>
          <a:xfrm>
            <a:off x="102785" y="1109934"/>
            <a:ext cx="11793940" cy="369332"/>
          </a:xfrm>
          <a:prstGeom prst="rect">
            <a:avLst/>
          </a:prstGeom>
          <a:noFill/>
        </p:spPr>
        <p:txBody>
          <a:bodyPr wrap="square" rtlCol="0">
            <a:spAutoFit/>
          </a:bodyPr>
          <a:lstStyle/>
          <a:p>
            <a:pPr>
              <a:lnSpc>
                <a:spcPct val="90000"/>
              </a:lnSpc>
              <a:spcBef>
                <a:spcPct val="0"/>
              </a:spcBef>
            </a:pPr>
            <a:r>
              <a:rPr lang="ar-SA" sz="2000" dirty="0">
                <a:effectLst>
                  <a:outerShdw blurRad="38100" dist="38100" dir="2700000" algn="tl">
                    <a:srgbClr val="000000">
                      <a:alpha val="43137"/>
                    </a:srgbClr>
                  </a:outerShdw>
                </a:effectLst>
                <a:latin typeface="Century Gothic" panose="020B0502020202020204" pitchFamily="34" charset="0"/>
                <a:cs typeface="Arial"/>
                <a:hlinkClick r:id="rId5" action="ppaction://hlinkfile"/>
              </a:rPr>
              <a:t>*أدوار واختيار مقدمي الخدمة</a:t>
            </a:r>
          </a:p>
        </p:txBody>
      </p:sp>
      <p:sp>
        <p:nvSpPr>
          <p:cNvPr id="30" name="Rectangle 29">
            <a:extLst>
              <a:ext uri="{FF2B5EF4-FFF2-40B4-BE49-F238E27FC236}">
                <a16:creationId xmlns:a16="http://schemas.microsoft.com/office/drawing/2014/main" id="{12AFCF52-822E-FD43-A350-793208F0A42B}"/>
              </a:ext>
            </a:extLst>
          </p:cNvPr>
          <p:cNvSpPr/>
          <p:nvPr/>
        </p:nvSpPr>
        <p:spPr>
          <a:xfrm>
            <a:off x="1611690" y="1692807"/>
            <a:ext cx="9228825" cy="94367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t>?</a:t>
            </a:r>
          </a:p>
        </p:txBody>
      </p:sp>
      <p:sp>
        <p:nvSpPr>
          <p:cNvPr id="28" name="TextBox 27"/>
          <p:cNvSpPr txBox="1"/>
          <p:nvPr/>
        </p:nvSpPr>
        <p:spPr>
          <a:xfrm>
            <a:off x="2154949" y="1743330"/>
            <a:ext cx="8334303" cy="830997"/>
          </a:xfrm>
          <a:prstGeom prst="rect">
            <a:avLst/>
          </a:prstGeom>
          <a:noFill/>
        </p:spPr>
        <p:txBody>
          <a:bodyPr wrap="square" rtlCol="0">
            <a:spAutoFit/>
          </a:bodyPr>
          <a:lstStyle/>
          <a:p>
            <a:pPr algn="ctr"/>
            <a:r>
              <a:rPr lang="ar-SA" sz="2400">
                <a:latin typeface="Century Gothic" panose="020B0502020202020204" pitchFamily="34" charset="0"/>
                <a:cs typeface="Arial"/>
              </a:rPr>
              <a:t>فكّر في الأدوار التي </a:t>
            </a:r>
            <a:r>
              <a:rPr lang="ar-SA" sz="2400" b="1" u="sng">
                <a:latin typeface="Century Gothic" panose="020B0502020202020204" pitchFamily="34" charset="0"/>
                <a:cs typeface="Arial"/>
              </a:rPr>
              <a:t>يحتاج</a:t>
            </a:r>
            <a:r>
              <a:rPr lang="ar-SA" sz="2400">
                <a:latin typeface="Century Gothic" panose="020B0502020202020204" pitchFamily="34" charset="0"/>
                <a:cs typeface="Arial"/>
              </a:rPr>
              <a:t> مقدم الخدمة لديك شغلها...</a:t>
            </a:r>
          </a:p>
          <a:p>
            <a:pPr algn="ctr"/>
            <a:r>
              <a:rPr lang="ar-SA" sz="2400">
                <a:latin typeface="Century Gothic" panose="020B0502020202020204" pitchFamily="34" charset="0"/>
                <a:cs typeface="Arial"/>
              </a:rPr>
              <a:t>ما نوع مقدم الخدمة الذي </a:t>
            </a:r>
            <a:r>
              <a:rPr lang="ar-SA" sz="2400" b="1" u="sng">
                <a:latin typeface="Century Gothic" panose="020B0502020202020204" pitchFamily="34" charset="0"/>
                <a:cs typeface="Arial"/>
              </a:rPr>
              <a:t>تريده</a:t>
            </a:r>
            <a:r>
              <a:rPr lang="ar-SA" sz="2400">
                <a:latin typeface="Century Gothic" panose="020B0502020202020204" pitchFamily="34" charset="0"/>
                <a:cs typeface="Arial"/>
              </a:rPr>
              <a:t>؟</a:t>
            </a:r>
          </a:p>
        </p:txBody>
      </p:sp>
      <p:grpSp>
        <p:nvGrpSpPr>
          <p:cNvPr id="32" name="Group 31"/>
          <p:cNvGrpSpPr/>
          <p:nvPr/>
        </p:nvGrpSpPr>
        <p:grpSpPr>
          <a:xfrm>
            <a:off x="219922" y="2763738"/>
            <a:ext cx="5666527" cy="3905940"/>
            <a:chOff x="-4000545" y="2854247"/>
            <a:chExt cx="5196158" cy="3905940"/>
          </a:xfrm>
        </p:grpSpPr>
        <p:sp>
          <p:nvSpPr>
            <p:cNvPr id="24" name="Rectangle 23">
              <a:extLst>
                <a:ext uri="{FF2B5EF4-FFF2-40B4-BE49-F238E27FC236}">
                  <a16:creationId xmlns:a16="http://schemas.microsoft.com/office/drawing/2014/main" id="{63C96084-EBD4-6746-BBB9-A441E1AC503E}"/>
                </a:ext>
              </a:extLst>
            </p:cNvPr>
            <p:cNvSpPr/>
            <p:nvPr/>
          </p:nvSpPr>
          <p:spPr>
            <a:xfrm>
              <a:off x="-4000545" y="2854247"/>
              <a:ext cx="5196158" cy="390594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1" name="TextBox 30"/>
            <p:cNvSpPr txBox="1"/>
            <p:nvPr/>
          </p:nvSpPr>
          <p:spPr>
            <a:xfrm>
              <a:off x="-3904549" y="2915418"/>
              <a:ext cx="5004165" cy="3748719"/>
            </a:xfrm>
            <a:prstGeom prst="rect">
              <a:avLst/>
            </a:prstGeom>
            <a:noFill/>
          </p:spPr>
          <p:txBody>
            <a:bodyPr wrap="square" rtlCol="0">
              <a:spAutoFit/>
            </a:bodyPr>
            <a:lstStyle/>
            <a:p>
              <a:pPr>
                <a:lnSpc>
                  <a:spcPct val="90000"/>
                </a:lnSpc>
                <a:spcBef>
                  <a:spcPct val="0"/>
                </a:spcBef>
              </a:pPr>
              <a:r>
                <a:rPr lang="ar-SA" sz="2200">
                  <a:latin typeface="Century Gothic" panose="020B0502020202020204" pitchFamily="34" charset="0"/>
                  <a:cs typeface="Arial"/>
                </a:rPr>
                <a:t>ما الذي </a:t>
              </a:r>
              <a:r>
                <a:rPr lang="ar-SA" sz="2200" b="1" u="sng">
                  <a:latin typeface="Century Gothic" panose="020B0502020202020204" pitchFamily="34" charset="0"/>
                  <a:cs typeface="Arial"/>
                </a:rPr>
                <a:t>تحتاجه</a:t>
              </a:r>
              <a:r>
                <a:rPr lang="ar-SA" sz="2200">
                  <a:latin typeface="Century Gothic" panose="020B0502020202020204" pitchFamily="34" charset="0"/>
                  <a:cs typeface="Arial"/>
                </a:rPr>
                <a:t>؟</a:t>
              </a: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ar-SA" sz="2200">
                  <a:latin typeface="Century Gothic" panose="020B0502020202020204" pitchFamily="34" charset="0"/>
                  <a:cs typeface="Arial"/>
                </a:rPr>
                <a:t>هل شخص لديه خلفية </a:t>
              </a:r>
              <a:r>
                <a:rPr lang="ar-SA" sz="2200" u="sng">
                  <a:latin typeface="Century Gothic" panose="020B0502020202020204" pitchFamily="34" charset="0"/>
                  <a:cs typeface="Arial"/>
                </a:rPr>
                <a:t>طبية</a:t>
              </a:r>
              <a:r>
                <a:rPr lang="ar-SA" sz="2200">
                  <a:latin typeface="Century Gothic" panose="020B0502020202020204" pitchFamily="34" charset="0"/>
                  <a:cs typeface="Arial"/>
                </a:rPr>
                <a:t>؟</a:t>
              </a: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ar-SA" sz="2200">
                  <a:latin typeface="Century Gothic" panose="020B0502020202020204" pitchFamily="34" charset="0"/>
                  <a:cs typeface="Arial"/>
                </a:rPr>
                <a:t> هل شخص يتقن لغتك؟  </a:t>
              </a:r>
            </a:p>
            <a:p>
              <a:pPr>
                <a:lnSpc>
                  <a:spcPct val="90000"/>
                </a:lnSpc>
                <a:spcBef>
                  <a:spcPct val="0"/>
                </a:spcBef>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ar-SA" sz="2200">
                  <a:latin typeface="Century Gothic" panose="020B0502020202020204" pitchFamily="34" charset="0"/>
                  <a:cs typeface="Arial"/>
                </a:rPr>
                <a:t>هل شخص يستطيع القيادة؟</a:t>
              </a:r>
            </a:p>
            <a:p>
              <a:pPr marL="342900" indent="-342900">
                <a:lnSpc>
                  <a:spcPct val="90000"/>
                </a:lnSpc>
                <a:spcBef>
                  <a:spcPct val="0"/>
                </a:spcBef>
                <a:buFont typeface="Arial" panose="020B0604020202020204" pitchFamily="34" charset="0"/>
                <a:buChar char="•"/>
              </a:pPr>
              <a:endParaRPr lang="en-US" sz="22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ar-SA" sz="2200">
                  <a:latin typeface="Century Gothic" panose="020B0502020202020204" pitchFamily="34" charset="0"/>
                  <a:cs typeface="Arial"/>
                </a:rPr>
                <a:t>هل شخص يمكنه الدعم في العناية الشخصية؟</a:t>
              </a:r>
            </a:p>
          </p:txBody>
        </p:sp>
      </p:grpSp>
      <p:sp>
        <p:nvSpPr>
          <p:cNvPr id="37" name="TextBox 36">
            <a:extLst>
              <a:ext uri="{FF2B5EF4-FFF2-40B4-BE49-F238E27FC236}">
                <a16:creationId xmlns:a16="http://schemas.microsoft.com/office/drawing/2014/main" id="{C8153160-F310-5D4D-A1DD-28A1A99CE5B9}"/>
              </a:ext>
            </a:extLst>
          </p:cNvPr>
          <p:cNvSpPr txBox="1"/>
          <p:nvPr/>
        </p:nvSpPr>
        <p:spPr>
          <a:xfrm>
            <a:off x="110210" y="595179"/>
            <a:ext cx="11891288"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مقدمو الخدمات</a:t>
            </a:r>
          </a:p>
        </p:txBody>
      </p:sp>
    </p:spTree>
    <p:extLst>
      <p:ext uri="{BB962C8B-B14F-4D97-AF65-F5344CB8AC3E}">
        <p14:creationId xmlns:p14="http://schemas.microsoft.com/office/powerpoint/2010/main" val="3455598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773496" cy="784146"/>
          </a:xfrm>
        </p:spPr>
        <p:txBody>
          <a:bodyPr/>
          <a:lstStyle/>
          <a:p>
            <a:r>
              <a:rPr lang="ar-SA" sz="2800" dirty="0"/>
              <a:t>الأدوار والمسئوليات</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11773496"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خدمة الإدارة المالية</a:t>
            </a:r>
          </a:p>
        </p:txBody>
      </p:sp>
      <p:sp>
        <p:nvSpPr>
          <p:cNvPr id="3" name="Oval 2"/>
          <p:cNvSpPr/>
          <p:nvPr/>
        </p:nvSpPr>
        <p:spPr>
          <a:xfrm>
            <a:off x="5889014" y="828319"/>
            <a:ext cx="7186612" cy="7090509"/>
          </a:xfrm>
          <a:prstGeom prst="ellipse">
            <a:avLst/>
          </a:prstGeom>
          <a:blipFill dpi="0" rotWithShape="1">
            <a:blip r:embed="rId3">
              <a:alphaModFix amt="37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0D24028-0B8F-F24D-852B-770322111A8A}"/>
              </a:ext>
            </a:extLst>
          </p:cNvPr>
          <p:cNvGrpSpPr/>
          <p:nvPr/>
        </p:nvGrpSpPr>
        <p:grpSpPr>
          <a:xfrm>
            <a:off x="205124" y="2204816"/>
            <a:ext cx="7258870" cy="5285115"/>
            <a:chOff x="1603693" y="2409432"/>
            <a:chExt cx="8893619" cy="2103243"/>
          </a:xfrm>
        </p:grpSpPr>
        <p:sp>
          <p:nvSpPr>
            <p:cNvPr id="8" name="Rectangle 7">
              <a:extLst>
                <a:ext uri="{FF2B5EF4-FFF2-40B4-BE49-F238E27FC236}">
                  <a16:creationId xmlns:a16="http://schemas.microsoft.com/office/drawing/2014/main" id="{63C96084-EBD4-6746-BBB9-A441E1AC503E}"/>
                </a:ext>
              </a:extLst>
            </p:cNvPr>
            <p:cNvSpPr/>
            <p:nvPr/>
          </p:nvSpPr>
          <p:spPr>
            <a:xfrm>
              <a:off x="1603693" y="240943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SA"/>
                <a:t>شخص يمكنه مساعدتك في تنفيذ برنامجك</a:t>
              </a:r>
            </a:p>
            <a:p>
              <a:endParaRPr lang="en-US" dirty="0"/>
            </a:p>
          </p:txBody>
        </p:sp>
        <p:sp>
          <p:nvSpPr>
            <p:cNvPr id="9" name="TextBox 8">
              <a:extLst>
                <a:ext uri="{FF2B5EF4-FFF2-40B4-BE49-F238E27FC236}">
                  <a16:creationId xmlns:a16="http://schemas.microsoft.com/office/drawing/2014/main" id="{777DC424-2E0B-9E42-9DD7-C34CF5F79CA3}"/>
                </a:ext>
              </a:extLst>
            </p:cNvPr>
            <p:cNvSpPr txBox="1"/>
            <p:nvPr/>
          </p:nvSpPr>
          <p:spPr>
            <a:xfrm>
              <a:off x="1762615" y="2515246"/>
              <a:ext cx="8734697" cy="266582"/>
            </a:xfrm>
            <a:prstGeom prst="rect">
              <a:avLst/>
            </a:prstGeom>
            <a:noFill/>
          </p:spPr>
          <p:txBody>
            <a:bodyPr wrap="square" rtlCol="0">
              <a:spAutoFit/>
            </a:bodyPr>
            <a:lstStyle/>
            <a:p>
              <a:endParaRPr lang="en-US" sz="2100" i="1" dirty="0">
                <a:solidFill>
                  <a:srgbClr val="FF0000"/>
                </a:solidFill>
                <a:latin typeface="Century Gothic" panose="020B0502020202020204" pitchFamily="34" charset="0"/>
              </a:endParaRPr>
            </a:p>
          </p:txBody>
        </p:sp>
      </p:grpSp>
      <p:sp>
        <p:nvSpPr>
          <p:cNvPr id="6" name="Content Placeholder 2">
            <a:extLst>
              <a:ext uri="{FF2B5EF4-FFF2-40B4-BE49-F238E27FC236}">
                <a16:creationId xmlns:a16="http://schemas.microsoft.com/office/drawing/2014/main" id="{3342DE41-8F17-2D4C-8B67-B11AACD9804B}"/>
              </a:ext>
            </a:extLst>
          </p:cNvPr>
          <p:cNvSpPr txBox="1">
            <a:spLocks/>
          </p:cNvSpPr>
          <p:nvPr/>
        </p:nvSpPr>
        <p:spPr>
          <a:xfrm>
            <a:off x="299867" y="2009175"/>
            <a:ext cx="7124742" cy="4890546"/>
          </a:xfrm>
          <a:prstGeom prst="rect">
            <a:avLst/>
          </a:prstGeom>
        </p:spPr>
        <p:txBody>
          <a:bodyPr>
            <a:normAutofit fontScale="925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latin typeface="Century Gothic" panose="020B0502020202020204" pitchFamily="34" charset="0"/>
              <a:cs typeface="Arial" panose="020B0604020202020204" pitchFamily="34" charset="0"/>
            </a:endParaRPr>
          </a:p>
          <a:p>
            <a:r>
              <a:rPr lang="ar-SA" sz="2000">
                <a:latin typeface="Century Gothic" panose="020B0502020202020204" pitchFamily="34" charset="0"/>
                <a:cs typeface="Arial" panose="020B0604020202020204" pitchFamily="34" charset="0"/>
              </a:rPr>
              <a:t>يمكنك </a:t>
            </a:r>
            <a:r>
              <a:rPr lang="ar-SA" sz="2000" b="1">
                <a:latin typeface="Century Gothic" panose="020B0502020202020204" pitchFamily="34" charset="0"/>
                <a:cs typeface="Arial" panose="020B0604020202020204" pitchFamily="34" charset="0"/>
              </a:rPr>
              <a:t>اختيار</a:t>
            </a:r>
            <a:r>
              <a:rPr lang="ar-SA" sz="2000">
                <a:latin typeface="Century Gothic" panose="020B0502020202020204" pitchFamily="34" charset="0"/>
                <a:cs typeface="Arial" panose="020B0604020202020204" pitchFamily="34" charset="0"/>
              </a:rPr>
              <a:t> خدمة الإدارة المالية الخاصة بك</a:t>
            </a:r>
          </a:p>
          <a:p>
            <a:pPr marL="0" indent="0">
              <a:buNone/>
            </a:pPr>
            <a:endParaRPr lang="en-US" sz="2000" dirty="0">
              <a:latin typeface="Century Gothic" panose="020B0502020202020204" pitchFamily="34" charset="0"/>
              <a:cs typeface="Arial" panose="020B0604020202020204" pitchFamily="34" charset="0"/>
            </a:endParaRPr>
          </a:p>
          <a:p>
            <a:r>
              <a:rPr lang="ar-SA" sz="2000">
                <a:latin typeface="Century Gothic" panose="020B0502020202020204" pitchFamily="34" charset="0"/>
                <a:cs typeface="Arial" panose="020B0604020202020204" pitchFamily="34" charset="0"/>
              </a:rPr>
              <a:t>خدمة </a:t>
            </a:r>
            <a:r>
              <a:rPr lang="ar-SA" sz="2000" b="1">
                <a:latin typeface="Century Gothic" panose="020B0502020202020204" pitchFamily="34" charset="0"/>
                <a:cs typeface="Arial" panose="020B0604020202020204" pitchFamily="34" charset="0"/>
              </a:rPr>
              <a:t>مطلوبة</a:t>
            </a:r>
            <a:r>
              <a:rPr lang="ar-SA" sz="2000">
                <a:latin typeface="Century Gothic" panose="020B0502020202020204" pitchFamily="34" charset="0"/>
                <a:cs typeface="Arial" panose="020B0604020202020204" pitchFamily="34" charset="0"/>
              </a:rPr>
              <a:t> للبرنامج</a:t>
            </a:r>
          </a:p>
          <a:p>
            <a:pPr marL="0" indent="0">
              <a:buNone/>
            </a:pPr>
            <a:endParaRPr lang="en-US" sz="2000" dirty="0">
              <a:latin typeface="Century Gothic" panose="020B0502020202020204" pitchFamily="34" charset="0"/>
              <a:cs typeface="Arial" panose="020B0604020202020204" pitchFamily="34" charset="0"/>
            </a:endParaRPr>
          </a:p>
          <a:p>
            <a:r>
              <a:rPr lang="ar-SA" sz="2000">
                <a:latin typeface="Century Gothic" panose="020B0502020202020204" pitchFamily="34" charset="0"/>
                <a:cs typeface="Arial" panose="020B0604020202020204" pitchFamily="34" charset="0"/>
              </a:rPr>
              <a:t>هل </a:t>
            </a:r>
            <a:r>
              <a:rPr lang="ar-SA" sz="2000" b="1">
                <a:latin typeface="Century Gothic" panose="020B0502020202020204" pitchFamily="34" charset="0"/>
                <a:cs typeface="Arial" panose="020B0604020202020204" pitchFamily="34" charset="0"/>
              </a:rPr>
              <a:t>يتطلب</a:t>
            </a:r>
            <a:r>
              <a:rPr lang="ar-SA" sz="2000">
                <a:latin typeface="Century Gothic" panose="020B0502020202020204" pitchFamily="34" charset="0"/>
                <a:cs typeface="Arial" panose="020B0604020202020204" pitchFamily="34" charset="0"/>
              </a:rPr>
              <a:t> أن يقدم خدمات بيع</a:t>
            </a:r>
          </a:p>
          <a:p>
            <a:pPr marL="0" indent="0">
              <a:buNone/>
            </a:pPr>
            <a:endParaRPr lang="en-US" sz="2000" dirty="0">
              <a:latin typeface="Century Gothic" panose="020B0502020202020204" pitchFamily="34" charset="0"/>
              <a:cs typeface="Arial" panose="020B0604020202020204" pitchFamily="34" charset="0"/>
            </a:endParaRPr>
          </a:p>
          <a:p>
            <a:r>
              <a:rPr lang="ar-SA" sz="2000">
                <a:latin typeface="Century Gothic" panose="020B0502020202020204" pitchFamily="34" charset="0"/>
                <a:cs typeface="Arial" panose="020B0604020202020204" pitchFamily="34" charset="0"/>
              </a:rPr>
              <a:t>أنت تدفع لخدمة الإدارة المالية من خطة الإنفاق لديك</a:t>
            </a:r>
          </a:p>
          <a:p>
            <a:pPr marL="0" indent="0">
              <a:buNone/>
            </a:pPr>
            <a:endParaRPr lang="en-US" sz="2000" dirty="0">
              <a:latin typeface="Century Gothic" panose="020B0502020202020204" pitchFamily="34" charset="0"/>
              <a:cs typeface="Arial" panose="020B0604020202020204" pitchFamily="34" charset="0"/>
            </a:endParaRPr>
          </a:p>
          <a:p>
            <a:r>
              <a:rPr lang="ar-SA" sz="2000" u="sng">
                <a:solidFill>
                  <a:prstClr val="black"/>
                </a:solidFill>
                <a:latin typeface="Century Gothic" panose="020B0502020202020204" pitchFamily="34" charset="0"/>
                <a:cs typeface="Arial" panose="020B0604020202020204" pitchFamily="34" charset="0"/>
              </a:rPr>
              <a:t>يتحقق</a:t>
            </a:r>
            <a:r>
              <a:rPr lang="ar-SA" sz="2000">
                <a:solidFill>
                  <a:prstClr val="black"/>
                </a:solidFill>
                <a:latin typeface="Century Gothic" panose="020B0502020202020204" pitchFamily="34" charset="0"/>
                <a:cs typeface="Arial" panose="020B0604020202020204" pitchFamily="34" charset="0"/>
              </a:rPr>
              <a:t> من الخلفية والمؤهلات</a:t>
            </a:r>
          </a:p>
          <a:p>
            <a:pPr marL="0" indent="0">
              <a:buNone/>
            </a:pPr>
            <a:endParaRPr lang="en-US" sz="2000" dirty="0">
              <a:solidFill>
                <a:prstClr val="black"/>
              </a:solidFill>
              <a:latin typeface="Century Gothic" panose="020B0502020202020204" pitchFamily="34" charset="0"/>
              <a:cs typeface="Arial" panose="020B0604020202020204" pitchFamily="34" charset="0"/>
            </a:endParaRPr>
          </a:p>
          <a:p>
            <a:r>
              <a:rPr lang="ar-SA" sz="2000">
                <a:latin typeface="Century Gothic" panose="020B0502020202020204" pitchFamily="34" charset="0"/>
                <a:cs typeface="Arial" panose="020B0604020202020204" pitchFamily="34" charset="0"/>
              </a:rPr>
              <a:t> يساعد في </a:t>
            </a:r>
            <a:r>
              <a:rPr lang="ar-SA" sz="2000" u="sng">
                <a:latin typeface="Century Gothic" panose="020B0502020202020204" pitchFamily="34" charset="0"/>
                <a:cs typeface="Arial" panose="020B0604020202020204" pitchFamily="34" charset="0"/>
              </a:rPr>
              <a:t>إدارة</a:t>
            </a:r>
            <a:r>
              <a:rPr lang="ar-SA" sz="2000">
                <a:latin typeface="Century Gothic" panose="020B0502020202020204" pitchFamily="34" charset="0"/>
                <a:cs typeface="Arial" panose="020B0604020202020204" pitchFamily="34" charset="0"/>
              </a:rPr>
              <a:t> خطة الإنفاق لديك</a:t>
            </a:r>
          </a:p>
          <a:p>
            <a:endParaRPr lang="en-US" sz="2000" dirty="0">
              <a:latin typeface="Century Gothic" panose="020B0502020202020204" pitchFamily="34" charset="0"/>
              <a:cs typeface="Arial" panose="020B0604020202020204" pitchFamily="34" charset="0"/>
            </a:endParaRPr>
          </a:p>
          <a:p>
            <a:r>
              <a:rPr lang="ar-SA" sz="2000" u="sng">
                <a:latin typeface="Century Gothic" panose="020B0502020202020204" pitchFamily="34" charset="0"/>
                <a:cs typeface="Arial" panose="020B0604020202020204" pitchFamily="34" charset="0"/>
              </a:rPr>
              <a:t>يعطيك</a:t>
            </a:r>
            <a:r>
              <a:rPr lang="ar-SA" sz="2000">
                <a:latin typeface="Century Gothic" panose="020B0502020202020204" pitchFamily="34" charset="0"/>
                <a:cs typeface="Arial" panose="020B0604020202020204" pitchFamily="34" charset="0"/>
              </a:rPr>
              <a:t> تقريرًا شهريًا عن خطة الانفاق لديك</a:t>
            </a:r>
          </a:p>
          <a:p>
            <a:pPr marL="0" indent="0">
              <a:buFont typeface="Arial" panose="020B0604020202020204" pitchFamily="34" charset="0"/>
              <a:buNone/>
            </a:pPr>
            <a:endParaRPr lang="en-US" dirty="0"/>
          </a:p>
        </p:txBody>
      </p:sp>
      <p:grpSp>
        <p:nvGrpSpPr>
          <p:cNvPr id="2" name="Group 1">
            <a:extLst>
              <a:ext uri="{FF2B5EF4-FFF2-40B4-BE49-F238E27FC236}">
                <a16:creationId xmlns:a16="http://schemas.microsoft.com/office/drawing/2014/main" id="{4456BA49-BFB3-2F4C-83AB-9A70C342C499}"/>
              </a:ext>
            </a:extLst>
          </p:cNvPr>
          <p:cNvGrpSpPr/>
          <p:nvPr/>
        </p:nvGrpSpPr>
        <p:grpSpPr>
          <a:xfrm>
            <a:off x="7728899" y="1157019"/>
            <a:ext cx="4154807" cy="1648630"/>
            <a:chOff x="7424609" y="3951244"/>
            <a:chExt cx="4154807" cy="1648630"/>
          </a:xfrm>
        </p:grpSpPr>
        <p:sp>
          <p:nvSpPr>
            <p:cNvPr id="10" name="Rectangle 9">
              <a:extLst>
                <a:ext uri="{FF2B5EF4-FFF2-40B4-BE49-F238E27FC236}">
                  <a16:creationId xmlns:a16="http://schemas.microsoft.com/office/drawing/2014/main" id="{9F82F547-00F0-4546-8AAE-6DD06CB59C9F}"/>
                </a:ext>
              </a:extLst>
            </p:cNvPr>
            <p:cNvSpPr/>
            <p:nvPr/>
          </p:nvSpPr>
          <p:spPr>
            <a:xfrm>
              <a:off x="7424609" y="3951244"/>
              <a:ext cx="4154807" cy="164863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DDA522-AC52-E84B-9407-9AD25AADB1ED}"/>
                </a:ext>
              </a:extLst>
            </p:cNvPr>
            <p:cNvSpPr/>
            <p:nvPr/>
          </p:nvSpPr>
          <p:spPr>
            <a:xfrm>
              <a:off x="7424609" y="4150080"/>
              <a:ext cx="4115423" cy="1200329"/>
            </a:xfrm>
            <a:prstGeom prst="rect">
              <a:avLst/>
            </a:prstGeom>
          </p:spPr>
          <p:txBody>
            <a:bodyPr wrap="square">
              <a:spAutoFit/>
            </a:bodyPr>
            <a:lstStyle/>
            <a:p>
              <a:pPr algn="ctr"/>
              <a:r>
                <a:rPr lang="ar-SA" sz="2400">
                  <a:solidFill>
                    <a:prstClr val="black"/>
                  </a:solidFill>
                  <a:latin typeface="Century Gothic" panose="020B0502020202020204" pitchFamily="34" charset="0"/>
                  <a:cs typeface="Arial"/>
                </a:rPr>
                <a:t>من </a:t>
              </a:r>
              <a:r>
                <a:rPr lang="ar-SA" sz="2400" u="sng">
                  <a:solidFill>
                    <a:prstClr val="black"/>
                  </a:solidFill>
                  <a:latin typeface="Century Gothic" panose="020B0502020202020204" pitchFamily="34" charset="0"/>
                  <a:cs typeface="Arial"/>
                </a:rPr>
                <a:t>سيساعدك</a:t>
              </a:r>
              <a:r>
                <a:rPr lang="ar-SA" sz="2400">
                  <a:solidFill>
                    <a:prstClr val="black"/>
                  </a:solidFill>
                  <a:latin typeface="Century Gothic" panose="020B0502020202020204" pitchFamily="34" charset="0"/>
                  <a:cs typeface="Arial"/>
                </a:rPr>
                <a:t> في </a:t>
              </a:r>
              <a:r>
                <a:rPr lang="ar-SA" sz="2400" b="1">
                  <a:solidFill>
                    <a:prstClr val="black"/>
                  </a:solidFill>
                  <a:latin typeface="Century Gothic" panose="020B0502020202020204" pitchFamily="34" charset="0"/>
                  <a:cs typeface="Arial"/>
                </a:rPr>
                <a:t>دفع</a:t>
              </a:r>
              <a:r>
                <a:rPr lang="ar-SA" sz="2400">
                  <a:solidFill>
                    <a:prstClr val="black"/>
                  </a:solidFill>
                  <a:latin typeface="Century Gothic" panose="020B0502020202020204" pitchFamily="34" charset="0"/>
                  <a:cs typeface="Arial"/>
                </a:rPr>
                <a:t> مقابل الخدمات ولموظفيك؟</a:t>
              </a:r>
            </a:p>
          </p:txBody>
        </p:sp>
      </p:grpSp>
      <p:sp>
        <p:nvSpPr>
          <p:cNvPr id="13" name="TextBox 12"/>
          <p:cNvSpPr txBox="1"/>
          <p:nvPr/>
        </p:nvSpPr>
        <p:spPr>
          <a:xfrm>
            <a:off x="110210" y="1173152"/>
            <a:ext cx="6219316" cy="369332"/>
          </a:xfrm>
          <a:prstGeom prst="rect">
            <a:avLst/>
          </a:prstGeom>
          <a:noFill/>
        </p:spPr>
        <p:txBody>
          <a:bodyPr wrap="square" rtlCol="0">
            <a:spAutoFit/>
          </a:bodyPr>
          <a:lstStyle/>
          <a:p>
            <a:pPr>
              <a:lnSpc>
                <a:spcPct val="90000"/>
              </a:lnSpc>
              <a:spcBef>
                <a:spcPct val="0"/>
              </a:spcBef>
            </a:pPr>
            <a:r>
              <a:rPr lang="ar-SA" sz="2000">
                <a:effectLst>
                  <a:outerShdw blurRad="38100" dist="38100" dir="2700000" algn="tl">
                    <a:srgbClr val="000000">
                      <a:alpha val="43137"/>
                    </a:srgbClr>
                  </a:outerShdw>
                </a:effectLst>
                <a:latin typeface="Century Gothic" panose="020B0502020202020204" pitchFamily="34" charset="0"/>
                <a:cs typeface="Arial"/>
              </a:rPr>
              <a:t>دور ومسؤولية خدمة الإدارة المالية</a:t>
            </a:r>
          </a:p>
        </p:txBody>
      </p:sp>
    </p:spTree>
    <p:extLst>
      <p:ext uri="{BB962C8B-B14F-4D97-AF65-F5344CB8AC3E}">
        <p14:creationId xmlns:p14="http://schemas.microsoft.com/office/powerpoint/2010/main" val="719492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815090" cy="784146"/>
          </a:xfrm>
        </p:spPr>
        <p:txBody>
          <a:bodyPr/>
          <a:lstStyle/>
          <a:p>
            <a:r>
              <a:rPr lang="ar-SA" sz="2800" dirty="0"/>
              <a:t>الأدوار والمسئوليات</a:t>
            </a:r>
          </a:p>
        </p:txBody>
      </p:sp>
      <p:sp>
        <p:nvSpPr>
          <p:cNvPr id="9" name="Oval 8"/>
          <p:cNvSpPr/>
          <p:nvPr/>
        </p:nvSpPr>
        <p:spPr>
          <a:xfrm>
            <a:off x="-413842" y="953176"/>
            <a:ext cx="7186612" cy="7090509"/>
          </a:xfrm>
          <a:prstGeom prst="ellipse">
            <a:avLst/>
          </a:prstGeom>
          <a:blipFill dpi="0" rotWithShape="1">
            <a:blip r:embed="rId3">
              <a:alphaModFix amt="56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3C96084-EBD4-6746-BBB9-A441E1AC503E}"/>
              </a:ext>
            </a:extLst>
          </p:cNvPr>
          <p:cNvSpPr/>
          <p:nvPr/>
        </p:nvSpPr>
        <p:spPr>
          <a:xfrm>
            <a:off x="614364" y="2965117"/>
            <a:ext cx="5196158" cy="37085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Content Placeholder 2">
            <a:extLst>
              <a:ext uri="{FF2B5EF4-FFF2-40B4-BE49-F238E27FC236}">
                <a16:creationId xmlns:a16="http://schemas.microsoft.com/office/drawing/2014/main" id="{FB36FF11-4900-AB4E-A479-E474D55281A4}"/>
              </a:ext>
            </a:extLst>
          </p:cNvPr>
          <p:cNvSpPr txBox="1">
            <a:spLocks/>
          </p:cNvSpPr>
          <p:nvPr/>
        </p:nvSpPr>
        <p:spPr>
          <a:xfrm>
            <a:off x="760228" y="3130860"/>
            <a:ext cx="4838472" cy="3538399"/>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sz="1800">
                <a:latin typeface="Century Gothic" panose="020B0502020202020204" pitchFamily="34" charset="0"/>
                <a:cs typeface="Arial"/>
              </a:rPr>
              <a:t>ما الذي </a:t>
            </a:r>
            <a:r>
              <a:rPr lang="ar-SA" sz="1800" b="1" u="sng">
                <a:latin typeface="Century Gothic" panose="020B0502020202020204" pitchFamily="34" charset="0"/>
                <a:cs typeface="Arial"/>
              </a:rPr>
              <a:t>تحتاجه</a:t>
            </a:r>
            <a:r>
              <a:rPr lang="ar-SA" sz="1800">
                <a:latin typeface="Century Gothic" panose="020B0502020202020204" pitchFamily="34" charset="0"/>
                <a:cs typeface="Arial"/>
              </a:rPr>
              <a:t>؟</a:t>
            </a:r>
          </a:p>
          <a:p>
            <a:r>
              <a:rPr lang="ar-SA" sz="1800">
                <a:latin typeface="Century Gothic" panose="020B0502020202020204" pitchFamily="34" charset="0"/>
                <a:cs typeface="Arial"/>
              </a:rPr>
              <a:t>هل تحتاج إلى مساعدة بالموظفين؟</a:t>
            </a:r>
          </a:p>
          <a:p>
            <a:pPr marL="0" indent="0">
              <a:buNone/>
            </a:pPr>
            <a:endParaRPr lang="en-US" sz="800" dirty="0">
              <a:latin typeface="Century Gothic" panose="020B0502020202020204" pitchFamily="34" charset="0"/>
            </a:endParaRPr>
          </a:p>
          <a:p>
            <a:r>
              <a:rPr lang="ar-SA" sz="1800">
                <a:latin typeface="Century Gothic" panose="020B0502020202020204" pitchFamily="34" charset="0"/>
                <a:cs typeface="Arial"/>
              </a:rPr>
              <a:t>هل تحتاج إلى المزيد من المساعدة أو تذكير حول بقاءك ضمن خطة الإنفاق الخاصة بك؟	</a:t>
            </a:r>
          </a:p>
          <a:p>
            <a:pPr marL="0" indent="0">
              <a:buNone/>
            </a:pPr>
            <a:endParaRPr lang="en-US" sz="100" dirty="0">
              <a:latin typeface="Century Gothic" panose="020B0502020202020204" pitchFamily="34" charset="0"/>
            </a:endParaRPr>
          </a:p>
          <a:p>
            <a:r>
              <a:rPr lang="ar-SA" sz="1800">
                <a:latin typeface="Century Gothic" panose="020B0502020202020204" pitchFamily="34" charset="0"/>
                <a:cs typeface="Arial"/>
              </a:rPr>
              <a:t>هل تحتاج فقط لهم لدفع الفواتير وإرسال البيانات لك؟</a:t>
            </a:r>
          </a:p>
          <a:p>
            <a:endParaRPr lang="en-US" sz="800" dirty="0">
              <a:latin typeface="Century Gothic" panose="020B0502020202020204" pitchFamily="34" charset="0"/>
            </a:endParaRPr>
          </a:p>
          <a:p>
            <a:r>
              <a:rPr lang="ar-SA" sz="1800">
                <a:latin typeface="Century Gothic" panose="020B0502020202020204" pitchFamily="34" charset="0"/>
                <a:cs typeface="Arial"/>
              </a:rPr>
              <a:t> هل تحتاج لشراء السلع واللوازم؟</a:t>
            </a:r>
          </a:p>
          <a:p>
            <a:pPr marL="0" indent="0">
              <a:buNone/>
            </a:pPr>
            <a:endParaRPr lang="en-US" sz="100" dirty="0">
              <a:latin typeface="Century Gothic" panose="020B0502020202020204" pitchFamily="34" charset="0"/>
            </a:endParaRPr>
          </a:p>
          <a:p>
            <a:pPr marL="0" indent="0">
              <a:buNone/>
            </a:pPr>
            <a:endParaRPr lang="en-US" sz="700" dirty="0">
              <a:latin typeface="Century Gothic" panose="020B0502020202020204" pitchFamily="34" charset="0"/>
            </a:endParaRPr>
          </a:p>
          <a:p>
            <a:pPr marL="0" indent="0">
              <a:buNone/>
            </a:pPr>
            <a:endParaRPr lang="en-US" sz="800" dirty="0">
              <a:latin typeface="Century Gothic" panose="020B0502020202020204" pitchFamily="34" charset="0"/>
            </a:endParaRPr>
          </a:p>
          <a:p>
            <a:endParaRPr lang="en-US" sz="2000" dirty="0"/>
          </a:p>
        </p:txBody>
      </p:sp>
      <p:pic>
        <p:nvPicPr>
          <p:cNvPr id="2" name="Picture 1"/>
          <p:cNvPicPr>
            <a:picLocks noChangeAspect="1"/>
          </p:cNvPicPr>
          <p:nvPr/>
        </p:nvPicPr>
        <p:blipFill>
          <a:blip r:embed="rId4"/>
          <a:stretch>
            <a:fillRect/>
          </a:stretch>
        </p:blipFill>
        <p:spPr>
          <a:xfrm>
            <a:off x="6467965" y="2965117"/>
            <a:ext cx="5206435" cy="3724979"/>
          </a:xfrm>
          <a:prstGeom prst="rect">
            <a:avLst/>
          </a:prstGeom>
        </p:spPr>
      </p:pic>
      <p:grpSp>
        <p:nvGrpSpPr>
          <p:cNvPr id="3" name="Group 2"/>
          <p:cNvGrpSpPr/>
          <p:nvPr/>
        </p:nvGrpSpPr>
        <p:grpSpPr>
          <a:xfrm>
            <a:off x="2191295" y="1486742"/>
            <a:ext cx="7846447" cy="864770"/>
            <a:chOff x="2131137" y="1939594"/>
            <a:chExt cx="7846447" cy="864770"/>
          </a:xfrm>
        </p:grpSpPr>
        <p:sp>
          <p:nvSpPr>
            <p:cNvPr id="13" name="Rectangle 12">
              <a:extLst>
                <a:ext uri="{FF2B5EF4-FFF2-40B4-BE49-F238E27FC236}">
                  <a16:creationId xmlns:a16="http://schemas.microsoft.com/office/drawing/2014/main" id="{12AFCF52-822E-FD43-A350-793208F0A42B}"/>
                </a:ext>
              </a:extLst>
            </p:cNvPr>
            <p:cNvSpPr/>
            <p:nvPr/>
          </p:nvSpPr>
          <p:spPr>
            <a:xfrm>
              <a:off x="2296749" y="1939594"/>
              <a:ext cx="7515225" cy="86477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t>?</a:t>
              </a:r>
            </a:p>
          </p:txBody>
        </p:sp>
        <p:sp>
          <p:nvSpPr>
            <p:cNvPr id="14" name="TextBox 13"/>
            <p:cNvSpPr txBox="1"/>
            <p:nvPr/>
          </p:nvSpPr>
          <p:spPr>
            <a:xfrm>
              <a:off x="2131137" y="1961471"/>
              <a:ext cx="7846447" cy="830997"/>
            </a:xfrm>
            <a:prstGeom prst="rect">
              <a:avLst/>
            </a:prstGeom>
            <a:noFill/>
          </p:spPr>
          <p:txBody>
            <a:bodyPr wrap="square" rtlCol="0">
              <a:spAutoFit/>
            </a:bodyPr>
            <a:lstStyle/>
            <a:p>
              <a:pPr algn="ctr"/>
              <a:r>
                <a:rPr lang="ar-SA" sz="2400">
                  <a:latin typeface="Century Gothic" panose="020B0502020202020204" pitchFamily="34" charset="0"/>
                  <a:cs typeface="Arial"/>
                </a:rPr>
                <a:t>فكّر فيما </a:t>
              </a:r>
              <a:r>
                <a:rPr lang="ar-SA" sz="2400" b="1" u="sng">
                  <a:latin typeface="Century Gothic" panose="020B0502020202020204" pitchFamily="34" charset="0"/>
                  <a:cs typeface="Arial"/>
                </a:rPr>
                <a:t>أنت</a:t>
              </a:r>
              <a:r>
                <a:rPr lang="ar-SA" sz="2400">
                  <a:latin typeface="Century Gothic" panose="020B0502020202020204" pitchFamily="34" charset="0"/>
                  <a:cs typeface="Arial"/>
                </a:rPr>
                <a:t> تحتاجه...</a:t>
              </a:r>
            </a:p>
            <a:p>
              <a:pPr algn="ctr"/>
              <a:r>
                <a:rPr lang="ar-SA" sz="2400">
                  <a:latin typeface="Century Gothic" panose="020B0502020202020204" pitchFamily="34" charset="0"/>
                  <a:cs typeface="Arial"/>
                </a:rPr>
                <a:t>وما الذي </a:t>
              </a:r>
              <a:r>
                <a:rPr lang="ar-SA" sz="2400" u="sng">
                  <a:latin typeface="Century Gothic" panose="020B0502020202020204" pitchFamily="34" charset="0"/>
                  <a:cs typeface="Arial"/>
                </a:rPr>
                <a:t>تريده</a:t>
              </a:r>
              <a:r>
                <a:rPr lang="ar-SA" sz="2400">
                  <a:latin typeface="Century Gothic" panose="020B0502020202020204" pitchFamily="34" charset="0"/>
                  <a:cs typeface="Arial"/>
                </a:rPr>
                <a:t>؟</a:t>
              </a:r>
            </a:p>
          </p:txBody>
        </p:sp>
      </p:grpSp>
      <p:sp>
        <p:nvSpPr>
          <p:cNvPr id="12" name="TextBox 11"/>
          <p:cNvSpPr txBox="1"/>
          <p:nvPr/>
        </p:nvSpPr>
        <p:spPr>
          <a:xfrm>
            <a:off x="6569099" y="3130860"/>
            <a:ext cx="5004165" cy="3637919"/>
          </a:xfrm>
          <a:prstGeom prst="rect">
            <a:avLst/>
          </a:prstGeom>
          <a:noFill/>
        </p:spPr>
        <p:txBody>
          <a:bodyPr wrap="square" rtlCol="0">
            <a:spAutoFit/>
          </a:bodyPr>
          <a:lstStyle/>
          <a:p>
            <a:pPr>
              <a:lnSpc>
                <a:spcPct val="90000"/>
              </a:lnSpc>
              <a:spcBef>
                <a:spcPct val="0"/>
              </a:spcBef>
            </a:pPr>
            <a:r>
              <a:rPr lang="ar-SA" sz="2000">
                <a:latin typeface="Century Gothic" panose="020B0502020202020204" pitchFamily="34" charset="0"/>
                <a:cs typeface="Arial"/>
              </a:rPr>
              <a:t>ما الذي </a:t>
            </a:r>
            <a:r>
              <a:rPr lang="ar-SA" sz="2000" b="1" u="sng">
                <a:latin typeface="Century Gothic" panose="020B0502020202020204" pitchFamily="34" charset="0"/>
                <a:cs typeface="Arial"/>
              </a:rPr>
              <a:t>تريده</a:t>
            </a:r>
            <a:r>
              <a:rPr lang="ar-SA" sz="2000">
                <a:latin typeface="Century Gothic" panose="020B0502020202020204" pitchFamily="34" charset="0"/>
                <a:cs typeface="Arial"/>
              </a:rPr>
              <a:t>؟</a:t>
            </a:r>
          </a:p>
          <a:p>
            <a:pPr>
              <a:lnSpc>
                <a:spcPct val="90000"/>
              </a:lnSpc>
              <a:spcBef>
                <a:spcPct val="0"/>
              </a:spcBef>
            </a:pPr>
            <a:endParaRPr lang="en-US" sz="8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ar-SA" sz="2000">
                <a:latin typeface="Century Gothic" panose="020B0502020202020204" pitchFamily="34" charset="0"/>
                <a:cs typeface="Arial"/>
              </a:rPr>
              <a:t>هل تحتاج إلى المسؤولية الكاملة عن موظفيك؟</a:t>
            </a:r>
          </a:p>
          <a:p>
            <a:pPr>
              <a:lnSpc>
                <a:spcPct val="90000"/>
              </a:lnSpc>
              <a:spcBef>
                <a:spcPct val="0"/>
              </a:spcBef>
            </a:pPr>
            <a:endParaRPr 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ar-SA" sz="2000">
                <a:latin typeface="Century Gothic" panose="020B0502020202020204" pitchFamily="34" charset="0"/>
                <a:cs typeface="Arial"/>
              </a:rPr>
              <a:t>هل تحتاج إلى مساعدة في أعمال امتلاك موظفين؟</a:t>
            </a: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ar-SA" sz="2000">
                <a:latin typeface="Century Gothic" panose="020B0502020202020204" pitchFamily="34" charset="0"/>
                <a:cs typeface="Arial"/>
              </a:rPr>
              <a:t>المسؤولية أو عدم المسؤولية؟</a:t>
            </a: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en-US" sz="2000" dirty="0">
              <a:latin typeface="Century Gothic" panose="020B0502020202020204" pitchFamily="34" charset="0"/>
            </a:endParaRPr>
          </a:p>
          <a:p>
            <a:pPr>
              <a:lnSpc>
                <a:spcPct val="90000"/>
              </a:lnSpc>
              <a:spcBef>
                <a:spcPct val="0"/>
              </a:spcBef>
            </a:pPr>
            <a:endParaRPr lang="en-US" sz="800" dirty="0">
              <a:latin typeface="Century Gothic" panose="020B0502020202020204" pitchFamily="34" charset="0"/>
            </a:endParaRPr>
          </a:p>
        </p:txBody>
      </p:sp>
      <p:sp>
        <p:nvSpPr>
          <p:cNvPr id="15" name="TextBox 14">
            <a:extLst>
              <a:ext uri="{FF2B5EF4-FFF2-40B4-BE49-F238E27FC236}">
                <a16:creationId xmlns:a16="http://schemas.microsoft.com/office/drawing/2014/main" id="{C8153160-F310-5D4D-A1DD-28A1A99CE5B9}"/>
              </a:ext>
            </a:extLst>
          </p:cNvPr>
          <p:cNvSpPr txBox="1"/>
          <p:nvPr/>
        </p:nvSpPr>
        <p:spPr>
          <a:xfrm>
            <a:off x="110210" y="595179"/>
            <a:ext cx="11881765"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 خدمة الإدارة المالية</a:t>
            </a:r>
          </a:p>
        </p:txBody>
      </p:sp>
      <p:sp>
        <p:nvSpPr>
          <p:cNvPr id="6" name="TextBox 5"/>
          <p:cNvSpPr txBox="1"/>
          <p:nvPr/>
        </p:nvSpPr>
        <p:spPr>
          <a:xfrm>
            <a:off x="102784" y="1109934"/>
            <a:ext cx="11822515" cy="369332"/>
          </a:xfrm>
          <a:prstGeom prst="rect">
            <a:avLst/>
          </a:prstGeom>
          <a:noFill/>
        </p:spPr>
        <p:txBody>
          <a:bodyPr wrap="square" rtlCol="0">
            <a:spAutoFit/>
          </a:bodyPr>
          <a:lstStyle/>
          <a:p>
            <a:pPr>
              <a:lnSpc>
                <a:spcPct val="90000"/>
              </a:lnSpc>
              <a:spcBef>
                <a:spcPct val="0"/>
              </a:spcBef>
            </a:pPr>
            <a:r>
              <a:rPr lang="ar-SA" sz="2000" dirty="0">
                <a:effectLst>
                  <a:outerShdw blurRad="38100" dist="38100" dir="2700000" algn="tl">
                    <a:srgbClr val="000000">
                      <a:alpha val="43137"/>
                    </a:srgbClr>
                  </a:outerShdw>
                </a:effectLst>
                <a:latin typeface="Century Gothic" panose="020B0502020202020204" pitchFamily="34" charset="0"/>
                <a:cs typeface="Arial"/>
                <a:hlinkClick r:id="rId5" action="ppaction://hlinkfile"/>
              </a:rPr>
              <a:t>*اختيار خدمة الإدارة المالية الصحيحة</a:t>
            </a:r>
          </a:p>
        </p:txBody>
      </p:sp>
    </p:spTree>
    <p:extLst>
      <p:ext uri="{BB962C8B-B14F-4D97-AF65-F5344CB8AC3E}">
        <p14:creationId xmlns:p14="http://schemas.microsoft.com/office/powerpoint/2010/main" val="2176246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1590492-A0D4-1C4C-937A-BB8683FFCDF5}"/>
              </a:ext>
            </a:extLst>
          </p:cNvPr>
          <p:cNvPicPr>
            <a:picLocks noChangeAspect="1"/>
          </p:cNvPicPr>
          <p:nvPr/>
        </p:nvPicPr>
        <p:blipFill>
          <a:blip r:embed="rId3">
            <a:alphaModFix amt="36000"/>
          </a:blip>
          <a:stretch>
            <a:fillRect/>
          </a:stretch>
        </p:blipFill>
        <p:spPr>
          <a:xfrm>
            <a:off x="4740387" y="1144504"/>
            <a:ext cx="7410157" cy="7410157"/>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834140" cy="784146"/>
          </a:xfrm>
        </p:spPr>
        <p:txBody>
          <a:bodyPr/>
          <a:lstStyle/>
          <a:p>
            <a:r>
              <a:rPr lang="ar-SA" sz="2800" dirty="0"/>
              <a:t>الأدوار والمسئوليات</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11834140"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اختيار الشخص المناسب للدور المناسب</a:t>
            </a:r>
          </a:p>
        </p:txBody>
      </p:sp>
      <p:sp>
        <p:nvSpPr>
          <p:cNvPr id="3" name="Rectangle 2">
            <a:hlinkClick r:id="rId4" action="ppaction://hlinkfile"/>
            <a:extLst>
              <a:ext uri="{FF2B5EF4-FFF2-40B4-BE49-F238E27FC236}">
                <a16:creationId xmlns:a16="http://schemas.microsoft.com/office/drawing/2014/main" id="{DF7D36DA-B0BB-584C-A74B-AB29721E689D}"/>
              </a:ext>
            </a:extLst>
          </p:cNvPr>
          <p:cNvSpPr/>
          <p:nvPr/>
        </p:nvSpPr>
        <p:spPr>
          <a:xfrm>
            <a:off x="2528282" y="1125783"/>
            <a:ext cx="9416067" cy="584775"/>
          </a:xfrm>
          <a:prstGeom prst="rect">
            <a:avLst/>
          </a:prstGeom>
        </p:spPr>
        <p:txBody>
          <a:bodyPr wrap="square">
            <a:spAutoFit/>
          </a:bodyPr>
          <a:lstStyle/>
          <a:p>
            <a:r>
              <a:rPr lang="ar-SA" sz="3200" dirty="0">
                <a:latin typeface="Century Gothic" panose="020B0502020202020204" pitchFamily="34" charset="0"/>
                <a:cs typeface="Arial"/>
                <a:hlinkClick r:id="rId5" action="ppaction://hlinkfile"/>
              </a:rPr>
              <a:t>الاتفاقات مع مقدمي الخدمات لديك</a:t>
            </a:r>
          </a:p>
        </p:txBody>
      </p:sp>
      <p:grpSp>
        <p:nvGrpSpPr>
          <p:cNvPr id="25" name="Group 24">
            <a:extLst>
              <a:ext uri="{FF2B5EF4-FFF2-40B4-BE49-F238E27FC236}">
                <a16:creationId xmlns:a16="http://schemas.microsoft.com/office/drawing/2014/main" id="{70378309-4B32-1548-A354-ECAE00C708A2}"/>
              </a:ext>
            </a:extLst>
          </p:cNvPr>
          <p:cNvGrpSpPr/>
          <p:nvPr/>
        </p:nvGrpSpPr>
        <p:grpSpPr>
          <a:xfrm>
            <a:off x="1721696" y="1993392"/>
            <a:ext cx="8270772" cy="3803904"/>
            <a:chOff x="203792" y="2103120"/>
            <a:chExt cx="8270772" cy="3803904"/>
          </a:xfrm>
        </p:grpSpPr>
        <p:sp>
          <p:nvSpPr>
            <p:cNvPr id="23" name="Rectangle 22">
              <a:extLst>
                <a:ext uri="{FF2B5EF4-FFF2-40B4-BE49-F238E27FC236}">
                  <a16:creationId xmlns:a16="http://schemas.microsoft.com/office/drawing/2014/main" id="{4665E856-D10B-6B42-8C23-8B002D67729E}"/>
                </a:ext>
              </a:extLst>
            </p:cNvPr>
            <p:cNvSpPr/>
            <p:nvPr/>
          </p:nvSpPr>
          <p:spPr>
            <a:xfrm>
              <a:off x="203792" y="2103120"/>
              <a:ext cx="8270772" cy="380390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SA"/>
                <a:t>شخص يمكنه مساعدتك في تنفيذ برنامجك</a:t>
              </a:r>
            </a:p>
            <a:p>
              <a:endParaRPr lang="en-US" dirty="0"/>
            </a:p>
          </p:txBody>
        </p:sp>
        <p:grpSp>
          <p:nvGrpSpPr>
            <p:cNvPr id="21" name="Group 20">
              <a:extLst>
                <a:ext uri="{FF2B5EF4-FFF2-40B4-BE49-F238E27FC236}">
                  <a16:creationId xmlns:a16="http://schemas.microsoft.com/office/drawing/2014/main" id="{03E814A0-E80C-AF41-8C1D-32C3B979E6A4}"/>
                </a:ext>
              </a:extLst>
            </p:cNvPr>
            <p:cNvGrpSpPr/>
            <p:nvPr/>
          </p:nvGrpSpPr>
          <p:grpSpPr>
            <a:xfrm>
              <a:off x="752220" y="2103120"/>
              <a:ext cx="7198714" cy="3417440"/>
              <a:chOff x="715644" y="2031765"/>
              <a:chExt cx="7198714" cy="3433931"/>
            </a:xfrm>
          </p:grpSpPr>
          <p:sp>
            <p:nvSpPr>
              <p:cNvPr id="2" name="Rectangle 1">
                <a:extLst>
                  <a:ext uri="{FF2B5EF4-FFF2-40B4-BE49-F238E27FC236}">
                    <a16:creationId xmlns:a16="http://schemas.microsoft.com/office/drawing/2014/main" id="{A0B982D1-B8A4-A141-91C2-5EB1A1BA5864}"/>
                  </a:ext>
                </a:extLst>
              </p:cNvPr>
              <p:cNvSpPr/>
              <p:nvPr/>
            </p:nvSpPr>
            <p:spPr>
              <a:xfrm>
                <a:off x="5789337" y="4368019"/>
                <a:ext cx="1923984" cy="1015663"/>
              </a:xfrm>
              <a:prstGeom prst="rect">
                <a:avLst/>
              </a:prstGeom>
            </p:spPr>
            <p:txBody>
              <a:bodyPr wrap="square">
                <a:spAutoFit/>
              </a:bodyPr>
              <a:lstStyle/>
              <a:p>
                <a:pPr algn="ctr">
                  <a:defRPr/>
                </a:pPr>
                <a:r>
                  <a:rPr lang="ar-SA" sz="2000">
                    <a:latin typeface="Century Gothic" panose="020B0502020202020204" pitchFamily="34" charset="0"/>
                    <a:cs typeface="Arial"/>
                  </a:rPr>
                  <a:t>ما هو مكان تقديم الخدمة</a:t>
                </a:r>
              </a:p>
            </p:txBody>
          </p:sp>
          <p:pic>
            <p:nvPicPr>
              <p:cNvPr id="8" name="Picture 7" descr="Team:INSA-Lyon/Achievements - 2016.igem.org">
                <a:extLst>
                  <a:ext uri="{FF2B5EF4-FFF2-40B4-BE49-F238E27FC236}">
                    <a16:creationId xmlns:a16="http://schemas.microsoft.com/office/drawing/2014/main" id="{BE88503D-CF3B-C048-8B0C-C632E323D5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455" y="2031765"/>
                <a:ext cx="1416184" cy="1416184"/>
              </a:xfrm>
              <a:prstGeom prst="rect">
                <a:avLst/>
              </a:prstGeom>
            </p:spPr>
          </p:pic>
          <p:pic>
            <p:nvPicPr>
              <p:cNvPr id="9" name="Picture 8" descr="Team:INSA-Lyon/Achievements - 2016.igem.org">
                <a:extLst>
                  <a:ext uri="{FF2B5EF4-FFF2-40B4-BE49-F238E27FC236}">
                    <a16:creationId xmlns:a16="http://schemas.microsoft.com/office/drawing/2014/main" id="{F008C5CE-6DEF-F942-A8B1-006727C232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555" y="4049512"/>
                <a:ext cx="1416184" cy="1416184"/>
              </a:xfrm>
              <a:prstGeom prst="rect">
                <a:avLst/>
              </a:prstGeom>
            </p:spPr>
          </p:pic>
          <p:pic>
            <p:nvPicPr>
              <p:cNvPr id="10" name="Picture 9" descr="Team:INSA-Lyon/Achievements - 2016.igem.org">
                <a:extLst>
                  <a:ext uri="{FF2B5EF4-FFF2-40B4-BE49-F238E27FC236}">
                    <a16:creationId xmlns:a16="http://schemas.microsoft.com/office/drawing/2014/main" id="{7BC13C2F-422F-8943-96E6-53EE09A4A2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555" y="3056294"/>
                <a:ext cx="1416184" cy="1416184"/>
              </a:xfrm>
              <a:prstGeom prst="rect">
                <a:avLst/>
              </a:prstGeom>
            </p:spPr>
          </p:pic>
          <p:pic>
            <p:nvPicPr>
              <p:cNvPr id="11" name="Picture 10" descr="Team:INSA-Lyon/Achievements - 2016.igem.org">
                <a:extLst>
                  <a:ext uri="{FF2B5EF4-FFF2-40B4-BE49-F238E27FC236}">
                    <a16:creationId xmlns:a16="http://schemas.microsoft.com/office/drawing/2014/main" id="{4534CD1C-485C-A940-B302-FAC9D39AD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1960" y="2036790"/>
                <a:ext cx="1416184" cy="1416184"/>
              </a:xfrm>
              <a:prstGeom prst="rect">
                <a:avLst/>
              </a:prstGeom>
            </p:spPr>
          </p:pic>
          <p:pic>
            <p:nvPicPr>
              <p:cNvPr id="12" name="Picture 11" descr="Team:INSA-Lyon/Achievements - 2016.igem.org">
                <a:extLst>
                  <a:ext uri="{FF2B5EF4-FFF2-40B4-BE49-F238E27FC236}">
                    <a16:creationId xmlns:a16="http://schemas.microsoft.com/office/drawing/2014/main" id="{E56E2309-7996-C447-AF1E-E39F5F873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44" y="4049512"/>
                <a:ext cx="1416184" cy="1416184"/>
              </a:xfrm>
              <a:prstGeom prst="rect">
                <a:avLst/>
              </a:prstGeom>
            </p:spPr>
          </p:pic>
          <p:pic>
            <p:nvPicPr>
              <p:cNvPr id="13" name="Picture 12" descr="Team:INSA-Lyon/Achievements - 2016.igem.org">
                <a:extLst>
                  <a:ext uri="{FF2B5EF4-FFF2-40B4-BE49-F238E27FC236}">
                    <a16:creationId xmlns:a16="http://schemas.microsoft.com/office/drawing/2014/main" id="{CADF0A6C-56CB-3F43-9EFA-C70A5A07E5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44" y="3056294"/>
                <a:ext cx="1416184" cy="1416184"/>
              </a:xfrm>
              <a:prstGeom prst="rect">
                <a:avLst/>
              </a:prstGeom>
            </p:spPr>
          </p:pic>
          <p:sp>
            <p:nvSpPr>
              <p:cNvPr id="14" name="TextBox 13">
                <a:extLst>
                  <a:ext uri="{FF2B5EF4-FFF2-40B4-BE49-F238E27FC236}">
                    <a16:creationId xmlns:a16="http://schemas.microsoft.com/office/drawing/2014/main" id="{EE291EF9-494F-A542-BFEC-95E8738AC5D0}"/>
                  </a:ext>
                </a:extLst>
              </p:cNvPr>
              <p:cNvSpPr txBox="1"/>
              <p:nvPr/>
            </p:nvSpPr>
            <p:spPr>
              <a:xfrm>
                <a:off x="2170423" y="2551205"/>
                <a:ext cx="1993006" cy="707886"/>
              </a:xfrm>
              <a:prstGeom prst="rect">
                <a:avLst/>
              </a:prstGeom>
              <a:noFill/>
            </p:spPr>
            <p:txBody>
              <a:bodyPr wrap="square" rtlCol="0">
                <a:spAutoFit/>
              </a:bodyPr>
              <a:lstStyle/>
              <a:p>
                <a:pPr algn="ctr">
                  <a:defRPr/>
                </a:pPr>
                <a:r>
                  <a:rPr lang="ar-SA" sz="2000">
                    <a:latin typeface="Century Gothic" panose="020B0502020202020204" pitchFamily="34" charset="0"/>
                    <a:cs typeface="Arial"/>
                  </a:rPr>
                  <a:t>توقعات الوظيفة</a:t>
                </a:r>
              </a:p>
            </p:txBody>
          </p:sp>
          <p:sp>
            <p:nvSpPr>
              <p:cNvPr id="15" name="TextBox 14">
                <a:extLst>
                  <a:ext uri="{FF2B5EF4-FFF2-40B4-BE49-F238E27FC236}">
                    <a16:creationId xmlns:a16="http://schemas.microsoft.com/office/drawing/2014/main" id="{E4F317F8-00FA-C14B-AB0B-1B319F53995E}"/>
                  </a:ext>
                </a:extLst>
              </p:cNvPr>
              <p:cNvSpPr txBox="1"/>
              <p:nvPr/>
            </p:nvSpPr>
            <p:spPr>
              <a:xfrm>
                <a:off x="2131828" y="3456815"/>
                <a:ext cx="2175886" cy="707886"/>
              </a:xfrm>
              <a:prstGeom prst="rect">
                <a:avLst/>
              </a:prstGeom>
              <a:noFill/>
            </p:spPr>
            <p:txBody>
              <a:bodyPr wrap="square" rtlCol="0">
                <a:spAutoFit/>
              </a:bodyPr>
              <a:lstStyle/>
              <a:p>
                <a:pPr algn="ctr">
                  <a:defRPr/>
                </a:pPr>
                <a:r>
                  <a:rPr lang="ar-SA" sz="2000">
                    <a:latin typeface="Century Gothic" panose="020B0502020202020204" pitchFamily="34" charset="0"/>
                    <a:cs typeface="Arial"/>
                  </a:rPr>
                  <a:t>ساعات وأيام العمل</a:t>
                </a:r>
              </a:p>
            </p:txBody>
          </p:sp>
          <p:sp>
            <p:nvSpPr>
              <p:cNvPr id="16" name="TextBox 15">
                <a:extLst>
                  <a:ext uri="{FF2B5EF4-FFF2-40B4-BE49-F238E27FC236}">
                    <a16:creationId xmlns:a16="http://schemas.microsoft.com/office/drawing/2014/main" id="{5AC5308F-6F37-D349-AAE4-7E287E0385BB}"/>
                  </a:ext>
                </a:extLst>
              </p:cNvPr>
              <p:cNvSpPr txBox="1"/>
              <p:nvPr/>
            </p:nvSpPr>
            <p:spPr>
              <a:xfrm>
                <a:off x="2126716" y="4368019"/>
                <a:ext cx="2175886" cy="1015663"/>
              </a:xfrm>
              <a:prstGeom prst="rect">
                <a:avLst/>
              </a:prstGeom>
              <a:noFill/>
            </p:spPr>
            <p:txBody>
              <a:bodyPr wrap="square" rtlCol="0">
                <a:spAutoFit/>
              </a:bodyPr>
              <a:lstStyle/>
              <a:p>
                <a:pPr algn="ctr">
                  <a:defRPr/>
                </a:pPr>
                <a:r>
                  <a:rPr lang="ar-SA" sz="2000">
                    <a:latin typeface="Century Gothic" panose="020B0502020202020204" pitchFamily="34" charset="0"/>
                    <a:cs typeface="Arial"/>
                  </a:rPr>
                  <a:t>كيف ستتابعهم أثناء العمل</a:t>
                </a:r>
              </a:p>
            </p:txBody>
          </p:sp>
          <p:sp>
            <p:nvSpPr>
              <p:cNvPr id="17" name="TextBox 16">
                <a:extLst>
                  <a:ext uri="{FF2B5EF4-FFF2-40B4-BE49-F238E27FC236}">
                    <a16:creationId xmlns:a16="http://schemas.microsoft.com/office/drawing/2014/main" id="{E69652DF-67D7-F54B-A022-7713A5D584EE}"/>
                  </a:ext>
                </a:extLst>
              </p:cNvPr>
              <p:cNvSpPr txBox="1"/>
              <p:nvPr/>
            </p:nvSpPr>
            <p:spPr>
              <a:xfrm>
                <a:off x="5738472" y="2603014"/>
                <a:ext cx="2175886" cy="707886"/>
              </a:xfrm>
              <a:prstGeom prst="rect">
                <a:avLst/>
              </a:prstGeom>
              <a:noFill/>
            </p:spPr>
            <p:txBody>
              <a:bodyPr wrap="square" rtlCol="0">
                <a:spAutoFit/>
              </a:bodyPr>
              <a:lstStyle/>
              <a:p>
                <a:pPr algn="ctr">
                  <a:defRPr/>
                </a:pPr>
                <a:r>
                  <a:rPr lang="ar-SA" sz="2000">
                    <a:latin typeface="Century Gothic" panose="020B0502020202020204" pitchFamily="34" charset="0"/>
                    <a:cs typeface="Arial"/>
                  </a:rPr>
                  <a:t>تاريخ البدء/تاريخ الانتهاء</a:t>
                </a:r>
              </a:p>
            </p:txBody>
          </p:sp>
          <p:sp>
            <p:nvSpPr>
              <p:cNvPr id="18" name="TextBox 17">
                <a:extLst>
                  <a:ext uri="{FF2B5EF4-FFF2-40B4-BE49-F238E27FC236}">
                    <a16:creationId xmlns:a16="http://schemas.microsoft.com/office/drawing/2014/main" id="{71E17CA4-D0EF-1A4B-ACAB-0481E3E58EE6}"/>
                  </a:ext>
                </a:extLst>
              </p:cNvPr>
              <p:cNvSpPr txBox="1"/>
              <p:nvPr/>
            </p:nvSpPr>
            <p:spPr>
              <a:xfrm>
                <a:off x="5663386" y="3649402"/>
                <a:ext cx="2175886" cy="400110"/>
              </a:xfrm>
              <a:prstGeom prst="rect">
                <a:avLst/>
              </a:prstGeom>
              <a:noFill/>
            </p:spPr>
            <p:txBody>
              <a:bodyPr wrap="square" rtlCol="0">
                <a:spAutoFit/>
              </a:bodyPr>
              <a:lstStyle/>
              <a:p>
                <a:pPr algn="ctr">
                  <a:defRPr/>
                </a:pPr>
                <a:r>
                  <a:rPr lang="ar-SA" sz="2000">
                    <a:latin typeface="Century Gothic" panose="020B0502020202020204" pitchFamily="34" charset="0"/>
                    <a:cs typeface="Arial"/>
                  </a:rPr>
                  <a:t>معدل الأجور</a:t>
                </a:r>
              </a:p>
            </p:txBody>
          </p:sp>
        </p:grpSp>
      </p:grpSp>
    </p:spTree>
    <p:extLst>
      <p:ext uri="{BB962C8B-B14F-4D97-AF65-F5344CB8AC3E}">
        <p14:creationId xmlns:p14="http://schemas.microsoft.com/office/powerpoint/2010/main" val="679553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435" y="1061460"/>
            <a:ext cx="6131564" cy="593568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762291" cy="784146"/>
          </a:xfrm>
        </p:spPr>
        <p:txBody>
          <a:bodyPr/>
          <a:lstStyle/>
          <a:p>
            <a:r>
              <a:rPr lang="ar-SA" sz="2800" dirty="0"/>
              <a:t>الأدوار والمسئوليات</a:t>
            </a: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595179"/>
            <a:ext cx="11762291"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hlinkClick r:id="rId3" action="ppaction://hlinkfile"/>
              </a:rPr>
              <a:t>*نماذج جيسون وصوفيا  </a:t>
            </a:r>
          </a:p>
        </p:txBody>
      </p:sp>
      <p:pic>
        <p:nvPicPr>
          <p:cNvPr id="10" name="Picture 9"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677556" y="2185987"/>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5">
            <a:alphaModFix amt="39000"/>
          </a:blip>
          <a:stretch>
            <a:fillRect/>
          </a:stretch>
        </p:blipFill>
        <p:spPr>
          <a:xfrm>
            <a:off x="6870033" y="3577288"/>
            <a:ext cx="1517195"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EB3DC087-FC35-4047-B853-5C0222EE0EC9}"/>
              </a:ext>
            </a:extLst>
          </p:cNvPr>
          <p:cNvPicPr>
            <a:picLocks noChangeAspect="1"/>
          </p:cNvPicPr>
          <p:nvPr/>
        </p:nvPicPr>
        <p:blipFill>
          <a:blip r:embed="rId6">
            <a:alphaModFix amt="51000"/>
          </a:blip>
          <a:stretch>
            <a:fillRect/>
          </a:stretch>
        </p:blipFill>
        <p:spPr>
          <a:xfrm>
            <a:off x="8549679" y="4307960"/>
            <a:ext cx="1707730" cy="18417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8331494" y="2368101"/>
            <a:ext cx="1465034" cy="1465006"/>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dobe illustrator - How do I replicate the Apple Family Sharing Icon - Graphic Design Stack Exchang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88475" y="3332020"/>
            <a:ext cx="1001032" cy="1065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adobe illustrator - How do I replicate the Apple Family Sharing Icon - Graphic Design Stack Exchang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9029" y="2304140"/>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6">
            <a:alphaModFix amt="51000"/>
          </a:blip>
          <a:stretch>
            <a:fillRect/>
          </a:stretch>
        </p:blipFill>
        <p:spPr>
          <a:xfrm>
            <a:off x="614633" y="2081308"/>
            <a:ext cx="1707730" cy="18417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rotWithShape="1">
          <a:blip r:embed="rId10"/>
          <a:srcRect l="53809" t="24191" r="27699" b="45841"/>
          <a:stretch/>
        </p:blipFill>
        <p:spPr>
          <a:xfrm>
            <a:off x="1978687" y="3840040"/>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DC381D81-C176-EE4F-B615-2DB4E3D294B9}"/>
              </a:ext>
            </a:extLst>
          </p:cNvPr>
          <p:cNvSpPr txBox="1"/>
          <p:nvPr/>
        </p:nvSpPr>
        <p:spPr>
          <a:xfrm>
            <a:off x="5777404" y="1374484"/>
            <a:ext cx="6646823" cy="5355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200" b="1">
                <a:solidFill>
                  <a:schemeClr val="accent5">
                    <a:lumMod val="50000"/>
                  </a:schemeClr>
                </a:solidFill>
                <a:latin typeface="Century Gothic" panose="020B0502020202020204" pitchFamily="34" charset="0"/>
                <a:ea typeface="+mj-ea"/>
                <a:cs typeface="Arial"/>
              </a:rPr>
              <a:t>برنامج التحديد الذاتي</a:t>
            </a:r>
          </a:p>
        </p:txBody>
      </p:sp>
      <p:pic>
        <p:nvPicPr>
          <p:cNvPr id="24" name="Picture 23" descr="Proceso administrativo: Imagenes de cabecera">
            <a:extLst>
              <a:ext uri="{FF2B5EF4-FFF2-40B4-BE49-F238E27FC236}">
                <a16:creationId xmlns:a16="http://schemas.microsoft.com/office/drawing/2014/main" id="{90965D16-30E4-9C4C-8098-3CFEAE4BD27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739375" y="3874695"/>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ECA7A65-8161-0946-9F23-C66A3BF0B52E}"/>
              </a:ext>
            </a:extLst>
          </p:cNvPr>
          <p:cNvPicPr>
            <a:picLocks noChangeAspect="1"/>
          </p:cNvPicPr>
          <p:nvPr/>
        </p:nvPicPr>
        <p:blipFill rotWithShape="1">
          <a:blip r:embed="rId10"/>
          <a:srcRect l="53809" t="24191" r="27699" b="45841"/>
          <a:stretch/>
        </p:blipFill>
        <p:spPr>
          <a:xfrm>
            <a:off x="10556445" y="4534428"/>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39375" y="5500380"/>
            <a:ext cx="4686300" cy="1685077"/>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11500">
                <a:solidFill>
                  <a:schemeClr val="accent5">
                    <a:lumMod val="50000"/>
                  </a:schemeClr>
                </a:solidFill>
                <a:latin typeface="Berlin Sans FB Demi" panose="020E0802020502020306" pitchFamily="34" charset="0"/>
                <a:ea typeface="+mj-ea"/>
                <a:cs typeface="Arial"/>
              </a:rPr>
              <a:t> </a:t>
            </a:r>
            <a:r>
              <a:rPr lang="ar-SA" sz="2000">
                <a:solidFill>
                  <a:schemeClr val="accent5">
                    <a:lumMod val="50000"/>
                  </a:schemeClr>
                </a:solidFill>
                <a:latin typeface="Century Gothic" panose="020B0502020202020204" pitchFamily="34" charset="0"/>
                <a:ea typeface="+mj-ea"/>
                <a:cs typeface="Arial"/>
              </a:rPr>
              <a:t> </a:t>
            </a:r>
          </a:p>
        </p:txBody>
      </p:sp>
      <p:sp>
        <p:nvSpPr>
          <p:cNvPr id="3" name="TextBox 2">
            <a:extLst>
              <a:ext uri="{FF2B5EF4-FFF2-40B4-BE49-F238E27FC236}">
                <a16:creationId xmlns:a16="http://schemas.microsoft.com/office/drawing/2014/main" id="{EDDE0DD6-81C3-744A-9A63-0CAC2EE888AC}"/>
              </a:ext>
            </a:extLst>
          </p:cNvPr>
          <p:cNvSpPr txBox="1"/>
          <p:nvPr/>
        </p:nvSpPr>
        <p:spPr>
          <a:xfrm>
            <a:off x="614633" y="1292087"/>
            <a:ext cx="4672984" cy="5355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200" b="1">
                <a:solidFill>
                  <a:schemeClr val="accent5">
                    <a:lumMod val="50000"/>
                  </a:schemeClr>
                </a:solidFill>
                <a:latin typeface="Century Gothic" panose="020B0502020202020204" pitchFamily="34" charset="0"/>
                <a:ea typeface="+mj-ea"/>
                <a:cs typeface="Arial"/>
              </a:rPr>
              <a:t> الخدمات التقليدية</a:t>
            </a:r>
          </a:p>
        </p:txBody>
      </p:sp>
    </p:spTree>
    <p:extLst>
      <p:ext uri="{BB962C8B-B14F-4D97-AF65-F5344CB8AC3E}">
        <p14:creationId xmlns:p14="http://schemas.microsoft.com/office/powerpoint/2010/main" val="3023602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5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110210" y="595179"/>
            <a:ext cx="11824615"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المراجعة</a:t>
            </a:r>
          </a:p>
        </p:txBody>
      </p:sp>
      <p:sp>
        <p:nvSpPr>
          <p:cNvPr id="12"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824615" cy="784146"/>
          </a:xfrm>
        </p:spPr>
        <p:txBody>
          <a:bodyPr/>
          <a:lstStyle/>
          <a:p>
            <a:r>
              <a:rPr lang="ar-SA" sz="2800" dirty="0"/>
              <a:t>الأدوار والمسئوليات</a:t>
            </a:r>
          </a:p>
        </p:txBody>
      </p:sp>
      <p:grpSp>
        <p:nvGrpSpPr>
          <p:cNvPr id="4" name="Group 3">
            <a:extLst>
              <a:ext uri="{FF2B5EF4-FFF2-40B4-BE49-F238E27FC236}">
                <a16:creationId xmlns:a16="http://schemas.microsoft.com/office/drawing/2014/main" id="{8EF42D10-8E46-7A4A-8666-9F6393A35E06}"/>
              </a:ext>
            </a:extLst>
          </p:cNvPr>
          <p:cNvGrpSpPr/>
          <p:nvPr/>
        </p:nvGrpSpPr>
        <p:grpSpPr>
          <a:xfrm>
            <a:off x="455752" y="1379325"/>
            <a:ext cx="11052312" cy="5170211"/>
            <a:chOff x="435874" y="1329980"/>
            <a:chExt cx="11052312" cy="5170211"/>
          </a:xfrm>
        </p:grpSpPr>
        <p:grpSp>
          <p:nvGrpSpPr>
            <p:cNvPr id="7" name="Group 6">
              <a:extLst>
                <a:ext uri="{FF2B5EF4-FFF2-40B4-BE49-F238E27FC236}">
                  <a16:creationId xmlns:a16="http://schemas.microsoft.com/office/drawing/2014/main" id="{1070B244-D4CB-6E41-AAC0-86D4A617D865}"/>
                </a:ext>
              </a:extLst>
            </p:cNvPr>
            <p:cNvGrpSpPr/>
            <p:nvPr/>
          </p:nvGrpSpPr>
          <p:grpSpPr>
            <a:xfrm>
              <a:off x="2263679" y="1329980"/>
              <a:ext cx="7793726" cy="5170211"/>
              <a:chOff x="1689633" y="3966472"/>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689633" y="3966472"/>
                <a:ext cx="3579183" cy="4129226"/>
              </a:xfrm>
              <a:prstGeom prst="rect">
                <a:avLst/>
              </a:prstGeom>
              <a:solidFill>
                <a:schemeClr val="tx1">
                  <a:lumMod val="75000"/>
                  <a:lumOff val="2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A58D2C-A69D-E740-BC11-13CDAC7AC1EE}"/>
                  </a:ext>
                </a:extLst>
              </p:cNvPr>
              <p:cNvSpPr/>
              <p:nvPr/>
            </p:nvSpPr>
            <p:spPr>
              <a:xfrm>
                <a:off x="1755232" y="4049357"/>
                <a:ext cx="3464387" cy="3877631"/>
              </a:xfrm>
              <a:prstGeom prst="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B5CFF8F1-5862-DD4D-A8D0-C12E0E4E404F}"/>
                </a:ext>
              </a:extLst>
            </p:cNvPr>
            <p:cNvSpPr/>
            <p:nvPr/>
          </p:nvSpPr>
          <p:spPr>
            <a:xfrm>
              <a:off x="435874" y="1665978"/>
              <a:ext cx="11052312" cy="523220"/>
            </a:xfrm>
            <a:prstGeom prst="rect">
              <a:avLst/>
            </a:prstGeom>
          </p:spPr>
          <p:txBody>
            <a:bodyPr wrap="square">
              <a:spAutoFit/>
            </a:bodyPr>
            <a:lstStyle/>
            <a:p>
              <a:pPr lvl="1" algn="ctr"/>
              <a:r>
                <a:rPr lang="ar-SA" sz="2800" b="1">
                  <a:solidFill>
                    <a:schemeClr val="bg2">
                      <a:lumMod val="10000"/>
                    </a:schemeClr>
                  </a:solidFill>
                  <a:latin typeface="Century Gothic" panose="020B0502020202020204" pitchFamily="34" charset="0"/>
                  <a:cs typeface="Arial"/>
                </a:rPr>
                <a:t>نظرة عامة على الأدوار والمسؤوليات</a:t>
              </a:r>
            </a:p>
          </p:txBody>
        </p:sp>
        <p:sp>
          <p:nvSpPr>
            <p:cNvPr id="2" name="Rectangle 1">
              <a:extLst>
                <a:ext uri="{FF2B5EF4-FFF2-40B4-BE49-F238E27FC236}">
                  <a16:creationId xmlns:a16="http://schemas.microsoft.com/office/drawing/2014/main" id="{E2825C59-9AD2-EC49-AABE-70F84AF5DFAD}"/>
                </a:ext>
              </a:extLst>
            </p:cNvPr>
            <p:cNvSpPr/>
            <p:nvPr/>
          </p:nvSpPr>
          <p:spPr>
            <a:xfrm>
              <a:off x="2263681" y="2411794"/>
              <a:ext cx="6096000" cy="3477875"/>
            </a:xfrm>
            <a:prstGeom prst="rect">
              <a:avLst/>
            </a:prstGeom>
          </p:spPr>
          <p:txBody>
            <a:bodyPr>
              <a:spAutoFit/>
            </a:bodyPr>
            <a:lstStyle/>
            <a:p>
              <a:pPr marL="914400" lvl="1" indent="-457200">
                <a:buFont typeface="Wingdings" pitchFamily="2" charset="2"/>
                <a:buChar char="ü"/>
              </a:pPr>
              <a:r>
                <a:rPr lang="ar-SA" sz="2000">
                  <a:latin typeface="Century Gothic" panose="020B0502020202020204" pitchFamily="34" charset="0"/>
                  <a:cs typeface="Arial"/>
                </a:rPr>
                <a:t>دورك ومسؤولياتك</a:t>
              </a:r>
            </a:p>
            <a:p>
              <a:pPr lvl="1"/>
              <a:endParaRPr lang="en-US" sz="2000" dirty="0">
                <a:latin typeface="Century Gothic" panose="020B0502020202020204" pitchFamily="34" charset="0"/>
              </a:endParaRPr>
            </a:p>
            <a:p>
              <a:pPr marL="914400" lvl="1" indent="-457200">
                <a:buFont typeface="Wingdings" pitchFamily="2" charset="2"/>
                <a:buChar char="ü"/>
              </a:pPr>
              <a:r>
                <a:rPr lang="ar-SA" sz="2000">
                  <a:latin typeface="Century Gothic" panose="020B0502020202020204" pitchFamily="34" charset="0"/>
                  <a:cs typeface="Arial"/>
                </a:rPr>
                <a:t>الأشخاص الذين تختارهم من حياتك</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ar-SA" sz="2000">
                  <a:latin typeface="Century Gothic" panose="020B0502020202020204" pitchFamily="34" charset="0"/>
                  <a:cs typeface="Arial"/>
                </a:rPr>
                <a:t>منسق خدمة المركز الإقليمي</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ar-SA" sz="2000">
                  <a:latin typeface="Century Gothic" panose="020B0502020202020204" pitchFamily="34" charset="0"/>
                  <a:cs typeface="Arial"/>
                </a:rPr>
                <a:t>الميسِّر المستقل</a:t>
              </a:r>
            </a:p>
            <a:p>
              <a:pPr lvl="1"/>
              <a:endParaRPr lang="en-US" sz="2000" dirty="0">
                <a:latin typeface="Century Gothic" panose="020B0502020202020204" pitchFamily="34" charset="0"/>
              </a:endParaRPr>
            </a:p>
            <a:p>
              <a:pPr marL="914400" lvl="1" indent="-457200">
                <a:buFont typeface="Wingdings" pitchFamily="2" charset="2"/>
                <a:buChar char="ü"/>
              </a:pPr>
              <a:r>
                <a:rPr lang="ar-SA" sz="2000">
                  <a:latin typeface="Century Gothic" panose="020B0502020202020204" pitchFamily="34" charset="0"/>
                  <a:cs typeface="Arial"/>
                </a:rPr>
                <a:t>مقدمو الخدمات</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ar-SA" sz="2000">
                  <a:latin typeface="Century Gothic" panose="020B0502020202020204" pitchFamily="34" charset="0"/>
                  <a:cs typeface="Arial"/>
                </a:rPr>
                <a:t>خدمة الإدارة المالية</a:t>
              </a:r>
            </a:p>
          </p:txBody>
        </p:sp>
      </p:grpSp>
    </p:spTree>
    <p:extLst>
      <p:ext uri="{BB962C8B-B14F-4D97-AF65-F5344CB8AC3E}">
        <p14:creationId xmlns:p14="http://schemas.microsoft.com/office/powerpoint/2010/main" val="3829952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1" y="994167"/>
            <a:ext cx="9846073" cy="1460500"/>
          </a:xfrm>
        </p:spPr>
        <p:txBody>
          <a:bodyPr>
            <a:noAutofit/>
          </a:bodyPr>
          <a:lstStyle/>
          <a:p>
            <a:r>
              <a:rPr lang="ar-SA" dirty="0"/>
              <a:t>التخطيط</a:t>
            </a:r>
          </a:p>
        </p:txBody>
      </p:sp>
      <p:grpSp>
        <p:nvGrpSpPr>
          <p:cNvPr id="16" name="Group 15">
            <a:extLst>
              <a:ext uri="{FF2B5EF4-FFF2-40B4-BE49-F238E27FC236}">
                <a16:creationId xmlns:a16="http://schemas.microsoft.com/office/drawing/2014/main" id="{4FC1BFFC-2E8C-D940-B888-FAFF2DF9AD66}"/>
              </a:ext>
            </a:extLst>
          </p:cNvPr>
          <p:cNvGrpSpPr/>
          <p:nvPr/>
        </p:nvGrpSpPr>
        <p:grpSpPr>
          <a:xfrm>
            <a:off x="7316332" y="2454667"/>
            <a:ext cx="3579183" cy="4646092"/>
            <a:chOff x="7316332" y="2967282"/>
            <a:chExt cx="3579183" cy="4646092"/>
          </a:xfrm>
        </p:grpSpPr>
        <p:grpSp>
          <p:nvGrpSpPr>
            <p:cNvPr id="17" name="Group 16">
              <a:extLst>
                <a:ext uri="{FF2B5EF4-FFF2-40B4-BE49-F238E27FC236}">
                  <a16:creationId xmlns:a16="http://schemas.microsoft.com/office/drawing/2014/main" id="{BBE5D4A6-B964-3347-9EDF-E63AB3B7B638}"/>
                </a:ext>
              </a:extLst>
            </p:cNvPr>
            <p:cNvGrpSpPr/>
            <p:nvPr/>
          </p:nvGrpSpPr>
          <p:grpSpPr>
            <a:xfrm>
              <a:off x="7316332" y="2967282"/>
              <a:ext cx="3579183" cy="4646092"/>
              <a:chOff x="1763121" y="3966472"/>
              <a:chExt cx="3579183" cy="4148786"/>
            </a:xfrm>
          </p:grpSpPr>
          <p:sp>
            <p:nvSpPr>
              <p:cNvPr id="20" name="Rectangle 19">
                <a:extLst>
                  <a:ext uri="{FF2B5EF4-FFF2-40B4-BE49-F238E27FC236}">
                    <a16:creationId xmlns:a16="http://schemas.microsoft.com/office/drawing/2014/main" id="{7900DAF5-8646-CD48-BBF2-79F556D523C8}"/>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16A8BBD-4128-A349-BA1F-A37E7F9C0C98}"/>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C844FE0D-0053-A54F-9223-66C994050713}"/>
                </a:ext>
              </a:extLst>
            </p:cNvPr>
            <p:cNvSpPr txBox="1"/>
            <p:nvPr/>
          </p:nvSpPr>
          <p:spPr>
            <a:xfrm>
              <a:off x="7551339" y="4838955"/>
              <a:ext cx="3109170" cy="2114425"/>
            </a:xfrm>
            <a:prstGeom prst="rect">
              <a:avLst/>
            </a:prstGeom>
            <a:noFill/>
          </p:spPr>
          <p:txBody>
            <a:bodyPr wrap="square" rtlCol="0">
              <a:spAutoFit/>
            </a:bodyPr>
            <a:lstStyle/>
            <a:p>
              <a:pPr>
                <a:lnSpc>
                  <a:spcPct val="90000"/>
                </a:lnSpc>
                <a:spcBef>
                  <a:spcPct val="0"/>
                </a:spcBef>
              </a:pPr>
              <a:r>
                <a:rPr lang="ar-SA" b="1" dirty="0">
                  <a:solidFill>
                    <a:schemeClr val="accent5">
                      <a:lumMod val="50000"/>
                    </a:schemeClr>
                  </a:solidFill>
                  <a:latin typeface="Century Gothic" panose="020B0502020202020204" pitchFamily="34" charset="0"/>
                  <a:ea typeface="+mj-ea"/>
                  <a:cs typeface="Arial"/>
                </a:rPr>
                <a:t>الأدوار والمسئوليات</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 أنت</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 الأسرة/دائرة الدعم</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منسق الخدمة</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خدمة الإدارة المالية</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 مقدم الخدمات</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الميسِّر المستقل</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9" name="TextBox 18">
              <a:extLst>
                <a:ext uri="{FF2B5EF4-FFF2-40B4-BE49-F238E27FC236}">
                  <a16:creationId xmlns:a16="http://schemas.microsoft.com/office/drawing/2014/main" id="{D6D4EA65-5ED0-E146-8995-8DBD2AA5CFEC}"/>
                </a:ext>
              </a:extLst>
            </p:cNvPr>
            <p:cNvSpPr txBox="1"/>
            <p:nvPr/>
          </p:nvSpPr>
          <p:spPr>
            <a:xfrm>
              <a:off x="7551338" y="3127359"/>
              <a:ext cx="3109170" cy="1837426"/>
            </a:xfrm>
            <a:prstGeom prst="rect">
              <a:avLst/>
            </a:prstGeom>
            <a:noFill/>
          </p:spPr>
          <p:txBody>
            <a:bodyPr wrap="square" rtlCol="0">
              <a:spAutoFit/>
            </a:bodyPr>
            <a:lstStyle/>
            <a:p>
              <a:r>
                <a:rPr lang="ar-SA" b="1" dirty="0">
                  <a:solidFill>
                    <a:schemeClr val="accent5">
                      <a:lumMod val="50000"/>
                    </a:schemeClr>
                  </a:solidFill>
                  <a:latin typeface="Century Gothic" panose="020B0502020202020204" pitchFamily="34" charset="0"/>
                  <a:cs typeface="Arial"/>
                </a:rPr>
                <a:t>5 مبادئ</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الحرية</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السلطة</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الدعم</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 المسؤولية</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الإقرار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444295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403060" y="4092337"/>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166730" y="1774135"/>
            <a:ext cx="7952760" cy="4578533"/>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282226" y="2262113"/>
            <a:ext cx="3721768" cy="5909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600" b="1">
                <a:latin typeface="Century Gothic" panose="020B0502020202020204" pitchFamily="34" charset="0"/>
                <a:ea typeface="+mj-ea"/>
                <a:cs typeface="Arial"/>
              </a:rPr>
              <a:t>التخطيط</a:t>
            </a:r>
          </a:p>
        </p:txBody>
      </p:sp>
      <p:sp>
        <p:nvSpPr>
          <p:cNvPr id="15" name="TextBox 14"/>
          <p:cNvSpPr txBox="1"/>
          <p:nvPr/>
        </p:nvSpPr>
        <p:spPr>
          <a:xfrm>
            <a:off x="2455568" y="3357168"/>
            <a:ext cx="7375084" cy="2862322"/>
          </a:xfrm>
          <a:prstGeom prst="rect">
            <a:avLst/>
          </a:prstGeom>
          <a:noFill/>
        </p:spPr>
        <p:txBody>
          <a:bodyPr wrap="square" rtlCol="0">
            <a:spAutoFit/>
          </a:bodyPr>
          <a:lstStyle/>
          <a:p>
            <a:pPr marL="342900" indent="-342900">
              <a:lnSpc>
                <a:spcPct val="90000"/>
              </a:lnSpc>
              <a:spcBef>
                <a:spcPct val="0"/>
              </a:spcBef>
              <a:buFont typeface="Wingdings" panose="05000000000000000000" pitchFamily="2" charset="2"/>
              <a:buChar char="ü"/>
            </a:pPr>
            <a:r>
              <a:rPr lang="ar-SA" sz="2000">
                <a:solidFill>
                  <a:schemeClr val="tx2">
                    <a:lumMod val="50000"/>
                  </a:schemeClr>
                </a:solidFill>
                <a:latin typeface="Century Gothic" panose="020B0502020202020204" pitchFamily="34" charset="0"/>
                <a:ea typeface="+mj-ea"/>
                <a:cs typeface="Arial"/>
              </a:rPr>
              <a:t>التخطيط المرتكز حول الشخص والتحديد الذاتي</a:t>
            </a:r>
          </a:p>
          <a:p>
            <a:pPr marL="342900" indent="-342900">
              <a:lnSpc>
                <a:spcPct val="90000"/>
              </a:lnSpc>
              <a:spcBef>
                <a:spcPct val="0"/>
              </a:spcBef>
              <a:buFont typeface="Wingdings" panose="05000000000000000000" pitchFamily="2" charset="2"/>
              <a:buChar char="ü"/>
            </a:pPr>
            <a:endParaRPr lang="en-US" sz="2000" dirty="0">
              <a:solidFill>
                <a:schemeClr val="tx2">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ar-SA" sz="2000">
                <a:solidFill>
                  <a:schemeClr val="tx2">
                    <a:lumMod val="50000"/>
                  </a:schemeClr>
                </a:solidFill>
                <a:latin typeface="Century Gothic" panose="020B0502020202020204" pitchFamily="34" charset="0"/>
                <a:ea typeface="+mj-ea"/>
                <a:cs typeface="Arial"/>
              </a:rPr>
              <a:t> خطة البرنامج الفردية والتحديد الذاتي</a:t>
            </a:r>
          </a:p>
          <a:p>
            <a:pPr marL="342900" indent="-342900">
              <a:lnSpc>
                <a:spcPct val="90000"/>
              </a:lnSpc>
              <a:spcBef>
                <a:spcPct val="0"/>
              </a:spcBef>
              <a:buFont typeface="Wingdings" panose="05000000000000000000" pitchFamily="2" charset="2"/>
              <a:buChar char="ü"/>
            </a:pPr>
            <a:endParaRPr lang="en-US" sz="2000" dirty="0">
              <a:solidFill>
                <a:schemeClr val="tx2">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ar-SA" sz="2000">
                <a:solidFill>
                  <a:schemeClr val="tx2">
                    <a:lumMod val="50000"/>
                  </a:schemeClr>
                </a:solidFill>
                <a:latin typeface="Century Gothic" panose="020B0502020202020204" pitchFamily="34" charset="0"/>
                <a:ea typeface="+mj-ea"/>
                <a:cs typeface="Arial"/>
              </a:rPr>
              <a:t> متطلبات التخطيط الخاص بالخدمات</a:t>
            </a:r>
          </a:p>
          <a:p>
            <a:pPr marL="800100" lvl="1" indent="-342900">
              <a:lnSpc>
                <a:spcPct val="90000"/>
              </a:lnSpc>
              <a:spcBef>
                <a:spcPct val="0"/>
              </a:spcBef>
              <a:buFont typeface="Wingdings" panose="05000000000000000000" pitchFamily="2" charset="2"/>
              <a:buChar char="ü"/>
            </a:pPr>
            <a:r>
              <a:rPr lang="ar-SA" sz="2000">
                <a:solidFill>
                  <a:schemeClr val="tx2">
                    <a:lumMod val="50000"/>
                  </a:schemeClr>
                </a:solidFill>
                <a:latin typeface="Century Gothic" panose="020B0502020202020204" pitchFamily="34" charset="0"/>
                <a:ea typeface="+mj-ea"/>
                <a:cs typeface="Arial"/>
              </a:rPr>
              <a:t>الموارد العامة</a:t>
            </a:r>
          </a:p>
          <a:p>
            <a:pPr marL="800100" lvl="1" indent="-342900">
              <a:lnSpc>
                <a:spcPct val="90000"/>
              </a:lnSpc>
              <a:spcBef>
                <a:spcPct val="0"/>
              </a:spcBef>
              <a:buFont typeface="Wingdings" panose="05000000000000000000" pitchFamily="2" charset="2"/>
              <a:buChar char="ü"/>
            </a:pPr>
            <a:r>
              <a:rPr lang="ar-SA" sz="2000">
                <a:solidFill>
                  <a:schemeClr val="tx2">
                    <a:lumMod val="50000"/>
                  </a:schemeClr>
                </a:solidFill>
                <a:latin typeface="Century Gothic" panose="020B0502020202020204" pitchFamily="34" charset="0"/>
                <a:ea typeface="+mj-ea"/>
                <a:cs typeface="Arial"/>
              </a:rPr>
              <a:t>القاعدة النهائية</a:t>
            </a:r>
          </a:p>
          <a:p>
            <a:pPr algn="ctr" defTabSz="914400" rtl="0" eaLnBrk="1" latinLnBrk="0" hangingPunct="1">
              <a:lnSpc>
                <a:spcPct val="90000"/>
              </a:lnSpc>
              <a:spcBef>
                <a:spcPct val="0"/>
              </a:spcBef>
            </a:pPr>
            <a:endParaRPr lang="en-US" sz="2000" dirty="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829152" cy="862561"/>
          </a:xfrm>
        </p:spPr>
        <p:txBody>
          <a:bodyPr/>
          <a:lstStyle/>
          <a:p>
            <a:r>
              <a:rPr lang="ar-SA" sz="2800" dirty="0"/>
              <a:t> التخطيط</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 y="610286"/>
            <a:ext cx="11829151" cy="48013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نظرة عامة</a:t>
            </a:r>
          </a:p>
        </p:txBody>
      </p:sp>
    </p:spTree>
    <p:extLst>
      <p:ext uri="{BB962C8B-B14F-4D97-AF65-F5344CB8AC3E}">
        <p14:creationId xmlns:p14="http://schemas.microsoft.com/office/powerpoint/2010/main" val="683603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ar-SA" dirty="0">
                <a:latin typeface="Century Gothic" panose="020B0502020202020204" pitchFamily="34" charset="0"/>
                <a:cs typeface="Arial"/>
              </a:rPr>
              <a:t>توجيه برنامج التحديد الذاتي</a:t>
            </a:r>
          </a:p>
        </p:txBody>
      </p:sp>
      <p:sp>
        <p:nvSpPr>
          <p:cNvPr id="3" name="Subtitle 2"/>
          <p:cNvSpPr>
            <a:spLocks noGrp="1"/>
          </p:cNvSpPr>
          <p:nvPr>
            <p:ph type="subTitle" idx="1"/>
          </p:nvPr>
        </p:nvSpPr>
        <p:spPr>
          <a:xfrm>
            <a:off x="1524000" y="4535905"/>
            <a:ext cx="9144000" cy="366823"/>
          </a:xfrm>
        </p:spPr>
        <p:txBody>
          <a:bodyPr>
            <a:normAutofit fontScale="92500" lnSpcReduction="10000"/>
          </a:bodyPr>
          <a:lstStyle/>
          <a:p>
            <a:r>
              <a:rPr lang="ar-SA">
                <a:latin typeface="Century Gothic" panose="020B0502020202020204" pitchFamily="34" charset="0"/>
                <a:cs typeface="Arial"/>
              </a:rPr>
              <a:t> أسماء المحاضرين</a:t>
            </a:r>
          </a:p>
        </p:txBody>
      </p:sp>
    </p:spTree>
    <p:extLst>
      <p:ext uri="{BB962C8B-B14F-4D97-AF65-F5344CB8AC3E}">
        <p14:creationId xmlns:p14="http://schemas.microsoft.com/office/powerpoint/2010/main" val="3114851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11824615" cy="784146"/>
          </a:xfrm>
        </p:spPr>
        <p:txBody>
          <a:bodyPr/>
          <a:lstStyle/>
          <a:p>
            <a:r>
              <a:rPr lang="ar-SA" sz="2800" dirty="0"/>
              <a:t>التخطيط</a:t>
            </a:r>
          </a:p>
        </p:txBody>
      </p:sp>
      <p:sp>
        <p:nvSpPr>
          <p:cNvPr id="5" name="TextBox 4">
            <a:extLst>
              <a:ext uri="{FF2B5EF4-FFF2-40B4-BE49-F238E27FC236}">
                <a16:creationId xmlns:a16="http://schemas.microsoft.com/office/drawing/2014/main" id="{5D4FFC79-5BEB-3244-A84F-3E90F5C61842}"/>
              </a:ext>
            </a:extLst>
          </p:cNvPr>
          <p:cNvSpPr txBox="1"/>
          <p:nvPr/>
        </p:nvSpPr>
        <p:spPr>
          <a:xfrm>
            <a:off x="-1086013" y="557485"/>
            <a:ext cx="13020838" cy="46628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التخطيط المرتكز حول الشخص والتقدير الذاتي</a:t>
            </a:r>
          </a:p>
        </p:txBody>
      </p:sp>
      <p:sp>
        <p:nvSpPr>
          <p:cNvPr id="9" name="Oval 8"/>
          <p:cNvSpPr/>
          <p:nvPr/>
        </p:nvSpPr>
        <p:spPr>
          <a:xfrm>
            <a:off x="357626" y="4649678"/>
            <a:ext cx="5037523" cy="2162821"/>
          </a:xfrm>
          <a:prstGeom prst="ellipse">
            <a:avLst/>
          </a:prstGeom>
          <a:solidFill>
            <a:schemeClr val="bg1"/>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ar-SA" sz="2400">
                <a:solidFill>
                  <a:schemeClr val="tx1"/>
                </a:solidFill>
                <a:latin typeface="Century Gothic" panose="020B0502020202020204" pitchFamily="34" charset="0"/>
                <a:cs typeface="Arial"/>
              </a:rPr>
              <a:t> ومع بقائك في قلب دائرة التخطيط، من خلال العملية التي تركز على شخص، </a:t>
            </a:r>
            <a:r>
              <a:rPr lang="ar-SA" sz="2400" b="1" u="sng">
                <a:solidFill>
                  <a:schemeClr val="tx1"/>
                </a:solidFill>
                <a:latin typeface="Century Gothic" panose="020B0502020202020204" pitchFamily="34" charset="0"/>
                <a:cs typeface="Arial"/>
              </a:rPr>
              <a:t>سوف</a:t>
            </a:r>
            <a:r>
              <a:rPr lang="ar-SA" sz="2400">
                <a:solidFill>
                  <a:schemeClr val="tx1"/>
                </a:solidFill>
                <a:latin typeface="Century Gothic" panose="020B0502020202020204" pitchFamily="34" charset="0"/>
                <a:cs typeface="Arial"/>
              </a:rPr>
              <a:t>:</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1785273" y="2419378"/>
            <a:ext cx="2111679" cy="2103334"/>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1" name="Group 40"/>
          <p:cNvGrpSpPr/>
          <p:nvPr/>
        </p:nvGrpSpPr>
        <p:grpSpPr>
          <a:xfrm>
            <a:off x="405759" y="1227840"/>
            <a:ext cx="4941255" cy="7033103"/>
            <a:chOff x="110210" y="2770589"/>
            <a:chExt cx="4941255" cy="7033103"/>
          </a:xfrm>
        </p:grpSpPr>
        <p:sp>
          <p:nvSpPr>
            <p:cNvPr id="40" name="Block Arc 39"/>
            <p:cNvSpPr/>
            <p:nvPr/>
          </p:nvSpPr>
          <p:spPr>
            <a:xfrm rot="189805">
              <a:off x="284546" y="3158370"/>
              <a:ext cx="4522037" cy="6645322"/>
            </a:xfrm>
            <a:prstGeom prst="blockArc">
              <a:avLst>
                <a:gd name="adj1" fmla="val 12093565"/>
                <a:gd name="adj2" fmla="val 19940133"/>
                <a:gd name="adj3" fmla="val 58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descr="Target 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441" y="3185410"/>
              <a:ext cx="1044895"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Is there an abbreviation for &quot;skill&quot;? - English Language Learners Stack Exchan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10" y="4463445"/>
              <a:ext cx="1101403"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Bailey: februar 20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5502">
              <a:off x="3947293" y="4503001"/>
              <a:ext cx="1104172" cy="104269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261165" y="3139233"/>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7" name="Group 26"/>
            <p:cNvGrpSpPr/>
            <p:nvPr/>
          </p:nvGrpSpPr>
          <p:grpSpPr>
            <a:xfrm>
              <a:off x="1897052" y="2770589"/>
              <a:ext cx="1148396" cy="1064572"/>
              <a:chOff x="1379880" y="1004325"/>
              <a:chExt cx="2041396" cy="1951809"/>
            </a:xfrm>
          </p:grpSpPr>
          <p:sp>
            <p:nvSpPr>
              <p:cNvPr id="26" name="Oval 25"/>
              <p:cNvSpPr/>
              <p:nvPr/>
            </p:nvSpPr>
            <p:spPr>
              <a:xfrm>
                <a:off x="1379880" y="1004325"/>
                <a:ext cx="2041396" cy="19518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loud Callout 21"/>
              <p:cNvSpPr/>
              <p:nvPr/>
            </p:nvSpPr>
            <p:spPr>
              <a:xfrm>
                <a:off x="2148420" y="1664767"/>
                <a:ext cx="1039490" cy="736413"/>
              </a:xfrm>
              <a:prstGeom prst="cloudCallout">
                <a:avLst>
                  <a:gd name="adj1" fmla="val -55965"/>
                  <a:gd name="adj2" fmla="val 8369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5-Point Star 22"/>
              <p:cNvSpPr/>
              <p:nvPr/>
            </p:nvSpPr>
            <p:spPr>
              <a:xfrm>
                <a:off x="1676400" y="1664767"/>
                <a:ext cx="472020" cy="52535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5-Point Star 23"/>
              <p:cNvSpPr/>
              <p:nvPr/>
            </p:nvSpPr>
            <p:spPr>
              <a:xfrm flipV="1">
                <a:off x="1828800" y="1174461"/>
                <a:ext cx="791640" cy="64270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5-Point Star 24"/>
              <p:cNvSpPr/>
              <p:nvPr/>
            </p:nvSpPr>
            <p:spPr>
              <a:xfrm>
                <a:off x="2772840" y="1286914"/>
                <a:ext cx="286600" cy="239348"/>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2" name="Parallelogram 41"/>
          <p:cNvSpPr/>
          <p:nvPr/>
        </p:nvSpPr>
        <p:spPr>
          <a:xfrm>
            <a:off x="6575919" y="4217349"/>
            <a:ext cx="5571020" cy="1093102"/>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ar-SA" sz="2400" dirty="0">
                <a:latin typeface="Century Gothic" panose="020B0502020202020204" pitchFamily="34" charset="0"/>
                <a:cs typeface="Arial"/>
              </a:rPr>
              <a:t>حدد وضع أهدافًا ذات مغزى لحياتك.</a:t>
            </a:r>
          </a:p>
        </p:txBody>
      </p:sp>
      <p:sp>
        <p:nvSpPr>
          <p:cNvPr id="43" name="Parallelogram 42"/>
          <p:cNvSpPr/>
          <p:nvPr/>
        </p:nvSpPr>
        <p:spPr>
          <a:xfrm>
            <a:off x="6514121" y="2840660"/>
            <a:ext cx="5571020" cy="1077758"/>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ar-SA" sz="2400" dirty="0">
                <a:latin typeface="Century Gothic" panose="020B0502020202020204" pitchFamily="34" charset="0"/>
                <a:cs typeface="Arial"/>
              </a:rPr>
              <a:t>حدد ما تحبه وما أنت جيد فيه.</a:t>
            </a:r>
          </a:p>
        </p:txBody>
      </p:sp>
      <p:sp>
        <p:nvSpPr>
          <p:cNvPr id="44" name="Parallelogram 43"/>
          <p:cNvSpPr/>
          <p:nvPr/>
        </p:nvSpPr>
        <p:spPr>
          <a:xfrm>
            <a:off x="6514121" y="5588072"/>
            <a:ext cx="5571020" cy="1077758"/>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ar-SA" sz="2400" dirty="0">
                <a:latin typeface="Century Gothic" panose="020B0502020202020204" pitchFamily="34" charset="0"/>
                <a:cs typeface="Arial"/>
              </a:rPr>
              <a:t>اختر من سيقدم الخدمات والدعم لمساعدتك في تحقيق أهدافك.</a:t>
            </a:r>
          </a:p>
          <a:p>
            <a:pPr algn="ctr"/>
            <a:endParaRPr lang="en-US" sz="2000" dirty="0">
              <a:latin typeface="Century Gothic" panose="020B0502020202020204" pitchFamily="34" charset="0"/>
            </a:endParaRPr>
          </a:p>
          <a:p>
            <a:pPr algn="ctr"/>
            <a:endParaRPr lang="en-US" sz="2000" dirty="0">
              <a:latin typeface="Century Gothic" panose="020B0502020202020204" pitchFamily="34" charset="0"/>
            </a:endParaRPr>
          </a:p>
        </p:txBody>
      </p:sp>
      <p:sp>
        <p:nvSpPr>
          <p:cNvPr id="45" name="Parallelogram 44"/>
          <p:cNvSpPr/>
          <p:nvPr/>
        </p:nvSpPr>
        <p:spPr>
          <a:xfrm>
            <a:off x="6587726" y="1429593"/>
            <a:ext cx="5571020" cy="1077758"/>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ar-SA" sz="2400" dirty="0">
                <a:latin typeface="Century Gothic" panose="020B0502020202020204" pitchFamily="34" charset="0"/>
                <a:cs typeface="Arial"/>
              </a:rPr>
              <a:t>حدد آمالك وأحلامك.</a:t>
            </a:r>
          </a:p>
          <a:p>
            <a:pPr algn="ctr"/>
            <a:endParaRPr lang="en-US" sz="2000" dirty="0">
              <a:latin typeface="Century Gothic" panose="020B0502020202020204" pitchFamily="34" charset="0"/>
            </a:endParaRPr>
          </a:p>
          <a:p>
            <a:pPr algn="ctr"/>
            <a:endParaRPr lang="en-US" sz="2000" dirty="0">
              <a:latin typeface="Century Gothic" panose="020B0502020202020204" pitchFamily="34" charset="0"/>
            </a:endParaRPr>
          </a:p>
        </p:txBody>
      </p:sp>
      <p:sp>
        <p:nvSpPr>
          <p:cNvPr id="47" name="Parallelogram 46"/>
          <p:cNvSpPr/>
          <p:nvPr/>
        </p:nvSpPr>
        <p:spPr>
          <a:xfrm>
            <a:off x="6479191" y="1422061"/>
            <a:ext cx="1111571" cy="1102479"/>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ar-SA" sz="4000">
                <a:latin typeface="Century Gothic" panose="020B0502020202020204" pitchFamily="34" charset="0"/>
                <a:cs typeface="Arial"/>
              </a:rPr>
              <a:t>1</a:t>
            </a:r>
          </a:p>
        </p:txBody>
      </p:sp>
      <p:sp>
        <p:nvSpPr>
          <p:cNvPr id="48" name="Parallelogram 47"/>
          <p:cNvSpPr/>
          <p:nvPr/>
        </p:nvSpPr>
        <p:spPr>
          <a:xfrm>
            <a:off x="6291075" y="2845749"/>
            <a:ext cx="1111571" cy="107775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ar-SA" sz="4400">
                <a:latin typeface="Century Gothic" panose="020B0502020202020204" pitchFamily="34" charset="0"/>
                <a:cs typeface="Arial"/>
              </a:rPr>
              <a:t>2</a:t>
            </a:r>
          </a:p>
        </p:txBody>
      </p:sp>
      <p:sp>
        <p:nvSpPr>
          <p:cNvPr id="49" name="Parallelogram 48"/>
          <p:cNvSpPr/>
          <p:nvPr/>
        </p:nvSpPr>
        <p:spPr>
          <a:xfrm>
            <a:off x="6031941" y="4205513"/>
            <a:ext cx="1111571" cy="1104938"/>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ar-SA" sz="4400">
                <a:latin typeface="Century Gothic" panose="020B0502020202020204" pitchFamily="34" charset="0"/>
                <a:cs typeface="Arial"/>
              </a:rPr>
              <a:t>3</a:t>
            </a:r>
          </a:p>
        </p:txBody>
      </p:sp>
      <p:sp>
        <p:nvSpPr>
          <p:cNvPr id="50" name="Parallelogram 49"/>
          <p:cNvSpPr/>
          <p:nvPr/>
        </p:nvSpPr>
        <p:spPr>
          <a:xfrm>
            <a:off x="5735290" y="5588072"/>
            <a:ext cx="1111571" cy="107775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ar-SA" sz="4400">
                <a:latin typeface="Century Gothic" panose="020B0502020202020204" pitchFamily="34" charset="0"/>
                <a:cs typeface="Arial"/>
              </a:rPr>
              <a:t>4</a:t>
            </a:r>
          </a:p>
        </p:txBody>
      </p:sp>
    </p:spTree>
    <p:extLst>
      <p:ext uri="{BB962C8B-B14F-4D97-AF65-F5344CB8AC3E}">
        <p14:creationId xmlns:p14="http://schemas.microsoft.com/office/powerpoint/2010/main" val="1668630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11824615" cy="784146"/>
          </a:xfrm>
        </p:spPr>
        <p:txBody>
          <a:bodyPr/>
          <a:lstStyle/>
          <a:p>
            <a:r>
              <a:rPr lang="ar-SA" sz="2800" dirty="0"/>
              <a:t>التخطيط</a:t>
            </a:r>
          </a:p>
        </p:txBody>
      </p:sp>
      <p:sp>
        <p:nvSpPr>
          <p:cNvPr id="5" name="TextBox 4">
            <a:extLst>
              <a:ext uri="{FF2B5EF4-FFF2-40B4-BE49-F238E27FC236}">
                <a16:creationId xmlns:a16="http://schemas.microsoft.com/office/drawing/2014/main" id="{5D4FFC79-5BEB-3244-A84F-3E90F5C61842}"/>
              </a:ext>
            </a:extLst>
          </p:cNvPr>
          <p:cNvSpPr txBox="1"/>
          <p:nvPr/>
        </p:nvSpPr>
        <p:spPr>
          <a:xfrm>
            <a:off x="-1086013" y="557485"/>
            <a:ext cx="13020838" cy="46628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التخطيط المرتكز حول الشخص والتقدير الذاتي</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23468" y="2052256"/>
            <a:ext cx="3581444" cy="3567291"/>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a:extLst>
              <a:ext uri="{FF2B5EF4-FFF2-40B4-BE49-F238E27FC236}">
                <a16:creationId xmlns:a16="http://schemas.microsoft.com/office/drawing/2014/main" id="{D84352AD-934C-DC42-A881-D462A4D2EFA9}"/>
              </a:ext>
            </a:extLst>
          </p:cNvPr>
          <p:cNvPicPr>
            <a:picLocks noChangeAspect="1"/>
          </p:cNvPicPr>
          <p:nvPr/>
        </p:nvPicPr>
        <p:blipFill>
          <a:blip r:embed="rId4"/>
          <a:stretch>
            <a:fillRect/>
          </a:stretch>
        </p:blipFill>
        <p:spPr>
          <a:xfrm>
            <a:off x="8011491" y="2108444"/>
            <a:ext cx="3561170" cy="34549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4004912" y="1537077"/>
            <a:ext cx="4006579" cy="4247317"/>
          </a:xfrm>
          <a:prstGeom prst="rect">
            <a:avLst/>
          </a:prstGeom>
        </p:spPr>
        <p:txBody>
          <a:bodyPr wrap="square">
            <a:spAutoFit/>
          </a:bodyPr>
          <a:lstStyle/>
          <a:p>
            <a:pPr algn="ctr"/>
            <a:r>
              <a:rPr lang="ar-SA" b="1">
                <a:latin typeface="Century Gothic" panose="020B0502020202020204" pitchFamily="34" charset="0"/>
                <a:cs typeface="Arial"/>
              </a:rPr>
              <a:t> </a:t>
            </a:r>
          </a:p>
          <a:p>
            <a:pPr algn="ctr"/>
            <a:r>
              <a:rPr lang="ar-SA" sz="3600" b="1" u="sng">
                <a:latin typeface="Century Gothic" panose="020B0502020202020204" pitchFamily="34" charset="0"/>
                <a:cs typeface="Arial"/>
              </a:rPr>
              <a:t> من أين تبدأ؟</a:t>
            </a:r>
          </a:p>
          <a:p>
            <a:endParaRPr lang="en-US" sz="3600" b="1" dirty="0">
              <a:latin typeface="Century Gothic" panose="020B0502020202020204" pitchFamily="34" charset="0"/>
            </a:endParaRPr>
          </a:p>
          <a:p>
            <a:pPr algn="ctr"/>
            <a:r>
              <a:rPr lang="ar-SA" sz="3600" b="1">
                <a:latin typeface="Century Gothic" panose="020B0502020202020204" pitchFamily="34" charset="0"/>
                <a:cs typeface="Arial"/>
                <a:hlinkClick r:id="rId5" action="ppaction://hlinkfile"/>
              </a:rPr>
              <a:t>*أوجد المعلومات</a:t>
            </a:r>
          </a:p>
          <a:p>
            <a:pPr algn="ctr"/>
            <a:endParaRPr lang="en-US" sz="3600" b="1" dirty="0">
              <a:latin typeface="Century Gothic" panose="020B0502020202020204" pitchFamily="34" charset="0"/>
            </a:endParaRPr>
          </a:p>
          <a:p>
            <a:pPr algn="ctr"/>
            <a:r>
              <a:rPr lang="ar-SA" sz="3600" b="1">
                <a:latin typeface="Century Gothic" panose="020B0502020202020204" pitchFamily="34" charset="0"/>
                <a:cs typeface="Arial"/>
              </a:rPr>
              <a:t> احصل على الدعم</a:t>
            </a:r>
          </a:p>
          <a:p>
            <a:pPr algn="ctr"/>
            <a:endParaRPr lang="en-US" sz="3600" b="1" dirty="0">
              <a:latin typeface="Century Gothic" panose="020B0502020202020204" pitchFamily="34" charset="0"/>
            </a:endParaRPr>
          </a:p>
          <a:p>
            <a:pPr algn="ctr"/>
            <a:endParaRPr lang="en-US" sz="3600" b="1" dirty="0">
              <a:latin typeface="Century Gothic" panose="020B0502020202020204" pitchFamily="34" charset="0"/>
            </a:endParaRPr>
          </a:p>
        </p:txBody>
      </p:sp>
    </p:spTree>
    <p:extLst>
      <p:ext uri="{BB962C8B-B14F-4D97-AF65-F5344CB8AC3E}">
        <p14:creationId xmlns:p14="http://schemas.microsoft.com/office/powerpoint/2010/main" val="3851507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435" y="1061460"/>
            <a:ext cx="6131564" cy="593568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834140" cy="784146"/>
          </a:xfrm>
        </p:spPr>
        <p:txBody>
          <a:bodyPr/>
          <a:lstStyle/>
          <a:p>
            <a:r>
              <a:rPr lang="ar-SA" sz="2800" dirty="0"/>
              <a:t>التخطيط</a:t>
            </a: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595179"/>
            <a:ext cx="11834140"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hlinkClick r:id="rId3" action="ppaction://hlinkfile"/>
              </a:rPr>
              <a:t>*نماذج جيسون وصوفيا  </a:t>
            </a:r>
          </a:p>
        </p:txBody>
      </p:sp>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4">
            <a:alphaModFix amt="39000"/>
          </a:blip>
          <a:stretch>
            <a:fillRect/>
          </a:stretch>
        </p:blipFill>
        <p:spPr>
          <a:xfrm>
            <a:off x="9333090" y="4892153"/>
            <a:ext cx="1742274"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9893875" y="2344870"/>
            <a:ext cx="1465034" cy="1465006"/>
          </a:xfrm>
          <a:prstGeom prst="ellipse">
            <a:avLst/>
          </a:prstGeom>
          <a:blipFill dpi="0" rotWithShape="1">
            <a:blip r:embed="rId5"/>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dobe illustrator - How do I replicate the Apple Family Sharing Icon - Graphic Design Stack Exchan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817" y="3596458"/>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7">
            <a:alphaModFix amt="51000"/>
          </a:blip>
          <a:stretch>
            <a:fillRect/>
          </a:stretch>
        </p:blipFill>
        <p:spPr>
          <a:xfrm>
            <a:off x="4239709" y="2344870"/>
            <a:ext cx="3685632" cy="377171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rotWithShape="1">
          <a:blip r:embed="rId8"/>
          <a:srcRect l="53809" t="24191" r="27699" b="45841"/>
          <a:stretch/>
        </p:blipFill>
        <p:spPr>
          <a:xfrm>
            <a:off x="2729142" y="4967264"/>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descr="Proceso administrativo: Imagenes de cabecera">
            <a:extLst>
              <a:ext uri="{FF2B5EF4-FFF2-40B4-BE49-F238E27FC236}">
                <a16:creationId xmlns:a16="http://schemas.microsoft.com/office/drawing/2014/main" id="{90965D16-30E4-9C4C-8098-3CFEAE4BD27C}"/>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2954821" y="1940079"/>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39375" y="5500380"/>
            <a:ext cx="4686300" cy="1685077"/>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a:solidFill>
                  <a:schemeClr val="accent5">
                    <a:lumMod val="50000"/>
                  </a:schemeClr>
                </a:solidFill>
                <a:latin typeface="Century Gothic" panose="020B0502020202020204" pitchFamily="34" charset="0"/>
                <a:ea typeface="+mj-ea"/>
                <a:cs typeface="Arial"/>
              </a:rPr>
              <a:t> </a:t>
            </a:r>
          </a:p>
        </p:txBody>
      </p:sp>
      <p:pic>
        <p:nvPicPr>
          <p:cNvPr id="19" name="Picture 18" descr="Target 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481650">
            <a:off x="7275766" y="1070390"/>
            <a:ext cx="1670468" cy="1689951"/>
          </a:xfrm>
          <a:prstGeom prst="rect">
            <a:avLst/>
          </a:prstGeom>
        </p:spPr>
      </p:pic>
      <p:pic>
        <p:nvPicPr>
          <p:cNvPr id="21" name="Picture 20" descr="CV Resume Free PSD Template | UICloud"/>
          <p:cNvPicPr>
            <a:picLocks noChangeAspect="1"/>
          </p:cNvPicPr>
          <p:nvPr/>
        </p:nvPicPr>
        <p:blipFill rotWithShape="1">
          <a:blip r:embed="rId11" cstate="print">
            <a:extLst>
              <a:ext uri="{28A0092B-C50C-407E-A947-70E740481C1C}">
                <a14:useLocalDpi xmlns:a14="http://schemas.microsoft.com/office/drawing/2010/main" val="0"/>
              </a:ext>
            </a:extLst>
          </a:blip>
          <a:srcRect l="7143" r="7143"/>
          <a:stretch/>
        </p:blipFill>
        <p:spPr>
          <a:xfrm>
            <a:off x="850512" y="172412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p:cNvPicPr>
            <a:picLocks noChangeAspect="1"/>
          </p:cNvPicPr>
          <p:nvPr/>
        </p:nvPicPr>
        <p:blipFill rotWithShape="1">
          <a:blip r:embed="rId12">
            <a:extLst>
              <a:ext uri="{28A0092B-C50C-407E-A947-70E740481C1C}">
                <a14:useLocalDpi xmlns:a14="http://schemas.microsoft.com/office/drawing/2010/main" val="0"/>
              </a:ext>
            </a:extLst>
          </a:blip>
          <a:srcRect l="-11029" t="-18579" r="-6618" b="-14755"/>
          <a:stretch/>
        </p:blipFill>
        <p:spPr>
          <a:xfrm>
            <a:off x="8237368" y="3182246"/>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07270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11789582" cy="784146"/>
          </a:xfrm>
        </p:spPr>
        <p:txBody>
          <a:bodyPr/>
          <a:lstStyle/>
          <a:p>
            <a:r>
              <a:rPr lang="ar-SA" sz="2800" dirty="0"/>
              <a:t>التخطيط</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1789582"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خطة البرنامج الفردية والتحديد الذاتي</a:t>
            </a:r>
          </a:p>
        </p:txBody>
      </p:sp>
      <p:pic>
        <p:nvPicPr>
          <p:cNvPr id="3" name="Picture 2" descr="File:Circle-icons-document.sv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2131" y="2219725"/>
            <a:ext cx="3307661" cy="3307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9444286" y="3268986"/>
            <a:ext cx="1603350" cy="1588127"/>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600" dirty="0">
                <a:solidFill>
                  <a:schemeClr val="accent5">
                    <a:lumMod val="50000"/>
                  </a:schemeClr>
                </a:solidFill>
                <a:latin typeface="Century Gothic" panose="020B0502020202020204" pitchFamily="34" charset="0"/>
                <a:ea typeface="+mj-ea"/>
                <a:cs typeface="Arial"/>
              </a:rPr>
              <a:t> خطة البرنامج الفردية</a:t>
            </a:r>
          </a:p>
        </p:txBody>
      </p:sp>
      <p:sp>
        <p:nvSpPr>
          <p:cNvPr id="11" name="Oval 10"/>
          <p:cNvSpPr>
            <a:spLocks noChangeAspect="1"/>
          </p:cNvSpPr>
          <p:nvPr/>
        </p:nvSpPr>
        <p:spPr>
          <a:xfrm>
            <a:off x="4247462" y="1958943"/>
            <a:ext cx="2177722" cy="2271289"/>
          </a:xfrm>
          <a:prstGeom prst="ellipse">
            <a:avLst/>
          </a:prstGeom>
          <a:blipFill dpi="0" rotWithShape="1">
            <a:blip r:embed="rId4">
              <a:alphaModFix amt="51000"/>
            </a:blip>
            <a:srcRect/>
            <a:stretch>
              <a:fillRect l="-7000" r="-10000" b="-51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1885708" y="1571264"/>
            <a:ext cx="2125309" cy="2162422"/>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5130815" y="4257790"/>
            <a:ext cx="2222085" cy="2162422"/>
          </a:xfrm>
          <a:prstGeom prst="ellipse">
            <a:avLst/>
          </a:prstGeom>
          <a:blipFill dpi="0" rotWithShape="1">
            <a:blip r:embed="rId5">
              <a:alphaModFix amt="60000"/>
            </a:blip>
            <a:srcRect/>
            <a:stretch>
              <a:fillRect l="-27000" t="-23000" r="-42000" b="-85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2546027" y="4081274"/>
            <a:ext cx="2262632" cy="2162422"/>
          </a:xfrm>
          <a:prstGeom prst="ellipse">
            <a:avLst/>
          </a:prstGeom>
          <a:blipFill dpi="0" rotWithShape="1">
            <a:blip r:embed="rId6">
              <a:alphaModFix amt="51000"/>
            </a:blip>
            <a:srcRect/>
            <a:stretch>
              <a:fillRect l="16000" t="-3000" r="19000" b="-83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B10B3332-922D-3C49-8CCD-3D4F8938523C}"/>
              </a:ext>
            </a:extLst>
          </p:cNvPr>
          <p:cNvPicPr>
            <a:picLocks noChangeAspect="1"/>
          </p:cNvPicPr>
          <p:nvPr/>
        </p:nvPicPr>
        <p:blipFill>
          <a:blip r:embed="rId7">
            <a:extLst>
              <a:ext uri="{BEBA8EAE-BF5A-486C-A8C5-ECC9F3942E4B}">
                <a14:imgProps xmlns:a14="http://schemas.microsoft.com/office/drawing/2010/main">
                  <a14:imgLayer r:embed="rId8">
                    <a14:imgEffect>
                      <a14:saturation sat="133000"/>
                    </a14:imgEffect>
                  </a14:imgLayer>
                </a14:imgProps>
              </a:ext>
            </a:extLst>
          </a:blip>
          <a:stretch>
            <a:fillRect/>
          </a:stretch>
        </p:blipFill>
        <p:spPr>
          <a:xfrm>
            <a:off x="283453" y="3394444"/>
            <a:ext cx="2174933" cy="216633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Rectangle 33"/>
          <p:cNvSpPr/>
          <p:nvPr/>
        </p:nvSpPr>
        <p:spPr>
          <a:xfrm>
            <a:off x="432254" y="4257790"/>
            <a:ext cx="1877330" cy="954107"/>
          </a:xfrm>
          <a:prstGeom prst="rect">
            <a:avLst/>
          </a:prstGeom>
        </p:spPr>
        <p:txBody>
          <a:bodyPr wrap="square">
            <a:spAutoFit/>
          </a:bodyPr>
          <a:lstStyle/>
          <a:p>
            <a:pPr algn="ctr"/>
            <a:r>
              <a:rPr lang="ar-SA" sz="2800" b="1">
                <a:effectLst>
                  <a:outerShdw blurRad="38100" dist="38100" dir="2700000" algn="tl">
                    <a:srgbClr val="000000">
                      <a:alpha val="43137"/>
                    </a:srgbClr>
                  </a:outerShdw>
                </a:effectLst>
                <a:latin typeface="Century Gothic" panose="020B0502020202020204" pitchFamily="34" charset="0"/>
                <a:cs typeface="Arial"/>
              </a:rPr>
              <a:t>مرتكزة حول الأشخاص</a:t>
            </a:r>
          </a:p>
        </p:txBody>
      </p:sp>
      <p:pic>
        <p:nvPicPr>
          <p:cNvPr id="35" name="Picture 34" descr="Target 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81650">
            <a:off x="2313356" y="1446304"/>
            <a:ext cx="1670468" cy="1689951"/>
          </a:xfrm>
          <a:prstGeom prst="rect">
            <a:avLst/>
          </a:prstGeom>
        </p:spPr>
      </p:pic>
      <p:sp>
        <p:nvSpPr>
          <p:cNvPr id="36" name="Rectangle 35"/>
          <p:cNvSpPr/>
          <p:nvPr/>
        </p:nvSpPr>
        <p:spPr>
          <a:xfrm>
            <a:off x="2087103" y="2563525"/>
            <a:ext cx="1837362" cy="954107"/>
          </a:xfrm>
          <a:prstGeom prst="rect">
            <a:avLst/>
          </a:prstGeom>
        </p:spPr>
        <p:txBody>
          <a:bodyPr wrap="none">
            <a:spAutoFit/>
          </a:bodyPr>
          <a:lstStyle/>
          <a:p>
            <a:pPr algn="ctr"/>
            <a:r>
              <a:rPr lang="ar-SA" sz="2800" b="1">
                <a:effectLst>
                  <a:outerShdw blurRad="38100" dist="38100" dir="2700000" algn="tl">
                    <a:srgbClr val="000000">
                      <a:alpha val="43137"/>
                    </a:srgbClr>
                  </a:outerShdw>
                </a:effectLst>
                <a:latin typeface="Century Gothic" panose="020B0502020202020204" pitchFamily="34" charset="0"/>
                <a:cs typeface="Arial"/>
              </a:rPr>
              <a:t> تحديد</a:t>
            </a:r>
          </a:p>
          <a:p>
            <a:pPr algn="ctr"/>
            <a:r>
              <a:rPr lang="ar-SA" sz="2800" b="1">
                <a:effectLst>
                  <a:outerShdw blurRad="38100" dist="38100" dir="2700000" algn="tl">
                    <a:srgbClr val="000000">
                      <a:alpha val="43137"/>
                    </a:srgbClr>
                  </a:outerShdw>
                </a:effectLst>
                <a:latin typeface="Century Gothic" panose="020B0502020202020204" pitchFamily="34" charset="0"/>
                <a:cs typeface="Arial"/>
              </a:rPr>
              <a:t> الأهداف</a:t>
            </a:r>
          </a:p>
        </p:txBody>
      </p:sp>
      <p:sp>
        <p:nvSpPr>
          <p:cNvPr id="37" name="Rectangle 36"/>
          <p:cNvSpPr/>
          <p:nvPr/>
        </p:nvSpPr>
        <p:spPr>
          <a:xfrm>
            <a:off x="2823018" y="5050332"/>
            <a:ext cx="1749197" cy="954107"/>
          </a:xfrm>
          <a:prstGeom prst="rect">
            <a:avLst/>
          </a:prstGeom>
        </p:spPr>
        <p:txBody>
          <a:bodyPr wrap="none">
            <a:spAutoFit/>
          </a:bodyPr>
          <a:lstStyle/>
          <a:p>
            <a:r>
              <a:rPr lang="ar-SA" sz="2800" b="1">
                <a:effectLst>
                  <a:outerShdw blurRad="38100" dist="38100" dir="2700000" algn="tl">
                    <a:srgbClr val="000000">
                      <a:alpha val="43137"/>
                    </a:srgbClr>
                  </a:outerShdw>
                </a:effectLst>
                <a:latin typeface="Century Gothic" panose="020B0502020202020204" pitchFamily="34" charset="0"/>
                <a:cs typeface="Arial"/>
              </a:rPr>
              <a:t> تحديد</a:t>
            </a:r>
          </a:p>
          <a:p>
            <a:r>
              <a:rPr lang="ar-SA" sz="2800" b="1">
                <a:effectLst>
                  <a:outerShdw blurRad="38100" dist="38100" dir="2700000" algn="tl">
                    <a:srgbClr val="000000">
                      <a:alpha val="43137"/>
                    </a:srgbClr>
                  </a:outerShdw>
                </a:effectLst>
                <a:latin typeface="Century Gothic" panose="020B0502020202020204" pitchFamily="34" charset="0"/>
                <a:cs typeface="Arial"/>
              </a:rPr>
              <a:t> الدعم</a:t>
            </a:r>
          </a:p>
        </p:txBody>
      </p:sp>
      <p:sp>
        <p:nvSpPr>
          <p:cNvPr id="38" name="Rectangle 37"/>
          <p:cNvSpPr/>
          <p:nvPr/>
        </p:nvSpPr>
        <p:spPr>
          <a:xfrm>
            <a:off x="5367258" y="5223012"/>
            <a:ext cx="1749197" cy="954107"/>
          </a:xfrm>
          <a:prstGeom prst="rect">
            <a:avLst/>
          </a:prstGeom>
        </p:spPr>
        <p:txBody>
          <a:bodyPr wrap="none">
            <a:spAutoFit/>
          </a:bodyPr>
          <a:lstStyle/>
          <a:p>
            <a:pPr algn="ctr"/>
            <a:r>
              <a:rPr lang="ar-SA" sz="2800" b="1">
                <a:effectLst>
                  <a:outerShdw blurRad="38100" dist="38100" dir="2700000" algn="tl">
                    <a:srgbClr val="000000">
                      <a:alpha val="43137"/>
                    </a:srgbClr>
                  </a:outerShdw>
                </a:effectLst>
                <a:latin typeface="Century Gothic" panose="020B0502020202020204" pitchFamily="34" charset="0"/>
                <a:cs typeface="Arial"/>
              </a:rPr>
              <a:t> تحديد</a:t>
            </a:r>
          </a:p>
          <a:p>
            <a:pPr algn="ctr"/>
            <a:r>
              <a:rPr lang="ar-SA" sz="2800" b="1">
                <a:effectLst>
                  <a:outerShdw blurRad="38100" dist="38100" dir="2700000" algn="tl">
                    <a:srgbClr val="000000">
                      <a:alpha val="43137"/>
                    </a:srgbClr>
                  </a:outerShdw>
                </a:effectLst>
                <a:latin typeface="Century Gothic" panose="020B0502020202020204" pitchFamily="34" charset="0"/>
                <a:cs typeface="Arial"/>
              </a:rPr>
              <a:t> الخدمات</a:t>
            </a:r>
          </a:p>
        </p:txBody>
      </p:sp>
      <p:sp>
        <p:nvSpPr>
          <p:cNvPr id="39" name="Rectangle 38"/>
          <p:cNvSpPr/>
          <p:nvPr/>
        </p:nvSpPr>
        <p:spPr>
          <a:xfrm>
            <a:off x="4349654" y="2695495"/>
            <a:ext cx="1973338" cy="1384995"/>
          </a:xfrm>
          <a:prstGeom prst="rect">
            <a:avLst/>
          </a:prstGeom>
        </p:spPr>
        <p:txBody>
          <a:bodyPr wrap="square">
            <a:spAutoFit/>
          </a:bodyPr>
          <a:lstStyle/>
          <a:p>
            <a:pPr algn="ctr"/>
            <a:r>
              <a:rPr lang="ar-SA" sz="2800" b="1">
                <a:effectLst>
                  <a:outerShdw blurRad="38100" dist="38100" dir="2700000" algn="tl">
                    <a:srgbClr val="000000">
                      <a:alpha val="43137"/>
                    </a:srgbClr>
                  </a:outerShdw>
                </a:effectLst>
                <a:latin typeface="Century Gothic" panose="020B0502020202020204" pitchFamily="34" charset="0"/>
                <a:cs typeface="Arial"/>
              </a:rPr>
              <a:t> إدراج</a:t>
            </a:r>
          </a:p>
          <a:p>
            <a:pPr algn="ctr"/>
            <a:r>
              <a:rPr lang="ar-SA" sz="2800" b="1">
                <a:effectLst>
                  <a:outerShdw blurRad="38100" dist="38100" dir="2700000" algn="tl">
                    <a:srgbClr val="000000">
                      <a:alpha val="43137"/>
                    </a:srgbClr>
                  </a:outerShdw>
                </a:effectLst>
                <a:latin typeface="Century Gothic" panose="020B0502020202020204" pitchFamily="34" charset="0"/>
                <a:cs typeface="Arial"/>
              </a:rPr>
              <a:t> خطة الإنفاق</a:t>
            </a:r>
          </a:p>
        </p:txBody>
      </p:sp>
      <p:sp>
        <p:nvSpPr>
          <p:cNvPr id="8" name="Right Arrow 7"/>
          <p:cNvSpPr/>
          <p:nvPr/>
        </p:nvSpPr>
        <p:spPr>
          <a:xfrm>
            <a:off x="6957391" y="3486062"/>
            <a:ext cx="1398295" cy="629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287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0" y="1061460"/>
            <a:ext cx="11106150" cy="5948940"/>
          </a:xfrm>
          <a:prstGeom prst="homePlate">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entagon 21"/>
          <p:cNvSpPr/>
          <p:nvPr/>
        </p:nvSpPr>
        <p:spPr>
          <a:xfrm>
            <a:off x="7105590" y="4754847"/>
            <a:ext cx="5086410" cy="14670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entagon 20"/>
          <p:cNvSpPr/>
          <p:nvPr/>
        </p:nvSpPr>
        <p:spPr>
          <a:xfrm>
            <a:off x="881253" y="4732083"/>
            <a:ext cx="5086410" cy="14670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11834140" cy="784146"/>
          </a:xfrm>
        </p:spPr>
        <p:txBody>
          <a:bodyPr/>
          <a:lstStyle/>
          <a:p>
            <a:r>
              <a:rPr lang="ar-SA" sz="2800" dirty="0"/>
              <a:t>التخطيط</a:t>
            </a:r>
          </a:p>
        </p:txBody>
      </p:sp>
      <p:sp>
        <p:nvSpPr>
          <p:cNvPr id="2" name="Rectangle 1">
            <a:extLst>
              <a:ext uri="{FF2B5EF4-FFF2-40B4-BE49-F238E27FC236}">
                <a16:creationId xmlns:a16="http://schemas.microsoft.com/office/drawing/2014/main" id="{4359640A-5E46-8542-A625-A03718817659}"/>
              </a:ext>
            </a:extLst>
          </p:cNvPr>
          <p:cNvSpPr/>
          <p:nvPr/>
        </p:nvSpPr>
        <p:spPr>
          <a:xfrm>
            <a:off x="1930066" y="1327020"/>
            <a:ext cx="10014282" cy="461665"/>
          </a:xfrm>
          <a:prstGeom prst="rect">
            <a:avLst/>
          </a:prstGeom>
        </p:spPr>
        <p:txBody>
          <a:bodyPr wrap="square">
            <a:spAutoFit/>
          </a:bodyPr>
          <a:lstStyle/>
          <a:p>
            <a:r>
              <a:rPr lang="ar-SA" sz="2400" b="1" u="sng" dirty="0">
                <a:effectLst>
                  <a:outerShdw blurRad="38100" dist="38100" dir="2700000" algn="tl">
                    <a:srgbClr val="000000">
                      <a:alpha val="43137"/>
                    </a:srgbClr>
                  </a:outerShdw>
                </a:effectLst>
              </a:rPr>
              <a:t>يجب</a:t>
            </a:r>
            <a:r>
              <a:rPr lang="ar-SA" sz="2400" dirty="0">
                <a:effectLst>
                  <a:outerShdw blurRad="38100" dist="38100" dir="2700000" algn="tl">
                    <a:srgbClr val="000000">
                      <a:alpha val="43137"/>
                    </a:srgbClr>
                  </a:outerShdw>
                </a:effectLst>
              </a:rPr>
              <a:t> أن تكون الخدمات التي تدفع ثمنها من خطة الإنفاق لديك:</a:t>
            </a:r>
          </a:p>
        </p:txBody>
      </p:sp>
      <p:sp>
        <p:nvSpPr>
          <p:cNvPr id="7" name="TextBox 6">
            <a:extLst>
              <a:ext uri="{FF2B5EF4-FFF2-40B4-BE49-F238E27FC236}">
                <a16:creationId xmlns:a16="http://schemas.microsoft.com/office/drawing/2014/main" id="{DAAA48B7-3B7E-6245-9FB5-47132AD45A45}"/>
              </a:ext>
            </a:extLst>
          </p:cNvPr>
          <p:cNvSpPr txBox="1"/>
          <p:nvPr/>
        </p:nvSpPr>
        <p:spPr>
          <a:xfrm>
            <a:off x="110209" y="595179"/>
            <a:ext cx="11834139"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متطلبات التخطيط الخاص بالخدمات</a:t>
            </a:r>
          </a:p>
        </p:txBody>
      </p:sp>
      <p:grpSp>
        <p:nvGrpSpPr>
          <p:cNvPr id="23" name="Group 22"/>
          <p:cNvGrpSpPr/>
          <p:nvPr/>
        </p:nvGrpSpPr>
        <p:grpSpPr>
          <a:xfrm>
            <a:off x="2243943" y="1880281"/>
            <a:ext cx="7434736" cy="2480732"/>
            <a:chOff x="2191712" y="1423426"/>
            <a:chExt cx="7434736" cy="2480732"/>
          </a:xfrm>
        </p:grpSpPr>
        <p:grpSp>
          <p:nvGrpSpPr>
            <p:cNvPr id="6" name="Group 5"/>
            <p:cNvGrpSpPr/>
            <p:nvPr/>
          </p:nvGrpSpPr>
          <p:grpSpPr>
            <a:xfrm>
              <a:off x="2498448" y="1423426"/>
              <a:ext cx="7128000" cy="1416184"/>
              <a:chOff x="4612998" y="1576141"/>
              <a:chExt cx="7128000" cy="1416184"/>
            </a:xfrm>
          </p:grpSpPr>
          <p:pic>
            <p:nvPicPr>
              <p:cNvPr id="5" name="Picture 4"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2998" y="1576141"/>
                <a:ext cx="1416184" cy="1416184"/>
              </a:xfrm>
              <a:prstGeom prst="rect">
                <a:avLst/>
              </a:prstGeom>
            </p:spPr>
          </p:pic>
          <p:pic>
            <p:nvPicPr>
              <p:cNvPr id="9" name="Picture 8"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714" y="1576141"/>
                <a:ext cx="1416184" cy="1416184"/>
              </a:xfrm>
              <a:prstGeom prst="rect">
                <a:avLst/>
              </a:prstGeom>
            </p:spPr>
          </p:pic>
          <p:pic>
            <p:nvPicPr>
              <p:cNvPr id="10" name="Picture 9"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7764" y="1576141"/>
                <a:ext cx="1416184" cy="1416184"/>
              </a:xfrm>
              <a:prstGeom prst="rect">
                <a:avLst/>
              </a:prstGeom>
            </p:spPr>
          </p:pic>
          <p:pic>
            <p:nvPicPr>
              <p:cNvPr id="11" name="Picture 10"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4814" y="1576141"/>
                <a:ext cx="1416184" cy="1416184"/>
              </a:xfrm>
              <a:prstGeom prst="rect">
                <a:avLst/>
              </a:prstGeom>
            </p:spPr>
          </p:pic>
        </p:grpSp>
        <p:sp>
          <p:nvSpPr>
            <p:cNvPr id="12" name="TextBox 11"/>
            <p:cNvSpPr txBox="1"/>
            <p:nvPr/>
          </p:nvSpPr>
          <p:spPr>
            <a:xfrm>
              <a:off x="2191712" y="2703829"/>
              <a:ext cx="1466850" cy="1200329"/>
            </a:xfrm>
            <a:prstGeom prst="rect">
              <a:avLst/>
            </a:prstGeom>
            <a:noFill/>
          </p:spPr>
          <p:txBody>
            <a:bodyPr wrap="square" rtlCol="0">
              <a:spAutoFit/>
            </a:bodyPr>
            <a:lstStyle/>
            <a:p>
              <a:pPr algn="ctr"/>
              <a:r>
                <a:rPr lang="ar-SA">
                  <a:latin typeface="Century Gothic" panose="020B0502020202020204" pitchFamily="34" charset="0"/>
                  <a:cs typeface="Arial"/>
                </a:rPr>
                <a:t> * خدمة معترف بها اتحاديًا</a:t>
              </a:r>
            </a:p>
          </p:txBody>
        </p:sp>
        <p:sp>
          <p:nvSpPr>
            <p:cNvPr id="13" name="TextBox 12"/>
            <p:cNvSpPr txBox="1"/>
            <p:nvPr/>
          </p:nvSpPr>
          <p:spPr>
            <a:xfrm>
              <a:off x="4186532" y="2703829"/>
              <a:ext cx="1299398" cy="923330"/>
            </a:xfrm>
            <a:prstGeom prst="rect">
              <a:avLst/>
            </a:prstGeom>
            <a:noFill/>
          </p:spPr>
          <p:txBody>
            <a:bodyPr wrap="square" rtlCol="0">
              <a:spAutoFit/>
            </a:bodyPr>
            <a:lstStyle/>
            <a:p>
              <a:pPr algn="ctr"/>
              <a:r>
                <a:rPr lang="ar-SA">
                  <a:latin typeface="Century Gothic" panose="020B0502020202020204" pitchFamily="34" charset="0"/>
                  <a:cs typeface="Arial"/>
                </a:rPr>
                <a:t>يجب أن يكون مقدمو الخدمات مؤهلين</a:t>
              </a:r>
            </a:p>
          </p:txBody>
        </p:sp>
        <p:sp>
          <p:nvSpPr>
            <p:cNvPr id="14" name="TextBox 13"/>
            <p:cNvSpPr txBox="1"/>
            <p:nvPr/>
          </p:nvSpPr>
          <p:spPr>
            <a:xfrm>
              <a:off x="6122081" y="2703829"/>
              <a:ext cx="1299398" cy="1200329"/>
            </a:xfrm>
            <a:prstGeom prst="rect">
              <a:avLst/>
            </a:prstGeom>
            <a:noFill/>
          </p:spPr>
          <p:txBody>
            <a:bodyPr wrap="square" rtlCol="0">
              <a:spAutoFit/>
            </a:bodyPr>
            <a:lstStyle/>
            <a:p>
              <a:pPr algn="ctr"/>
              <a:r>
                <a:rPr lang="ar-SA">
                  <a:latin typeface="Century Gothic" panose="020B0502020202020204" pitchFamily="34" charset="0"/>
                  <a:cs typeface="Arial"/>
                </a:rPr>
                <a:t>اختيارات وشمول الدعم</a:t>
              </a:r>
            </a:p>
          </p:txBody>
        </p:sp>
        <p:sp>
          <p:nvSpPr>
            <p:cNvPr id="15" name="TextBox 14"/>
            <p:cNvSpPr txBox="1"/>
            <p:nvPr/>
          </p:nvSpPr>
          <p:spPr>
            <a:xfrm>
              <a:off x="8020314" y="2703828"/>
              <a:ext cx="1299398" cy="1200329"/>
            </a:xfrm>
            <a:prstGeom prst="rect">
              <a:avLst/>
            </a:prstGeom>
            <a:noFill/>
          </p:spPr>
          <p:txBody>
            <a:bodyPr wrap="square" rtlCol="0">
              <a:spAutoFit/>
            </a:bodyPr>
            <a:lstStyle/>
            <a:p>
              <a:pPr algn="ctr"/>
              <a:r>
                <a:rPr lang="ar-SA">
                  <a:latin typeface="Century Gothic" panose="020B0502020202020204" pitchFamily="34" charset="0"/>
                  <a:cs typeface="Arial"/>
                </a:rPr>
                <a:t>قد يكونوا مقدمين لخدمات بيع أو غير ذلك</a:t>
              </a:r>
            </a:p>
          </p:txBody>
        </p:sp>
      </p:grpSp>
      <p:pic>
        <p:nvPicPr>
          <p:cNvPr id="18" name="Picture 17" descr="File:Number 2 in light blue rounded square.svg - Wikimedia Commons"/>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133860" y="4700039"/>
            <a:ext cx="1531143" cy="15311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descr="Archivo:Number 1 in green rounded square.svg - Wikipedia, la enciclopedia libre"/>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21064" y="4709321"/>
            <a:ext cx="1473089" cy="15125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Rectangle 19"/>
          <p:cNvSpPr/>
          <p:nvPr/>
        </p:nvSpPr>
        <p:spPr>
          <a:xfrm>
            <a:off x="7791628" y="4957778"/>
            <a:ext cx="3732111" cy="1015663"/>
          </a:xfrm>
          <a:prstGeom prst="rect">
            <a:avLst/>
          </a:prstGeom>
        </p:spPr>
        <p:txBody>
          <a:bodyPr wrap="square">
            <a:spAutoFit/>
          </a:bodyPr>
          <a:lstStyle/>
          <a:p>
            <a:pPr algn="ctr">
              <a:lnSpc>
                <a:spcPct val="100000"/>
              </a:lnSpc>
              <a:spcBef>
                <a:spcPts val="0"/>
              </a:spcBef>
              <a:buNone/>
            </a:pPr>
            <a:r>
              <a:rPr lang="ar-SA" sz="2000" b="1" dirty="0">
                <a:latin typeface="Century Gothic" panose="020B0502020202020204" pitchFamily="34" charset="0"/>
                <a:cs typeface="Arial"/>
              </a:rPr>
              <a:t>يجب أن تقدم في أماكن تكون مدرجًا فيها في المجتمع</a:t>
            </a:r>
            <a:br>
              <a:rPr lang="en-US" sz="2000" b="1" dirty="0">
                <a:latin typeface="Century Gothic" panose="020B0502020202020204" pitchFamily="34" charset="0"/>
                <a:cs typeface="Arial"/>
              </a:rPr>
            </a:br>
            <a:r>
              <a:rPr lang="ar-SA" sz="2000" dirty="0">
                <a:latin typeface="Century Gothic" panose="020B0502020202020204" pitchFamily="34" charset="0"/>
                <a:cs typeface="Arial"/>
              </a:rPr>
              <a:t> (تسمى "القاعدة النهائية")</a:t>
            </a:r>
          </a:p>
        </p:txBody>
      </p:sp>
      <p:sp>
        <p:nvSpPr>
          <p:cNvPr id="8" name="TextBox 7">
            <a:extLst>
              <a:ext uri="{FF2B5EF4-FFF2-40B4-BE49-F238E27FC236}">
                <a16:creationId xmlns:a16="http://schemas.microsoft.com/office/drawing/2014/main" id="{5DB304AD-19BA-0542-813A-1F893931F635}"/>
              </a:ext>
            </a:extLst>
          </p:cNvPr>
          <p:cNvSpPr txBox="1"/>
          <p:nvPr/>
        </p:nvSpPr>
        <p:spPr>
          <a:xfrm>
            <a:off x="1658674" y="4818785"/>
            <a:ext cx="3731206" cy="1323439"/>
          </a:xfrm>
          <a:prstGeom prst="rect">
            <a:avLst/>
          </a:prstGeom>
          <a:noFill/>
        </p:spPr>
        <p:txBody>
          <a:bodyPr wrap="square" rtlCol="0">
            <a:spAutoFit/>
          </a:bodyPr>
          <a:lstStyle/>
          <a:p>
            <a:pPr algn="ctr"/>
            <a:r>
              <a:rPr lang="ar-SA" sz="2000" b="1">
                <a:latin typeface="Century Gothic" panose="020B0502020202020204" pitchFamily="34" charset="0"/>
                <a:cs typeface="Arial"/>
              </a:rPr>
              <a:t>يجب محاولة الحصول على مصادر أخرى للدفع أولاً</a:t>
            </a:r>
          </a:p>
          <a:p>
            <a:pPr algn="ctr"/>
            <a:r>
              <a:rPr lang="ar-SA" sz="2000">
                <a:latin typeface="Century Gothic" panose="020B0502020202020204" pitchFamily="34" charset="0"/>
                <a:cs typeface="Arial"/>
              </a:rPr>
              <a:t> (تسمى "المصادر العامة")</a:t>
            </a:r>
          </a:p>
        </p:txBody>
      </p:sp>
    </p:spTree>
    <p:extLst>
      <p:ext uri="{BB962C8B-B14F-4D97-AF65-F5344CB8AC3E}">
        <p14:creationId xmlns:p14="http://schemas.microsoft.com/office/powerpoint/2010/main" val="1690773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11815090" cy="784146"/>
          </a:xfrm>
        </p:spPr>
        <p:txBody>
          <a:bodyPr/>
          <a:lstStyle/>
          <a:p>
            <a:r>
              <a:rPr lang="ar-SA" sz="2800" dirty="0"/>
              <a:t>التخطيط</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1815090"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متطلبات التخطيط الخاص بالخدمات</a:t>
            </a:r>
          </a:p>
        </p:txBody>
      </p:sp>
      <p:sp>
        <p:nvSpPr>
          <p:cNvPr id="6" name="TextBox 5">
            <a:extLst>
              <a:ext uri="{FF2B5EF4-FFF2-40B4-BE49-F238E27FC236}">
                <a16:creationId xmlns:a16="http://schemas.microsoft.com/office/drawing/2014/main" id="{DB17C97D-B8C6-BE47-8E32-7601FB4362DA}"/>
              </a:ext>
            </a:extLst>
          </p:cNvPr>
          <p:cNvSpPr txBox="1"/>
          <p:nvPr/>
        </p:nvSpPr>
        <p:spPr>
          <a:xfrm>
            <a:off x="4322304" y="1146184"/>
            <a:ext cx="3771979" cy="46628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700" b="1">
                <a:solidFill>
                  <a:schemeClr val="bg2">
                    <a:lumMod val="10000"/>
                  </a:schemeClr>
                </a:solidFill>
                <a:latin typeface="Century Gothic" panose="020B0502020202020204" pitchFamily="34" charset="0"/>
                <a:ea typeface="+mj-ea"/>
                <a:cs typeface="Arial"/>
              </a:rPr>
              <a:t> الموارد العامة</a:t>
            </a:r>
          </a:p>
        </p:txBody>
      </p:sp>
      <p:sp>
        <p:nvSpPr>
          <p:cNvPr id="7" name="Rectangle 6"/>
          <p:cNvSpPr/>
          <p:nvPr/>
        </p:nvSpPr>
        <p:spPr>
          <a:xfrm>
            <a:off x="606543" y="1697189"/>
            <a:ext cx="3588895" cy="323225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094283" y="1697189"/>
            <a:ext cx="3588895" cy="323225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riped Right Arrow 8"/>
          <p:cNvSpPr/>
          <p:nvPr/>
        </p:nvSpPr>
        <p:spPr>
          <a:xfrm>
            <a:off x="4787235" y="1897364"/>
            <a:ext cx="2717281" cy="697589"/>
          </a:xfrm>
          <a:prstGeom prst="stripedRightArrow">
            <a:avLst>
              <a:gd name="adj1" fmla="val 45401"/>
              <a:gd name="adj2" fmla="val 5459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18438" y="1947975"/>
            <a:ext cx="2952418" cy="72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324624" y="1909630"/>
            <a:ext cx="3128211" cy="5552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918438" y="3079139"/>
            <a:ext cx="2952418" cy="72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918438" y="4126611"/>
            <a:ext cx="2952418" cy="64886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8324624" y="2671959"/>
            <a:ext cx="3128211" cy="5552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041108" y="2079349"/>
            <a:ext cx="2707078" cy="2585323"/>
          </a:xfrm>
          <a:prstGeom prst="rect">
            <a:avLst/>
          </a:prstGeom>
          <a:noFill/>
        </p:spPr>
        <p:txBody>
          <a:bodyPr wrap="square" rtlCol="0">
            <a:spAutoFit/>
          </a:bodyPr>
          <a:lstStyle/>
          <a:p>
            <a:pPr algn="ctr">
              <a:lnSpc>
                <a:spcPct val="90000"/>
              </a:lnSpc>
              <a:spcBef>
                <a:spcPct val="0"/>
              </a:spcBef>
            </a:pPr>
            <a:r>
              <a:rPr lang="ar-SA" sz="2800">
                <a:latin typeface="Century Gothic" panose="020B0502020202020204" pitchFamily="34" charset="0"/>
                <a:cs typeface="Arial"/>
              </a:rPr>
              <a:t> العناية الشخصية</a:t>
            </a:r>
          </a:p>
          <a:p>
            <a:pPr algn="ctr">
              <a:lnSpc>
                <a:spcPct val="90000"/>
              </a:lnSpc>
              <a:spcBef>
                <a:spcPct val="0"/>
              </a:spcBef>
            </a:pPr>
            <a:endParaRPr lang="en-US" sz="2800" dirty="0">
              <a:latin typeface="Century Gothic" panose="020B0502020202020204" pitchFamily="34" charset="0"/>
            </a:endParaRPr>
          </a:p>
          <a:p>
            <a:pPr algn="ctr">
              <a:lnSpc>
                <a:spcPct val="90000"/>
              </a:lnSpc>
              <a:spcBef>
                <a:spcPct val="0"/>
              </a:spcBef>
            </a:pPr>
            <a:endParaRPr lang="en-US" sz="2800" dirty="0">
              <a:latin typeface="Century Gothic" panose="020B0502020202020204" pitchFamily="34" charset="0"/>
            </a:endParaRPr>
          </a:p>
          <a:p>
            <a:pPr algn="ctr">
              <a:lnSpc>
                <a:spcPct val="90000"/>
              </a:lnSpc>
              <a:spcBef>
                <a:spcPct val="0"/>
              </a:spcBef>
            </a:pPr>
            <a:r>
              <a:rPr lang="ar-SA" sz="2800">
                <a:latin typeface="Century Gothic" panose="020B0502020202020204" pitchFamily="34" charset="0"/>
                <a:cs typeface="Arial"/>
              </a:rPr>
              <a:t>الإشراف</a:t>
            </a:r>
          </a:p>
          <a:p>
            <a:pPr algn="ctr">
              <a:lnSpc>
                <a:spcPct val="90000"/>
              </a:lnSpc>
              <a:spcBef>
                <a:spcPct val="0"/>
              </a:spcBef>
            </a:pPr>
            <a:endParaRPr lang="en-US" sz="2800" dirty="0">
              <a:latin typeface="Century Gothic" panose="020B0502020202020204" pitchFamily="34" charset="0"/>
            </a:endParaRPr>
          </a:p>
          <a:p>
            <a:pPr algn="ctr">
              <a:lnSpc>
                <a:spcPct val="90000"/>
              </a:lnSpc>
              <a:spcBef>
                <a:spcPct val="0"/>
              </a:spcBef>
            </a:pPr>
            <a:endParaRPr lang="en-US" sz="1200" dirty="0">
              <a:latin typeface="Century Gothic" panose="020B0502020202020204" pitchFamily="34" charset="0"/>
            </a:endParaRPr>
          </a:p>
          <a:p>
            <a:pPr algn="ctr">
              <a:lnSpc>
                <a:spcPct val="90000"/>
              </a:lnSpc>
              <a:spcBef>
                <a:spcPct val="0"/>
              </a:spcBef>
            </a:pPr>
            <a:r>
              <a:rPr lang="ar-SA" sz="2800">
                <a:latin typeface="Century Gothic" panose="020B0502020202020204" pitchFamily="34" charset="0"/>
                <a:cs typeface="Arial"/>
              </a:rPr>
              <a:t>العلاج</a:t>
            </a:r>
          </a:p>
        </p:txBody>
      </p:sp>
      <p:sp>
        <p:nvSpPr>
          <p:cNvPr id="17" name="Rectangle 16"/>
          <p:cNvSpPr/>
          <p:nvPr/>
        </p:nvSpPr>
        <p:spPr>
          <a:xfrm>
            <a:off x="8324624" y="3434288"/>
            <a:ext cx="3126019" cy="134118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8427000" y="1968550"/>
            <a:ext cx="2870864" cy="2806922"/>
          </a:xfrm>
          <a:prstGeom prst="rect">
            <a:avLst/>
          </a:prstGeom>
          <a:noFill/>
        </p:spPr>
        <p:txBody>
          <a:bodyPr wrap="square" rtlCol="0">
            <a:spAutoFit/>
          </a:bodyPr>
          <a:lstStyle/>
          <a:p>
            <a:pPr algn="ctr">
              <a:lnSpc>
                <a:spcPct val="90000"/>
              </a:lnSpc>
              <a:spcBef>
                <a:spcPct val="0"/>
              </a:spcBef>
            </a:pPr>
            <a:r>
              <a:rPr lang="ar-SA" sz="2800">
                <a:latin typeface="Century Gothic" panose="020B0502020202020204" pitchFamily="34" charset="0"/>
                <a:cs typeface="Arial"/>
              </a:rPr>
              <a:t>خدمات الدعم في المنزل</a:t>
            </a:r>
          </a:p>
          <a:p>
            <a:pPr algn="ctr">
              <a:lnSpc>
                <a:spcPct val="90000"/>
              </a:lnSpc>
              <a:spcBef>
                <a:spcPct val="0"/>
              </a:spcBef>
            </a:pPr>
            <a:endParaRPr lang="en-US" sz="2800" dirty="0">
              <a:latin typeface="Century Gothic" panose="020B0502020202020204" pitchFamily="34" charset="0"/>
            </a:endParaRPr>
          </a:p>
          <a:p>
            <a:pPr algn="ctr">
              <a:lnSpc>
                <a:spcPct val="90000"/>
              </a:lnSpc>
              <a:spcBef>
                <a:spcPct val="0"/>
              </a:spcBef>
            </a:pPr>
            <a:r>
              <a:rPr lang="ar-SA" sz="2800">
                <a:latin typeface="Century Gothic" panose="020B0502020202020204" pitchFamily="34" charset="0"/>
                <a:cs typeface="Arial"/>
              </a:rPr>
              <a:t>منطقة المدرسة</a:t>
            </a:r>
          </a:p>
          <a:p>
            <a:pPr algn="ctr">
              <a:lnSpc>
                <a:spcPct val="90000"/>
              </a:lnSpc>
              <a:spcBef>
                <a:spcPct val="0"/>
              </a:spcBef>
            </a:pPr>
            <a:endParaRPr lang="en-US" sz="2800" dirty="0">
              <a:latin typeface="Century Gothic" panose="020B0502020202020204" pitchFamily="34" charset="0"/>
            </a:endParaRPr>
          </a:p>
          <a:p>
            <a:pPr algn="ctr">
              <a:lnSpc>
                <a:spcPct val="90000"/>
              </a:lnSpc>
              <a:spcBef>
                <a:spcPct val="0"/>
              </a:spcBef>
            </a:pPr>
            <a:r>
              <a:rPr lang="ar-SA" sz="2800">
                <a:latin typeface="Century Gothic" panose="020B0502020202020204" pitchFamily="34" charset="0"/>
                <a:cs typeface="Arial"/>
              </a:rPr>
              <a:t>التأمين الطبي أو الصحي</a:t>
            </a:r>
          </a:p>
        </p:txBody>
      </p:sp>
      <p:sp>
        <p:nvSpPr>
          <p:cNvPr id="18" name="Striped Right Arrow 17"/>
          <p:cNvSpPr/>
          <p:nvPr/>
        </p:nvSpPr>
        <p:spPr>
          <a:xfrm>
            <a:off x="4786219" y="2949605"/>
            <a:ext cx="2717281" cy="697589"/>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riped Right Arrow 18"/>
          <p:cNvSpPr/>
          <p:nvPr/>
        </p:nvSpPr>
        <p:spPr>
          <a:xfrm>
            <a:off x="4834517" y="4072509"/>
            <a:ext cx="2717281" cy="697589"/>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06544" y="5414122"/>
            <a:ext cx="11216488" cy="1200329"/>
          </a:xfrm>
          <a:prstGeom prst="rect">
            <a:avLst/>
          </a:prstGeom>
        </p:spPr>
        <p:txBody>
          <a:bodyPr wrap="square">
            <a:spAutoFit/>
          </a:bodyPr>
          <a:lstStyle/>
          <a:p>
            <a:pPr marL="285750" indent="-285750">
              <a:buFont typeface="Arial" panose="020B0604020202020204" pitchFamily="34" charset="0"/>
              <a:buChar char="•"/>
            </a:pPr>
            <a:r>
              <a:rPr lang="ar-SA" sz="2400" b="1" u="sng">
                <a:latin typeface="Century Gothic" panose="020B0502020202020204" pitchFamily="34" charset="0"/>
                <a:cs typeface="Arial"/>
              </a:rPr>
              <a:t>نفس</a:t>
            </a:r>
            <a:r>
              <a:rPr lang="ar-SA" sz="2400">
                <a:latin typeface="Century Gothic" panose="020B0502020202020204" pitchFamily="34" charset="0"/>
                <a:cs typeface="Arial"/>
              </a:rPr>
              <a:t> الشرط كما هو الحال في نظام المركز الإقليمي التقليدي.</a:t>
            </a:r>
          </a:p>
          <a:p>
            <a:pPr marL="285750" indent="-285750">
              <a:buFont typeface="Arial" panose="020B0604020202020204" pitchFamily="34" charset="0"/>
              <a:buChar char="•"/>
            </a:pPr>
            <a:r>
              <a:rPr lang="ar-SA" sz="2400">
                <a:latin typeface="Century Gothic" panose="020B0502020202020204" pitchFamily="34" charset="0"/>
                <a:cs typeface="Arial"/>
              </a:rPr>
              <a:t>تساعدك على توفير المال في خطة الإنفاق الخاصة بك للأشياء الأخرى.</a:t>
            </a:r>
          </a:p>
          <a:p>
            <a:pPr marL="285750" indent="-285750">
              <a:buFont typeface="Arial" panose="020B0604020202020204" pitchFamily="34" charset="0"/>
              <a:buChar char="•"/>
            </a:pPr>
            <a:r>
              <a:rPr lang="ar-SA" sz="2400">
                <a:latin typeface="Century Gothic" panose="020B0502020202020204" pitchFamily="34" charset="0"/>
                <a:cs typeface="Arial"/>
              </a:rPr>
              <a:t>تحدث مع فريقك إذا كان أحد الموارد العامة لا يلبي احتياجاتك.</a:t>
            </a:r>
          </a:p>
        </p:txBody>
      </p:sp>
    </p:spTree>
    <p:extLst>
      <p:ext uri="{BB962C8B-B14F-4D97-AF65-F5344CB8AC3E}">
        <p14:creationId xmlns:p14="http://schemas.microsoft.com/office/powerpoint/2010/main" val="793368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gular Pentagon 16"/>
          <p:cNvSpPr/>
          <p:nvPr/>
        </p:nvSpPr>
        <p:spPr>
          <a:xfrm>
            <a:off x="7116457" y="1379666"/>
            <a:ext cx="4175402" cy="4148688"/>
          </a:xfrm>
          <a:prstGeom prst="pent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entagon 12"/>
          <p:cNvSpPr/>
          <p:nvPr/>
        </p:nvSpPr>
        <p:spPr>
          <a:xfrm>
            <a:off x="1309038" y="2928735"/>
            <a:ext cx="5285867"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ar-SA" sz="2400">
                <a:solidFill>
                  <a:schemeClr val="bg1"/>
                </a:solidFill>
                <a:latin typeface="Century Gothic" panose="020B0502020202020204" pitchFamily="34" charset="0"/>
                <a:cs typeface="Arial"/>
              </a:rPr>
              <a:t>أنت تعيش في الأحياء التي تختارها</a:t>
            </a:r>
          </a:p>
        </p:txBody>
      </p:sp>
      <p:sp>
        <p:nvSpPr>
          <p:cNvPr id="15" name="Pentagon 14"/>
          <p:cNvSpPr/>
          <p:nvPr/>
        </p:nvSpPr>
        <p:spPr>
          <a:xfrm>
            <a:off x="1309039" y="5481207"/>
            <a:ext cx="5285867" cy="1088814"/>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dirty="0">
                <a:latin typeface="Century Gothic" panose="020B0502020202020204" pitchFamily="34" charset="0"/>
                <a:cs typeface="Arial"/>
              </a:rPr>
              <a:t>يمكنك تكوين صداقات مع أشخاص أصحاء</a:t>
            </a:r>
            <a:br>
              <a:rPr lang="en-US" sz="2400" dirty="0">
                <a:latin typeface="Century Gothic" panose="020B0502020202020204" pitchFamily="34" charset="0"/>
                <a:cs typeface="Arial"/>
              </a:rPr>
            </a:br>
            <a:r>
              <a:rPr lang="ar-SA" sz="2400" dirty="0">
                <a:latin typeface="Century Gothic" panose="020B0502020202020204" pitchFamily="34" charset="0"/>
                <a:cs typeface="Arial"/>
              </a:rPr>
              <a:t>أو من ذوي الإعاقات</a:t>
            </a:r>
          </a:p>
        </p:txBody>
      </p:sp>
      <p:sp>
        <p:nvSpPr>
          <p:cNvPr id="14" name="Pentagon 13"/>
          <p:cNvSpPr/>
          <p:nvPr/>
        </p:nvSpPr>
        <p:spPr>
          <a:xfrm>
            <a:off x="1260211" y="4240214"/>
            <a:ext cx="5334695"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a:latin typeface="Century Gothic" panose="020B0502020202020204" pitchFamily="34" charset="0"/>
                <a:cs typeface="Arial"/>
              </a:rPr>
              <a:t>تمتلك فرصة العمل والتطوع</a:t>
            </a:r>
          </a:p>
        </p:txBody>
      </p:sp>
      <p:sp>
        <p:nvSpPr>
          <p:cNvPr id="12" name="Pentagon 11"/>
          <p:cNvSpPr/>
          <p:nvPr/>
        </p:nvSpPr>
        <p:spPr>
          <a:xfrm>
            <a:off x="1171733" y="1673861"/>
            <a:ext cx="5423172"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a:latin typeface="Century Gothic" panose="020B0502020202020204" pitchFamily="34" charset="0"/>
                <a:cs typeface="Arial"/>
              </a:rPr>
              <a:t>أنت تتخذ الخيارات الخاصة بك</a:t>
            </a:r>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11824615" cy="784146"/>
          </a:xfrm>
        </p:spPr>
        <p:txBody>
          <a:bodyPr/>
          <a:lstStyle/>
          <a:p>
            <a:r>
              <a:rPr lang="ar-SA" sz="2800" dirty="0"/>
              <a:t>التخطيط</a:t>
            </a:r>
          </a:p>
        </p:txBody>
      </p:sp>
      <p:sp>
        <p:nvSpPr>
          <p:cNvPr id="6" name="TextBox 5">
            <a:extLst>
              <a:ext uri="{FF2B5EF4-FFF2-40B4-BE49-F238E27FC236}">
                <a16:creationId xmlns:a16="http://schemas.microsoft.com/office/drawing/2014/main" id="{BBA737F1-6154-C14E-A2D4-2B9B5EEA35FC}"/>
              </a:ext>
            </a:extLst>
          </p:cNvPr>
          <p:cNvSpPr txBox="1"/>
          <p:nvPr/>
        </p:nvSpPr>
        <p:spPr>
          <a:xfrm>
            <a:off x="110210" y="595179"/>
            <a:ext cx="11824614"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متطلبات التخطيط الخاص بالخدمات</a:t>
            </a:r>
          </a:p>
        </p:txBody>
      </p:sp>
      <p:sp>
        <p:nvSpPr>
          <p:cNvPr id="7" name="TextBox 6">
            <a:extLst>
              <a:ext uri="{FF2B5EF4-FFF2-40B4-BE49-F238E27FC236}">
                <a16:creationId xmlns:a16="http://schemas.microsoft.com/office/drawing/2014/main" id="{3051A093-AB51-1249-A5C5-562DF5D0FF79}"/>
              </a:ext>
            </a:extLst>
          </p:cNvPr>
          <p:cNvSpPr txBox="1"/>
          <p:nvPr/>
        </p:nvSpPr>
        <p:spPr>
          <a:xfrm>
            <a:off x="893827" y="1144900"/>
            <a:ext cx="11040997"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hlinkClick r:id="rId3" action="ppaction://hlinkfile"/>
              </a:rPr>
              <a:t> *الخدمات المنزلية والمجتمعية والقاعدة النهائية</a:t>
            </a:r>
          </a:p>
        </p:txBody>
      </p:sp>
      <p:sp>
        <p:nvSpPr>
          <p:cNvPr id="8" name="Content Placeholder 5">
            <a:extLst>
              <a:ext uri="{FF2B5EF4-FFF2-40B4-BE49-F238E27FC236}">
                <a16:creationId xmlns:a16="http://schemas.microsoft.com/office/drawing/2014/main" id="{D944099F-7D60-F74B-8CE6-1BE0E1E11A34}"/>
              </a:ext>
            </a:extLst>
          </p:cNvPr>
          <p:cNvSpPr txBox="1">
            <a:spLocks/>
          </p:cNvSpPr>
          <p:nvPr/>
        </p:nvSpPr>
        <p:spPr>
          <a:xfrm>
            <a:off x="7165284" y="2840382"/>
            <a:ext cx="3946357" cy="2287641"/>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ar-SA" dirty="0">
                <a:latin typeface="Century Gothic" panose="020B0502020202020204" pitchFamily="34" charset="0"/>
                <a:cs typeface="Arial"/>
              </a:rPr>
              <a:t>تم وضع برنامج التحديد الذاتي بحيث يتم </a:t>
            </a:r>
            <a:r>
              <a:rPr lang="ar-SA" b="1" dirty="0">
                <a:latin typeface="Century Gothic" panose="020B0502020202020204" pitchFamily="34" charset="0"/>
                <a:cs typeface="Arial"/>
              </a:rPr>
              <a:t>دمجك</a:t>
            </a:r>
            <a:r>
              <a:rPr lang="ar-SA" u="sng" dirty="0">
                <a:latin typeface="Century Gothic" panose="020B0502020202020204" pitchFamily="34" charset="0"/>
                <a:cs typeface="Arial"/>
              </a:rPr>
              <a:t> في المجتمع</a:t>
            </a:r>
            <a:r>
              <a:rPr lang="ar-SA" dirty="0">
                <a:latin typeface="Century Gothic" panose="020B0502020202020204" pitchFamily="34" charset="0"/>
                <a:cs typeface="Arial"/>
              </a:rPr>
              <a:t>.</a:t>
            </a: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65" y="1549500"/>
            <a:ext cx="1306454" cy="1150712"/>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7F84B865-9B1D-484A-A239-0003B0C84A8C}"/>
              </a:ext>
            </a:extLst>
          </p:cNvPr>
          <p:cNvPicPr>
            <a:picLocks/>
          </p:cNvPicPr>
          <p:nvPr/>
        </p:nvPicPr>
        <p:blipFill rotWithShape="1">
          <a:blip r:embed="rId5"/>
          <a:srcRect l="-3831" t="-11111" r="-3831" b="-11111"/>
          <a:stretch/>
        </p:blipFill>
        <p:spPr>
          <a:xfrm>
            <a:off x="253265" y="2840382"/>
            <a:ext cx="1281127" cy="112454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descr="CV Resume Free PSD Template | UICloud"/>
          <p:cNvPicPr>
            <a:picLocks noChangeAspect="1"/>
          </p:cNvPicPr>
          <p:nvPr/>
        </p:nvPicPr>
        <p:blipFill rotWithShape="1">
          <a:blip r:embed="rId6" cstate="print">
            <a:extLst>
              <a:ext uri="{28A0092B-C50C-407E-A947-70E740481C1C}">
                <a14:useLocalDpi xmlns:a14="http://schemas.microsoft.com/office/drawing/2010/main" val="0"/>
              </a:ext>
            </a:extLst>
          </a:blip>
          <a:srcRect l="7143" r="7143"/>
          <a:stretch/>
        </p:blipFill>
        <p:spPr>
          <a:xfrm>
            <a:off x="294547" y="410509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Friends PNG Transparent Images | PNG Al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269" y="5415775"/>
            <a:ext cx="1344446" cy="121967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65972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ight Arrow 29">
            <a:extLst>
              <a:ext uri="{FF2B5EF4-FFF2-40B4-BE49-F238E27FC236}">
                <a16:creationId xmlns:a16="http://schemas.microsoft.com/office/drawing/2014/main" id="{D016B15F-5081-6C44-946A-251A5B1BFCC8}"/>
              </a:ext>
            </a:extLst>
          </p:cNvPr>
          <p:cNvSpPr/>
          <p:nvPr/>
        </p:nvSpPr>
        <p:spPr>
          <a:xfrm>
            <a:off x="-278296" y="2513326"/>
            <a:ext cx="12470296" cy="127763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am:INSA-Lyon/Achievements - 2016.igem.org">
            <a:extLst>
              <a:ext uri="{FF2B5EF4-FFF2-40B4-BE49-F238E27FC236}">
                <a16:creationId xmlns:a16="http://schemas.microsoft.com/office/drawing/2014/main" id="{16723119-9CD1-4A4D-A08C-83B2FF1D7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875" y="2541265"/>
            <a:ext cx="1186833" cy="118113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Team:Berkeley/Methods/Protocols - 2013.igem.org">
            <a:extLst>
              <a:ext uri="{FF2B5EF4-FFF2-40B4-BE49-F238E27FC236}">
                <a16:creationId xmlns:a16="http://schemas.microsoft.com/office/drawing/2014/main" id="{F1C45297-3CC8-C44F-B281-8AC92F01B370}"/>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88069" y="2542382"/>
            <a:ext cx="1271942" cy="1115728"/>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15DE2A64-91A1-5F48-92CD-74DD4031C071}"/>
              </a:ext>
            </a:extLst>
          </p:cNvPr>
          <p:cNvPicPr>
            <a:picLocks noChangeAspect="1"/>
          </p:cNvPicPr>
          <p:nvPr/>
        </p:nvPicPr>
        <p:blipFill rotWithShape="1">
          <a:blip r:embed="rId5"/>
          <a:srcRect l="-3758" t="-10962" r="-3758" b="-12114"/>
          <a:stretch/>
        </p:blipFill>
        <p:spPr>
          <a:xfrm>
            <a:off x="2986913" y="2506074"/>
            <a:ext cx="1266152" cy="118473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21D829FF-C5D5-4C46-A5F2-17469A86E0C1}"/>
              </a:ext>
            </a:extLst>
          </p:cNvPr>
          <p:cNvPicPr>
            <a:picLocks noChangeAspect="1"/>
          </p:cNvPicPr>
          <p:nvPr/>
        </p:nvPicPr>
        <p:blipFill>
          <a:blip r:embed="rId6"/>
          <a:stretch>
            <a:fillRect/>
          </a:stretch>
        </p:blipFill>
        <p:spPr>
          <a:xfrm>
            <a:off x="7806448" y="2509679"/>
            <a:ext cx="1186834" cy="11811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Box 19">
            <a:extLst>
              <a:ext uri="{FF2B5EF4-FFF2-40B4-BE49-F238E27FC236}">
                <a16:creationId xmlns:a16="http://schemas.microsoft.com/office/drawing/2014/main" id="{E0D41CAD-CB82-9240-9FD3-C03622AD8892}"/>
              </a:ext>
            </a:extLst>
          </p:cNvPr>
          <p:cNvSpPr txBox="1"/>
          <p:nvPr/>
        </p:nvSpPr>
        <p:spPr>
          <a:xfrm>
            <a:off x="358044" y="3753264"/>
            <a:ext cx="2131991" cy="978729"/>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1600">
                <a:solidFill>
                  <a:schemeClr val="accent5">
                    <a:lumMod val="50000"/>
                  </a:schemeClr>
                </a:solidFill>
                <a:latin typeface="Century Gothic" panose="020B0502020202020204" pitchFamily="34" charset="0"/>
                <a:ea typeface="+mj-ea"/>
                <a:cs typeface="Arial"/>
              </a:rPr>
              <a:t>سيكمل مقدم الخدمة تقييمًا ذاتيًا للبيئة</a:t>
            </a:r>
          </a:p>
        </p:txBody>
      </p:sp>
      <p:sp>
        <p:nvSpPr>
          <p:cNvPr id="21" name="TextBox 20">
            <a:extLst>
              <a:ext uri="{FF2B5EF4-FFF2-40B4-BE49-F238E27FC236}">
                <a16:creationId xmlns:a16="http://schemas.microsoft.com/office/drawing/2014/main" id="{103AFE67-AE4C-9F44-A47C-089533F2BDE8}"/>
              </a:ext>
            </a:extLst>
          </p:cNvPr>
          <p:cNvSpPr txBox="1"/>
          <p:nvPr/>
        </p:nvSpPr>
        <p:spPr>
          <a:xfrm>
            <a:off x="2649522" y="3690813"/>
            <a:ext cx="2087219" cy="1421928"/>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1600">
                <a:solidFill>
                  <a:schemeClr val="accent5">
                    <a:lumMod val="50000"/>
                  </a:schemeClr>
                </a:solidFill>
                <a:latin typeface="Century Gothic" panose="020B0502020202020204" pitchFamily="34" charset="0"/>
                <a:ea typeface="+mj-ea"/>
                <a:cs typeface="Arial"/>
              </a:rPr>
              <a:t>ستقوم أنت ومقدم الخدمة المحدد والمركز الإقليمي بإجراء تقييم في الموقع...</a:t>
            </a:r>
          </a:p>
        </p:txBody>
      </p:sp>
      <p:sp>
        <p:nvSpPr>
          <p:cNvPr id="22" name="TextBox 21">
            <a:extLst>
              <a:ext uri="{FF2B5EF4-FFF2-40B4-BE49-F238E27FC236}">
                <a16:creationId xmlns:a16="http://schemas.microsoft.com/office/drawing/2014/main" id="{5CD4DDB5-51F8-5241-923F-14F484F9276F}"/>
              </a:ext>
            </a:extLst>
          </p:cNvPr>
          <p:cNvSpPr txBox="1"/>
          <p:nvPr/>
        </p:nvSpPr>
        <p:spPr>
          <a:xfrm>
            <a:off x="5062393" y="3790675"/>
            <a:ext cx="1894998" cy="757130"/>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1600">
                <a:solidFill>
                  <a:schemeClr val="accent5">
                    <a:lumMod val="50000"/>
                  </a:schemeClr>
                </a:solidFill>
                <a:latin typeface="Century Gothic" panose="020B0502020202020204" pitchFamily="34" charset="0"/>
                <a:ea typeface="+mj-ea"/>
                <a:cs typeface="Arial"/>
              </a:rPr>
              <a:t>إذا </a:t>
            </a:r>
            <a:r>
              <a:rPr lang="ar-SA" sz="1600" b="1">
                <a:solidFill>
                  <a:schemeClr val="accent5">
                    <a:lumMod val="50000"/>
                  </a:schemeClr>
                </a:solidFill>
                <a:latin typeface="Century Gothic" panose="020B0502020202020204" pitchFamily="34" charset="0"/>
                <a:ea typeface="+mj-ea"/>
                <a:cs typeface="Arial"/>
              </a:rPr>
              <a:t>نجح</a:t>
            </a:r>
            <a:r>
              <a:rPr lang="ar-SA" sz="1600">
                <a:solidFill>
                  <a:schemeClr val="accent5">
                    <a:lumMod val="50000"/>
                  </a:schemeClr>
                </a:solidFill>
                <a:latin typeface="Century Gothic" panose="020B0502020202020204" pitchFamily="34" charset="0"/>
                <a:ea typeface="+mj-ea"/>
                <a:cs typeface="Arial"/>
              </a:rPr>
              <a:t> مقدم الخدمة، فيمكنك استخدام هذه الخدمة</a:t>
            </a:r>
          </a:p>
        </p:txBody>
      </p:sp>
      <p:sp>
        <p:nvSpPr>
          <p:cNvPr id="23" name="TextBox 22">
            <a:extLst>
              <a:ext uri="{FF2B5EF4-FFF2-40B4-BE49-F238E27FC236}">
                <a16:creationId xmlns:a16="http://schemas.microsoft.com/office/drawing/2014/main" id="{B997AA56-CE82-0345-9463-4CE7CD437CA7}"/>
              </a:ext>
            </a:extLst>
          </p:cNvPr>
          <p:cNvSpPr txBox="1"/>
          <p:nvPr/>
        </p:nvSpPr>
        <p:spPr>
          <a:xfrm>
            <a:off x="7515859" y="3798214"/>
            <a:ext cx="1894998" cy="2086725"/>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1600">
                <a:solidFill>
                  <a:schemeClr val="accent5">
                    <a:lumMod val="50000"/>
                  </a:schemeClr>
                </a:solidFill>
                <a:latin typeface="Century Gothic" panose="020B0502020202020204" pitchFamily="34" charset="0"/>
                <a:ea typeface="+mj-ea"/>
                <a:cs typeface="Arial"/>
              </a:rPr>
              <a:t>إذا لم </a:t>
            </a:r>
            <a:r>
              <a:rPr lang="ar-SA" sz="1600" b="1">
                <a:solidFill>
                  <a:schemeClr val="accent5">
                    <a:lumMod val="50000"/>
                  </a:schemeClr>
                </a:solidFill>
                <a:latin typeface="Century Gothic" panose="020B0502020202020204" pitchFamily="34" charset="0"/>
                <a:ea typeface="+mj-ea"/>
                <a:cs typeface="Arial"/>
              </a:rPr>
              <a:t>ينجح</a:t>
            </a:r>
            <a:r>
              <a:rPr lang="ar-SA" sz="1600">
                <a:solidFill>
                  <a:schemeClr val="accent5">
                    <a:lumMod val="50000"/>
                  </a:schemeClr>
                </a:solidFill>
                <a:latin typeface="Century Gothic" panose="020B0502020202020204" pitchFamily="34" charset="0"/>
                <a:ea typeface="+mj-ea"/>
                <a:cs typeface="Arial"/>
              </a:rPr>
              <a:t> مقدم الخدمة، فيمكنك العمل معهم من أجل التغيير. إن لم يكن كذلك، </a:t>
            </a:r>
            <a:r>
              <a:rPr lang="ar-SA" sz="1600" b="1">
                <a:solidFill>
                  <a:schemeClr val="accent5">
                    <a:lumMod val="50000"/>
                  </a:schemeClr>
                </a:solidFill>
                <a:latin typeface="Century Gothic" panose="020B0502020202020204" pitchFamily="34" charset="0"/>
                <a:ea typeface="+mj-ea"/>
                <a:cs typeface="Arial"/>
              </a:rPr>
              <a:t>لا</a:t>
            </a:r>
            <a:r>
              <a:rPr lang="ar-SA" sz="1600">
                <a:solidFill>
                  <a:schemeClr val="accent5">
                    <a:lumMod val="50000"/>
                  </a:schemeClr>
                </a:solidFill>
                <a:latin typeface="Century Gothic" panose="020B0502020202020204" pitchFamily="34" charset="0"/>
                <a:ea typeface="+mj-ea"/>
                <a:cs typeface="Arial"/>
              </a:rPr>
              <a:t> يمكنك الحصول على الخدمات في هذه البيئة.</a:t>
            </a:r>
          </a:p>
        </p:txBody>
      </p:sp>
      <p:sp>
        <p:nvSpPr>
          <p:cNvPr id="24" name="Text Placeholder 1">
            <a:extLst>
              <a:ext uri="{FF2B5EF4-FFF2-40B4-BE49-F238E27FC236}">
                <a16:creationId xmlns:a16="http://schemas.microsoft.com/office/drawing/2014/main" id="{5380A232-4796-A94A-BF5F-34A5B49D29DA}"/>
              </a:ext>
            </a:extLst>
          </p:cNvPr>
          <p:cNvSpPr>
            <a:spLocks noGrp="1"/>
          </p:cNvSpPr>
          <p:nvPr>
            <p:ph type="body" sz="quarter" idx="13"/>
          </p:nvPr>
        </p:nvSpPr>
        <p:spPr>
          <a:xfrm>
            <a:off x="110210" y="44174"/>
            <a:ext cx="11824615" cy="784146"/>
          </a:xfrm>
        </p:spPr>
        <p:txBody>
          <a:bodyPr/>
          <a:lstStyle/>
          <a:p>
            <a:r>
              <a:rPr lang="ar-SA" sz="2800" dirty="0"/>
              <a:t>التخطيط</a:t>
            </a:r>
          </a:p>
        </p:txBody>
      </p:sp>
      <p:sp>
        <p:nvSpPr>
          <p:cNvPr id="25" name="Oval 24">
            <a:extLst>
              <a:ext uri="{FF2B5EF4-FFF2-40B4-BE49-F238E27FC236}">
                <a16:creationId xmlns:a16="http://schemas.microsoft.com/office/drawing/2014/main" id="{967D00EB-DC80-E542-98E8-B5B53F4E54AE}"/>
              </a:ext>
            </a:extLst>
          </p:cNvPr>
          <p:cNvSpPr/>
          <p:nvPr/>
        </p:nvSpPr>
        <p:spPr>
          <a:xfrm>
            <a:off x="10257023" y="2551025"/>
            <a:ext cx="1202118" cy="1202239"/>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05BF4A75-EA21-9E49-8692-E30909CE4E72}"/>
              </a:ext>
            </a:extLst>
          </p:cNvPr>
          <p:cNvSpPr txBox="1"/>
          <p:nvPr/>
        </p:nvSpPr>
        <p:spPr>
          <a:xfrm>
            <a:off x="9969326" y="3814745"/>
            <a:ext cx="1894998" cy="1200329"/>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1600" u="sng">
                <a:solidFill>
                  <a:schemeClr val="accent5">
                    <a:lumMod val="50000"/>
                  </a:schemeClr>
                </a:solidFill>
                <a:latin typeface="Century Gothic" panose="020B0502020202020204" pitchFamily="34" charset="0"/>
                <a:ea typeface="+mj-ea"/>
                <a:cs typeface="Arial"/>
              </a:rPr>
              <a:t>تتأكد </a:t>
            </a:r>
            <a:r>
              <a:rPr lang="ar-SA" sz="1600">
                <a:solidFill>
                  <a:schemeClr val="accent5">
                    <a:lumMod val="50000"/>
                  </a:schemeClr>
                </a:solidFill>
                <a:latin typeface="Century Gothic" panose="020B0502020202020204" pitchFamily="34" charset="0"/>
                <a:ea typeface="+mj-ea"/>
                <a:cs typeface="Arial"/>
              </a:rPr>
              <a:t>خدمة الإدارة المالية من </a:t>
            </a:r>
            <a:r>
              <a:rPr lang="ar-SA" sz="1600" b="1">
                <a:solidFill>
                  <a:schemeClr val="accent5">
                    <a:lumMod val="50000"/>
                  </a:schemeClr>
                </a:solidFill>
                <a:latin typeface="Century Gothic" panose="020B0502020202020204" pitchFamily="34" charset="0"/>
                <a:ea typeface="+mj-ea"/>
                <a:cs typeface="Arial"/>
              </a:rPr>
              <a:t>إكمال</a:t>
            </a:r>
            <a:r>
              <a:rPr lang="ar-SA" sz="1600">
                <a:solidFill>
                  <a:schemeClr val="accent5">
                    <a:lumMod val="50000"/>
                  </a:schemeClr>
                </a:solidFill>
                <a:latin typeface="Century Gothic" panose="020B0502020202020204" pitchFamily="34" charset="0"/>
                <a:ea typeface="+mj-ea"/>
                <a:cs typeface="Arial"/>
              </a:rPr>
              <a:t> عملية التقييم</a:t>
            </a:r>
          </a:p>
        </p:txBody>
      </p:sp>
      <p:sp>
        <p:nvSpPr>
          <p:cNvPr id="28" name="TextBox 27">
            <a:extLst>
              <a:ext uri="{FF2B5EF4-FFF2-40B4-BE49-F238E27FC236}">
                <a16:creationId xmlns:a16="http://schemas.microsoft.com/office/drawing/2014/main" id="{CF0E46A3-ABAF-B54C-BFAF-A5D4BF731522}"/>
              </a:ext>
            </a:extLst>
          </p:cNvPr>
          <p:cNvSpPr txBox="1"/>
          <p:nvPr/>
        </p:nvSpPr>
        <p:spPr>
          <a:xfrm>
            <a:off x="110210" y="595179"/>
            <a:ext cx="11824614"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متطلبات التخطيط الخاص بالخدمات</a:t>
            </a:r>
          </a:p>
        </p:txBody>
      </p:sp>
      <p:sp>
        <p:nvSpPr>
          <p:cNvPr id="29" name="Rectangle 28">
            <a:extLst>
              <a:ext uri="{FF2B5EF4-FFF2-40B4-BE49-F238E27FC236}">
                <a16:creationId xmlns:a16="http://schemas.microsoft.com/office/drawing/2014/main" id="{59658397-885C-8049-AEC5-C92275064E24}"/>
              </a:ext>
            </a:extLst>
          </p:cNvPr>
          <p:cNvSpPr/>
          <p:nvPr/>
        </p:nvSpPr>
        <p:spPr>
          <a:xfrm>
            <a:off x="1566414" y="1366224"/>
            <a:ext cx="9699629" cy="584775"/>
          </a:xfrm>
          <a:prstGeom prst="rect">
            <a:avLst/>
          </a:prstGeom>
        </p:spPr>
        <p:txBody>
          <a:bodyPr wrap="square">
            <a:spAutoFit/>
          </a:bodyPr>
          <a:lstStyle/>
          <a:p>
            <a:pPr algn="ctr"/>
            <a:r>
              <a:rPr lang="ar-SA" sz="3200">
                <a:latin typeface="Century Gothic" panose="020B0502020202020204" pitchFamily="34" charset="0"/>
                <a:cs typeface="Arial"/>
              </a:rPr>
              <a:t> تقييم البيئة والعملية</a:t>
            </a:r>
          </a:p>
        </p:txBody>
      </p:sp>
    </p:spTree>
    <p:extLst>
      <p:ext uri="{BB962C8B-B14F-4D97-AF65-F5344CB8AC3E}">
        <p14:creationId xmlns:p14="http://schemas.microsoft.com/office/powerpoint/2010/main" val="2437517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2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110210" y="595179"/>
            <a:ext cx="11815090"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المراجعة</a:t>
            </a:r>
          </a:p>
        </p:txBody>
      </p:sp>
      <p:sp>
        <p:nvSpPr>
          <p:cNvPr id="6" name="Text Placeholder 1">
            <a:extLst>
              <a:ext uri="{FF2B5EF4-FFF2-40B4-BE49-F238E27FC236}">
                <a16:creationId xmlns:a16="http://schemas.microsoft.com/office/drawing/2014/main" id="{4F09A5EB-84EF-194E-9319-206D555835F2}"/>
              </a:ext>
            </a:extLst>
          </p:cNvPr>
          <p:cNvSpPr>
            <a:spLocks noGrp="1"/>
          </p:cNvSpPr>
          <p:nvPr>
            <p:ph type="body" sz="quarter" idx="13"/>
          </p:nvPr>
        </p:nvSpPr>
        <p:spPr>
          <a:xfrm>
            <a:off x="110210" y="44174"/>
            <a:ext cx="11815090" cy="784146"/>
          </a:xfrm>
        </p:spPr>
        <p:txBody>
          <a:bodyPr/>
          <a:lstStyle/>
          <a:p>
            <a:r>
              <a:rPr lang="ar-SA" sz="2800" dirty="0"/>
              <a:t>التخطيط</a:t>
            </a:r>
          </a:p>
        </p:txBody>
      </p:sp>
      <p:grpSp>
        <p:nvGrpSpPr>
          <p:cNvPr id="7" name="Group 6">
            <a:extLst>
              <a:ext uri="{FF2B5EF4-FFF2-40B4-BE49-F238E27FC236}">
                <a16:creationId xmlns:a16="http://schemas.microsoft.com/office/drawing/2014/main" id="{1B4194B4-2464-A347-AE4A-24E2701C7CAE}"/>
              </a:ext>
            </a:extLst>
          </p:cNvPr>
          <p:cNvGrpSpPr/>
          <p:nvPr/>
        </p:nvGrpSpPr>
        <p:grpSpPr>
          <a:xfrm>
            <a:off x="1232452" y="1510866"/>
            <a:ext cx="9798404" cy="4691152"/>
            <a:chOff x="7424116" y="3299791"/>
            <a:chExt cx="3401212" cy="3995009"/>
          </a:xfrm>
        </p:grpSpPr>
        <p:grpSp>
          <p:nvGrpSpPr>
            <p:cNvPr id="8" name="Group 7">
              <a:extLst>
                <a:ext uri="{FF2B5EF4-FFF2-40B4-BE49-F238E27FC236}">
                  <a16:creationId xmlns:a16="http://schemas.microsoft.com/office/drawing/2014/main" id="{37A8A142-DD90-3849-8F89-91709046DC87}"/>
                </a:ext>
              </a:extLst>
            </p:cNvPr>
            <p:cNvGrpSpPr/>
            <p:nvPr/>
          </p:nvGrpSpPr>
          <p:grpSpPr>
            <a:xfrm>
              <a:off x="7424116" y="3299791"/>
              <a:ext cx="3401212" cy="3995009"/>
              <a:chOff x="1857050" y="3966472"/>
              <a:chExt cx="3401212" cy="3567393"/>
            </a:xfrm>
          </p:grpSpPr>
          <p:sp>
            <p:nvSpPr>
              <p:cNvPr id="11" name="Rectangle 10">
                <a:extLst>
                  <a:ext uri="{FF2B5EF4-FFF2-40B4-BE49-F238E27FC236}">
                    <a16:creationId xmlns:a16="http://schemas.microsoft.com/office/drawing/2014/main" id="{B0917192-0031-C548-AB34-6EE56FE26C34}"/>
                  </a:ext>
                </a:extLst>
              </p:cNvPr>
              <p:cNvSpPr/>
              <p:nvPr/>
            </p:nvSpPr>
            <p:spPr>
              <a:xfrm>
                <a:off x="1857050" y="3966472"/>
                <a:ext cx="3401212" cy="3567393"/>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6D9CBED-8B9E-374A-8008-635696B5E085}"/>
                  </a:ext>
                </a:extLst>
              </p:cNvPr>
              <p:cNvSpPr/>
              <p:nvPr/>
            </p:nvSpPr>
            <p:spPr>
              <a:xfrm>
                <a:off x="1907063" y="4049357"/>
                <a:ext cx="3291298" cy="3401621"/>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DCA05CC2-96E2-D14E-9D57-27851FC8B5B3}"/>
                </a:ext>
              </a:extLst>
            </p:cNvPr>
            <p:cNvSpPr txBox="1"/>
            <p:nvPr/>
          </p:nvSpPr>
          <p:spPr>
            <a:xfrm>
              <a:off x="7474129" y="3528006"/>
              <a:ext cx="3291298" cy="1493993"/>
            </a:xfrm>
            <a:prstGeom prst="rect">
              <a:avLst/>
            </a:prstGeom>
            <a:noFill/>
          </p:spPr>
          <p:txBody>
            <a:bodyPr wrap="square" rtlCol="0">
              <a:spAutoFit/>
            </a:bodyPr>
            <a:lstStyle/>
            <a:p>
              <a:pPr algn="ctr"/>
              <a:r>
                <a:rPr lang="ar-SA" sz="2800" b="1">
                  <a:latin typeface="Century Gothic" panose="020B0502020202020204" pitchFamily="34" charset="0"/>
                  <a:cs typeface="Arial"/>
                </a:rPr>
                <a:t>مراجعة التخطيط</a:t>
              </a:r>
            </a:p>
            <a:p>
              <a:pPr algn="ctr"/>
              <a:endParaRPr lang="en-US" sz="2000" dirty="0">
                <a:latin typeface="Century Gothic" panose="020B0502020202020204" pitchFamily="34" charset="0"/>
              </a:endParaRPr>
            </a:p>
            <a:p>
              <a:pPr marL="285750" indent="-285750">
                <a:buFont typeface="Wingdings" panose="05000000000000000000" pitchFamily="2" charset="2"/>
                <a:buChar char="ü"/>
              </a:pPr>
              <a:endParaRPr lang="en-US" sz="2000" dirty="0">
                <a:latin typeface="Century Gothic" panose="020B0502020202020204" pitchFamily="34" charset="0"/>
              </a:endParaRPr>
            </a:p>
            <a:p>
              <a:pPr marL="285750" indent="-285750">
                <a:buFont typeface="Wingdings" panose="05000000000000000000" pitchFamily="2" charset="2"/>
                <a:buChar char="ü"/>
              </a:pPr>
              <a:endParaRPr lang="en-US" sz="2000" dirty="0">
                <a:latin typeface="Century Gothic" panose="020B0502020202020204" pitchFamily="34" charset="0"/>
              </a:endParaRPr>
            </a:p>
            <a:p>
              <a:pPr marL="285750" indent="-285750">
                <a:buFont typeface="Wingdings" panose="05000000000000000000" pitchFamily="2" charset="2"/>
                <a:buChar char="ü"/>
              </a:pPr>
              <a:endParaRPr lang="en-US" sz="2000" dirty="0">
                <a:latin typeface="Century Gothic" panose="020B0502020202020204" pitchFamily="34" charset="0"/>
              </a:endParaRPr>
            </a:p>
          </p:txBody>
        </p:sp>
      </p:grpSp>
      <p:sp>
        <p:nvSpPr>
          <p:cNvPr id="3" name="Rectangle 2">
            <a:extLst>
              <a:ext uri="{FF2B5EF4-FFF2-40B4-BE49-F238E27FC236}">
                <a16:creationId xmlns:a16="http://schemas.microsoft.com/office/drawing/2014/main" id="{4D8C662E-C5C9-DE42-ADC5-95E175C70135}"/>
              </a:ext>
            </a:extLst>
          </p:cNvPr>
          <p:cNvSpPr/>
          <p:nvPr/>
        </p:nvSpPr>
        <p:spPr>
          <a:xfrm>
            <a:off x="1470991" y="2597497"/>
            <a:ext cx="9163879" cy="3194721"/>
          </a:xfrm>
          <a:prstGeom prst="rect">
            <a:avLst/>
          </a:prstGeom>
        </p:spPr>
        <p:txBody>
          <a:bodyPr wrap="square">
            <a:spAutoFit/>
          </a:bodyPr>
          <a:lstStyle/>
          <a:p>
            <a:pPr marL="342900" indent="-342900">
              <a:lnSpc>
                <a:spcPct val="90000"/>
              </a:lnSpc>
              <a:spcBef>
                <a:spcPct val="0"/>
              </a:spcBef>
              <a:buFont typeface="Wingdings" panose="05000000000000000000" pitchFamily="2" charset="2"/>
              <a:buChar char="ü"/>
            </a:pPr>
            <a:r>
              <a:rPr lang="ar-SA" sz="2800">
                <a:solidFill>
                  <a:schemeClr val="tx2">
                    <a:lumMod val="50000"/>
                  </a:schemeClr>
                </a:solidFill>
                <a:latin typeface="Century Gothic" panose="020B0502020202020204" pitchFamily="34" charset="0"/>
                <a:cs typeface="Arial"/>
              </a:rPr>
              <a:t>التخطيط المرتكز حول الشخص والتقدير الذاتي</a:t>
            </a:r>
          </a:p>
          <a:p>
            <a:pPr marL="342900" indent="-342900">
              <a:lnSpc>
                <a:spcPct val="90000"/>
              </a:lnSpc>
              <a:spcBef>
                <a:spcPct val="0"/>
              </a:spcBef>
              <a:buFont typeface="Wingdings" panose="05000000000000000000" pitchFamily="2" charset="2"/>
              <a:buChar char="ü"/>
            </a:pPr>
            <a:endParaRPr lang="en-US" sz="28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ar-SA" sz="2800">
                <a:solidFill>
                  <a:schemeClr val="tx2">
                    <a:lumMod val="50000"/>
                  </a:schemeClr>
                </a:solidFill>
                <a:latin typeface="Century Gothic" panose="020B0502020202020204" pitchFamily="34" charset="0"/>
                <a:cs typeface="Arial"/>
              </a:rPr>
              <a:t> خطة البرنامج الفردية والتحديد الذاتي</a:t>
            </a:r>
          </a:p>
          <a:p>
            <a:pPr>
              <a:lnSpc>
                <a:spcPct val="90000"/>
              </a:lnSpc>
              <a:spcBef>
                <a:spcPct val="0"/>
              </a:spcBef>
            </a:pPr>
            <a:endParaRPr lang="en-US" sz="28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ar-SA" sz="2800">
                <a:solidFill>
                  <a:schemeClr val="tx2">
                    <a:lumMod val="50000"/>
                  </a:schemeClr>
                </a:solidFill>
                <a:latin typeface="Century Gothic" panose="020B0502020202020204" pitchFamily="34" charset="0"/>
                <a:cs typeface="Arial"/>
              </a:rPr>
              <a:t> متطلبات التخطيط الخاص بالخدمات</a:t>
            </a:r>
          </a:p>
          <a:p>
            <a:pPr marL="800100" lvl="1" indent="-342900">
              <a:lnSpc>
                <a:spcPct val="90000"/>
              </a:lnSpc>
              <a:spcBef>
                <a:spcPct val="0"/>
              </a:spcBef>
              <a:buFont typeface="Wingdings" panose="05000000000000000000" pitchFamily="2" charset="2"/>
              <a:buChar char="ü"/>
            </a:pPr>
            <a:r>
              <a:rPr lang="ar-SA" sz="2800">
                <a:solidFill>
                  <a:schemeClr val="tx2">
                    <a:lumMod val="50000"/>
                  </a:schemeClr>
                </a:solidFill>
                <a:latin typeface="Century Gothic" panose="020B0502020202020204" pitchFamily="34" charset="0"/>
                <a:cs typeface="Arial"/>
              </a:rPr>
              <a:t>الموارد العامة</a:t>
            </a:r>
          </a:p>
          <a:p>
            <a:pPr marL="800100" lvl="1" indent="-342900">
              <a:lnSpc>
                <a:spcPct val="90000"/>
              </a:lnSpc>
              <a:spcBef>
                <a:spcPct val="0"/>
              </a:spcBef>
              <a:buFont typeface="Wingdings" panose="05000000000000000000" pitchFamily="2" charset="2"/>
              <a:buChar char="ü"/>
            </a:pPr>
            <a:r>
              <a:rPr lang="ar-SA" sz="2800">
                <a:solidFill>
                  <a:schemeClr val="tx2">
                    <a:lumMod val="50000"/>
                  </a:schemeClr>
                </a:solidFill>
                <a:latin typeface="Century Gothic" panose="020B0502020202020204" pitchFamily="34" charset="0"/>
                <a:cs typeface="Arial"/>
              </a:rPr>
              <a:t>الإدماج في المجتمع</a:t>
            </a:r>
          </a:p>
        </p:txBody>
      </p:sp>
    </p:spTree>
    <p:extLst>
      <p:ext uri="{BB962C8B-B14F-4D97-AF65-F5344CB8AC3E}">
        <p14:creationId xmlns:p14="http://schemas.microsoft.com/office/powerpoint/2010/main" val="3587447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3" y="994167"/>
            <a:ext cx="9846072" cy="1460500"/>
          </a:xfrm>
        </p:spPr>
        <p:txBody>
          <a:bodyPr>
            <a:noAutofit/>
          </a:bodyPr>
          <a:lstStyle/>
          <a:p>
            <a:r>
              <a:rPr lang="ar-SA" dirty="0"/>
              <a:t>الدفع مقابل الخدمات والدعم</a:t>
            </a:r>
          </a:p>
        </p:txBody>
      </p:sp>
      <p:grpSp>
        <p:nvGrpSpPr>
          <p:cNvPr id="17" name="Group 16">
            <a:extLst>
              <a:ext uri="{FF2B5EF4-FFF2-40B4-BE49-F238E27FC236}">
                <a16:creationId xmlns:a16="http://schemas.microsoft.com/office/drawing/2014/main" id="{D8A393B0-3270-5142-9887-B174541AE64C}"/>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77F66C94-94E2-594E-B2E1-4FA02822BC65}"/>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2F668393-D65A-774E-A2EB-78DACA727464}"/>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D92D571-9DF8-F649-9D0E-BC37315E9692}"/>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F223D468-1755-8947-A8A3-F2B5A5A4D684}"/>
                </a:ext>
              </a:extLst>
            </p:cNvPr>
            <p:cNvSpPr txBox="1"/>
            <p:nvPr/>
          </p:nvSpPr>
          <p:spPr>
            <a:xfrm>
              <a:off x="7551339" y="4838955"/>
              <a:ext cx="3109170" cy="2114425"/>
            </a:xfrm>
            <a:prstGeom prst="rect">
              <a:avLst/>
            </a:prstGeom>
            <a:noFill/>
          </p:spPr>
          <p:txBody>
            <a:bodyPr wrap="square" rtlCol="0">
              <a:spAutoFit/>
            </a:bodyPr>
            <a:lstStyle/>
            <a:p>
              <a:pPr>
                <a:lnSpc>
                  <a:spcPct val="90000"/>
                </a:lnSpc>
                <a:spcBef>
                  <a:spcPct val="0"/>
                </a:spcBef>
              </a:pPr>
              <a:r>
                <a:rPr lang="ar-SA" b="1" dirty="0">
                  <a:solidFill>
                    <a:schemeClr val="accent5">
                      <a:lumMod val="50000"/>
                    </a:schemeClr>
                  </a:solidFill>
                  <a:latin typeface="Century Gothic" panose="020B0502020202020204" pitchFamily="34" charset="0"/>
                  <a:ea typeface="+mj-ea"/>
                  <a:cs typeface="Arial"/>
                </a:rPr>
                <a:t>الأدوار والمسئوليات</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 أنت</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 الأسرة/دائرة الدعم</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منسق الخدمة</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خدمة الإدارة المالية</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 مقدم الخدمات</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الميسِّر المستقل</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753EF4B1-054F-624C-9F1F-423750AB23D9}"/>
                </a:ext>
              </a:extLst>
            </p:cNvPr>
            <p:cNvSpPr txBox="1"/>
            <p:nvPr/>
          </p:nvSpPr>
          <p:spPr>
            <a:xfrm>
              <a:off x="7551338" y="3127359"/>
              <a:ext cx="3109170" cy="1837426"/>
            </a:xfrm>
            <a:prstGeom prst="rect">
              <a:avLst/>
            </a:prstGeom>
            <a:noFill/>
          </p:spPr>
          <p:txBody>
            <a:bodyPr wrap="square" rtlCol="0">
              <a:spAutoFit/>
            </a:bodyPr>
            <a:lstStyle/>
            <a:p>
              <a:r>
                <a:rPr lang="ar-SA" b="1">
                  <a:solidFill>
                    <a:schemeClr val="accent5">
                      <a:lumMod val="50000"/>
                    </a:schemeClr>
                  </a:solidFill>
                  <a:latin typeface="Century Gothic" panose="020B0502020202020204" pitchFamily="34" charset="0"/>
                  <a:cs typeface="Arial"/>
                </a:rPr>
                <a:t>5 مبادئ</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الحرية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السلطة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الدعم</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 المسؤولية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 الإقرار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432781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11488" y="65055"/>
            <a:ext cx="11569023" cy="649408"/>
          </a:xfrm>
        </p:spPr>
        <p:txBody>
          <a:bodyPr/>
          <a:lstStyle/>
          <a:p>
            <a:r>
              <a:rPr lang="ar-SA" dirty="0"/>
              <a:t>توجيه برنامج التحديد الذاتي</a:t>
            </a:r>
          </a:p>
        </p:txBody>
      </p:sp>
      <p:sp>
        <p:nvSpPr>
          <p:cNvPr id="3" name="Text Placeholder 2"/>
          <p:cNvSpPr>
            <a:spLocks noGrp="1"/>
          </p:cNvSpPr>
          <p:nvPr>
            <p:ph type="body" sz="quarter" idx="14"/>
          </p:nvPr>
        </p:nvSpPr>
        <p:spPr>
          <a:xfrm>
            <a:off x="311489" y="630751"/>
            <a:ext cx="11569022" cy="515937"/>
          </a:xfrm>
        </p:spPr>
        <p:txBody>
          <a:bodyPr/>
          <a:lstStyle/>
          <a:p>
            <a:r>
              <a:rPr lang="ar-SA" dirty="0"/>
              <a:t>جدول الأعمال</a:t>
            </a:r>
          </a:p>
        </p:txBody>
      </p:sp>
      <p:sp>
        <p:nvSpPr>
          <p:cNvPr id="6" name="Pentagon 5"/>
          <p:cNvSpPr/>
          <p:nvPr/>
        </p:nvSpPr>
        <p:spPr>
          <a:xfrm>
            <a:off x="0" y="1021796"/>
            <a:ext cx="12569371" cy="5842001"/>
          </a:xfrm>
          <a:prstGeom prst="homePlate">
            <a:avLst>
              <a:gd name="adj" fmla="val 87883"/>
            </a:avLst>
          </a:prstGeom>
          <a:solidFill>
            <a:schemeClr val="bg1">
              <a:lumMod val="5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2859249" y="1872094"/>
            <a:ext cx="6850870" cy="4492897"/>
            <a:chOff x="1133124" y="1775549"/>
            <a:chExt cx="7717427" cy="4492897"/>
          </a:xfrm>
        </p:grpSpPr>
        <p:sp>
          <p:nvSpPr>
            <p:cNvPr id="7" name="Rectangle 6"/>
            <p:cNvSpPr/>
            <p:nvPr/>
          </p:nvSpPr>
          <p:spPr>
            <a:xfrm>
              <a:off x="1133124" y="1780773"/>
              <a:ext cx="7717427" cy="4487673"/>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346665" y="1775549"/>
              <a:ext cx="7503886" cy="4401205"/>
            </a:xfrm>
            <a:prstGeom prst="rect">
              <a:avLst/>
            </a:prstGeom>
            <a:ln>
              <a:noFill/>
            </a:ln>
          </p:spPr>
          <p:txBody>
            <a:bodyPr wrap="square">
              <a:spAutoFit/>
            </a:bodyPr>
            <a:lstStyle/>
            <a:p>
              <a:pPr marL="342900" indent="-342900">
                <a:buFont typeface="+mj-lt"/>
                <a:buAutoNum type="arabicParenR"/>
              </a:pPr>
              <a:r>
                <a:rPr lang="ar-SA" sz="2800">
                  <a:latin typeface="Century Gothic" panose="020B0502020202020204" pitchFamily="34" charset="0"/>
                  <a:cs typeface="Arial"/>
                </a:rPr>
                <a:t>التقديم والتدبير المنزلي</a:t>
              </a:r>
            </a:p>
            <a:p>
              <a:pPr marL="342900" indent="-342900">
                <a:buFont typeface="+mj-lt"/>
                <a:buAutoNum type="arabicParenR"/>
              </a:pPr>
              <a:r>
                <a:rPr lang="ar-SA" sz="2800">
                  <a:latin typeface="Century Gothic" panose="020B0502020202020204" pitchFamily="34" charset="0"/>
                  <a:cs typeface="Arial"/>
                </a:rPr>
                <a:t> ما هو التحديد الذاتي</a:t>
              </a:r>
            </a:p>
            <a:p>
              <a:pPr marL="342900" indent="-342900">
                <a:buFont typeface="+mj-lt"/>
                <a:buAutoNum type="arabicParenR"/>
              </a:pPr>
              <a:r>
                <a:rPr lang="ar-SA" sz="2800">
                  <a:latin typeface="Century Gothic" panose="020B0502020202020204" pitchFamily="34" charset="0"/>
                  <a:cs typeface="Arial"/>
                </a:rPr>
                <a:t> الأدوار والمسئوليات</a:t>
              </a:r>
            </a:p>
            <a:p>
              <a:pPr marL="342900" indent="-342900">
                <a:buFont typeface="+mj-lt"/>
                <a:buAutoNum type="arabicParenR"/>
              </a:pPr>
              <a:r>
                <a:rPr lang="ar-SA" sz="2800">
                  <a:latin typeface="Century Gothic" panose="020B0502020202020204" pitchFamily="34" charset="0"/>
                  <a:cs typeface="Arial"/>
                </a:rPr>
                <a:t> الفاصل</a:t>
              </a:r>
            </a:p>
            <a:p>
              <a:pPr marL="342900" indent="-342900">
                <a:buFont typeface="+mj-lt"/>
                <a:buAutoNum type="arabicParenR"/>
              </a:pPr>
              <a:r>
                <a:rPr lang="ar-SA" sz="2800">
                  <a:latin typeface="Century Gothic" panose="020B0502020202020204" pitchFamily="34" charset="0"/>
                  <a:cs typeface="Arial"/>
                </a:rPr>
                <a:t> التخطيط</a:t>
              </a:r>
            </a:p>
            <a:p>
              <a:pPr marL="342900" indent="-342900">
                <a:buFont typeface="+mj-lt"/>
                <a:buAutoNum type="arabicParenR"/>
              </a:pPr>
              <a:r>
                <a:rPr lang="ar-SA" sz="2800">
                  <a:latin typeface="Century Gothic" panose="020B0502020202020204" pitchFamily="34" charset="0"/>
                  <a:cs typeface="Arial"/>
                </a:rPr>
                <a:t>الغداء</a:t>
              </a:r>
            </a:p>
            <a:p>
              <a:pPr marL="342900" indent="-342900">
                <a:buFont typeface="+mj-lt"/>
                <a:buAutoNum type="arabicParenR"/>
              </a:pPr>
              <a:r>
                <a:rPr lang="ar-SA" sz="2800">
                  <a:latin typeface="Century Gothic" panose="020B0502020202020204" pitchFamily="34" charset="0"/>
                  <a:cs typeface="Arial"/>
                </a:rPr>
                <a:t> دفع مقابل الخدمات</a:t>
              </a:r>
            </a:p>
            <a:p>
              <a:pPr marL="342900" indent="-342900">
                <a:buFont typeface="+mj-lt"/>
                <a:buAutoNum type="arabicParenR"/>
              </a:pPr>
              <a:r>
                <a:rPr lang="ar-SA" sz="2800">
                  <a:latin typeface="Century Gothic" panose="020B0502020202020204" pitchFamily="34" charset="0"/>
                  <a:cs typeface="Arial"/>
                </a:rPr>
                <a:t> الحقوق والسلامة</a:t>
              </a:r>
            </a:p>
            <a:p>
              <a:pPr marL="342900" indent="-342900">
                <a:buFont typeface="+mj-lt"/>
                <a:buAutoNum type="arabicParenR"/>
              </a:pPr>
              <a:r>
                <a:rPr lang="ar-SA" sz="2800">
                  <a:latin typeface="Century Gothic" panose="020B0502020202020204" pitchFamily="34" charset="0"/>
                  <a:cs typeface="Arial"/>
                </a:rPr>
                <a:t> الفاصل</a:t>
              </a:r>
            </a:p>
            <a:p>
              <a:pPr marL="342900" indent="-342900">
                <a:buFont typeface="+mj-lt"/>
                <a:buAutoNum type="arabicParenR"/>
              </a:pPr>
              <a:r>
                <a:rPr lang="ar-SA" sz="2800">
                  <a:latin typeface="Century Gothic" panose="020B0502020202020204" pitchFamily="34" charset="0"/>
                  <a:cs typeface="Arial"/>
                </a:rPr>
                <a:t> الخطوات التالية</a:t>
              </a:r>
            </a:p>
          </p:txBody>
        </p:sp>
      </p:grpSp>
      <p:sp>
        <p:nvSpPr>
          <p:cNvPr id="9" name="Rectangle 8"/>
          <p:cNvSpPr/>
          <p:nvPr/>
        </p:nvSpPr>
        <p:spPr>
          <a:xfrm>
            <a:off x="4024560" y="1324798"/>
            <a:ext cx="3953058" cy="547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p:nvSpPr>
        <p:spPr>
          <a:xfrm>
            <a:off x="4308155" y="1036096"/>
            <a:ext cx="3953058" cy="769441"/>
          </a:xfrm>
          <a:prstGeom prst="rect">
            <a:avLst/>
          </a:prstGeom>
        </p:spPr>
        <p:txBody>
          <a:bodyPr wrap="square">
            <a:spAutoFit/>
          </a:bodyPr>
          <a:lstStyle/>
          <a:p>
            <a:pPr algn="ctr"/>
            <a:r>
              <a:rPr lang="ar-SA" sz="4400" b="1">
                <a:effectLst>
                  <a:outerShdw blurRad="38100" dist="38100" dir="2700000" algn="tl">
                    <a:srgbClr val="000000">
                      <a:alpha val="43137"/>
                    </a:srgbClr>
                  </a:outerShdw>
                </a:effectLst>
                <a:latin typeface="Century Gothic" panose="020B0502020202020204" pitchFamily="34" charset="0"/>
                <a:cs typeface="Arial"/>
              </a:rPr>
              <a:t>جدول الأعمال</a:t>
            </a:r>
          </a:p>
        </p:txBody>
      </p:sp>
    </p:spTree>
    <p:extLst>
      <p:ext uri="{BB962C8B-B14F-4D97-AF65-F5344CB8AC3E}">
        <p14:creationId xmlns:p14="http://schemas.microsoft.com/office/powerpoint/2010/main" val="36418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9B1D3">
            <a:alpha val="9000"/>
          </a:srgb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0210" y="44174"/>
            <a:ext cx="11834140" cy="784146"/>
          </a:xfrm>
        </p:spPr>
        <p:txBody>
          <a:bodyPr/>
          <a:lstStyle/>
          <a:p>
            <a:r>
              <a:rPr lang="ar-SA" sz="2800" dirty="0"/>
              <a:t>الدفع مقابل الخدمات والدعم</a:t>
            </a:r>
          </a:p>
        </p:txBody>
      </p:sp>
      <p:sp>
        <p:nvSpPr>
          <p:cNvPr id="3" name="Isosceles Triangle 2"/>
          <p:cNvSpPr/>
          <p:nvPr/>
        </p:nvSpPr>
        <p:spPr>
          <a:xfrm rot="9078235">
            <a:off x="47219" y="3145083"/>
            <a:ext cx="14616410" cy="7952785"/>
          </a:xfrm>
          <a:custGeom>
            <a:avLst/>
            <a:gdLst>
              <a:gd name="connsiteX0" fmla="*/ 0 w 14981137"/>
              <a:gd name="connsiteY0" fmla="*/ 7952785 h 7952785"/>
              <a:gd name="connsiteX1" fmla="*/ 3825134 w 14981137"/>
              <a:gd name="connsiteY1" fmla="*/ 0 h 7952785"/>
              <a:gd name="connsiteX2" fmla="*/ 14981137 w 14981137"/>
              <a:gd name="connsiteY2" fmla="*/ 7952785 h 7952785"/>
              <a:gd name="connsiteX3" fmla="*/ 0 w 14981137"/>
              <a:gd name="connsiteY3" fmla="*/ 7952785 h 7952785"/>
              <a:gd name="connsiteX0" fmla="*/ 0 w 14630913"/>
              <a:gd name="connsiteY0" fmla="*/ 7147387 h 7952785"/>
              <a:gd name="connsiteX1" fmla="*/ 3474910 w 14630913"/>
              <a:gd name="connsiteY1" fmla="*/ 0 h 7952785"/>
              <a:gd name="connsiteX2" fmla="*/ 14630913 w 14630913"/>
              <a:gd name="connsiteY2" fmla="*/ 7952785 h 7952785"/>
              <a:gd name="connsiteX3" fmla="*/ 0 w 14630913"/>
              <a:gd name="connsiteY3" fmla="*/ 7147387 h 7952785"/>
              <a:gd name="connsiteX0" fmla="*/ 0 w 14616410"/>
              <a:gd name="connsiteY0" fmla="*/ 6996695 h 7952785"/>
              <a:gd name="connsiteX1" fmla="*/ 3460407 w 14616410"/>
              <a:gd name="connsiteY1" fmla="*/ 0 h 7952785"/>
              <a:gd name="connsiteX2" fmla="*/ 14616410 w 14616410"/>
              <a:gd name="connsiteY2" fmla="*/ 7952785 h 7952785"/>
              <a:gd name="connsiteX3" fmla="*/ 0 w 14616410"/>
              <a:gd name="connsiteY3" fmla="*/ 6996695 h 7952785"/>
            </a:gdLst>
            <a:ahLst/>
            <a:cxnLst>
              <a:cxn ang="0">
                <a:pos x="connsiteX0" y="connsiteY0"/>
              </a:cxn>
              <a:cxn ang="0">
                <a:pos x="connsiteX1" y="connsiteY1"/>
              </a:cxn>
              <a:cxn ang="0">
                <a:pos x="connsiteX2" y="connsiteY2"/>
              </a:cxn>
              <a:cxn ang="0">
                <a:pos x="connsiteX3" y="connsiteY3"/>
              </a:cxn>
            </a:cxnLst>
            <a:rect l="l" t="t" r="r" b="b"/>
            <a:pathLst>
              <a:path w="14616410" h="7952785">
                <a:moveTo>
                  <a:pt x="0" y="6996695"/>
                </a:moveTo>
                <a:lnTo>
                  <a:pt x="3460407" y="0"/>
                </a:lnTo>
                <a:lnTo>
                  <a:pt x="14616410" y="7952785"/>
                </a:lnTo>
                <a:lnTo>
                  <a:pt x="0" y="6996695"/>
                </a:lnTo>
                <a:close/>
              </a:path>
            </a:pathLst>
          </a:custGeom>
          <a:solidFill>
            <a:schemeClr val="bg2">
              <a:lumMod val="2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499930" y="588254"/>
            <a:ext cx="13444279" cy="48013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نظرة عامة</a:t>
            </a:r>
          </a:p>
        </p:txBody>
      </p:sp>
      <p:grpSp>
        <p:nvGrpSpPr>
          <p:cNvPr id="16" name="Group 15"/>
          <p:cNvGrpSpPr/>
          <p:nvPr/>
        </p:nvGrpSpPr>
        <p:grpSpPr>
          <a:xfrm>
            <a:off x="457919" y="2152015"/>
            <a:ext cx="3613184" cy="3853662"/>
            <a:chOff x="879168" y="1999615"/>
            <a:chExt cx="4869391" cy="3853662"/>
          </a:xfrm>
        </p:grpSpPr>
        <p:sp>
          <p:nvSpPr>
            <p:cNvPr id="12" name="Rectangle 11"/>
            <p:cNvSpPr/>
            <p:nvPr/>
          </p:nvSpPr>
          <p:spPr>
            <a:xfrm>
              <a:off x="986729"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443929" y="2246228"/>
              <a:ext cx="3721768" cy="1089529"/>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600" b="1" dirty="0">
                  <a:solidFill>
                    <a:schemeClr val="accent5">
                      <a:lumMod val="50000"/>
                    </a:schemeClr>
                  </a:solidFill>
                  <a:latin typeface="Century Gothic" panose="020B0502020202020204" pitchFamily="34" charset="0"/>
                  <a:ea typeface="+mj-ea"/>
                  <a:cs typeface="Arial"/>
                </a:rPr>
                <a:t>الميزانية الفردية</a:t>
              </a:r>
            </a:p>
          </p:txBody>
        </p:sp>
        <p:sp>
          <p:nvSpPr>
            <p:cNvPr id="14" name="TextBox 13"/>
            <p:cNvSpPr txBox="1"/>
            <p:nvPr/>
          </p:nvSpPr>
          <p:spPr>
            <a:xfrm>
              <a:off x="879168" y="3614419"/>
              <a:ext cx="4869391" cy="1477328"/>
            </a:xfrm>
            <a:prstGeom prst="rect">
              <a:avLst/>
            </a:prstGeom>
            <a:noFill/>
          </p:spPr>
          <p:txBody>
            <a:bodyPr wrap="square" rtlCol="0">
              <a:spAutoFit/>
            </a:bodyPr>
            <a:lstStyle/>
            <a:p>
              <a:pPr algn="ctr" defTabSz="914400" rtl="1" eaLnBrk="1" latinLnBrk="0" hangingPunct="1">
                <a:lnSpc>
                  <a:spcPct val="90000"/>
                </a:lnSpc>
                <a:spcBef>
                  <a:spcPct val="0"/>
                </a:spcBef>
              </a:pPr>
              <a:r>
                <a:rPr lang="ar-SA" sz="2000">
                  <a:solidFill>
                    <a:schemeClr val="bg1">
                      <a:lumMod val="50000"/>
                    </a:schemeClr>
                  </a:solidFill>
                  <a:latin typeface="Century Gothic" panose="020B0502020202020204" pitchFamily="34" charset="0"/>
                  <a:ea typeface="+mj-ea"/>
                  <a:cs typeface="Arial"/>
                </a:rPr>
                <a:t>تحديد المبلغ</a:t>
              </a:r>
            </a:p>
            <a:p>
              <a:pPr marL="342900" indent="-342900" algn="ctr" defTabSz="914400" rtl="0" eaLnBrk="1" latinLnBrk="0" hangingPunct="1">
                <a:lnSpc>
                  <a:spcPct val="90000"/>
                </a:lnSpc>
                <a:spcBef>
                  <a:spcPct val="0"/>
                </a:spcBef>
                <a:buFont typeface="Arial" panose="020B0604020202020204" pitchFamily="34" charset="0"/>
                <a:buChar char="•"/>
              </a:pPr>
              <a:endParaRPr lang="en-US" sz="2000" dirty="0">
                <a:solidFill>
                  <a:schemeClr val="bg1">
                    <a:lumMod val="50000"/>
                  </a:schemeClr>
                </a:solidFill>
                <a:latin typeface="Century Gothic" panose="020B0502020202020204" pitchFamily="34" charset="0"/>
                <a:ea typeface="+mj-ea"/>
                <a:cs typeface="+mj-cs"/>
              </a:endParaRPr>
            </a:p>
            <a:p>
              <a:pPr algn="ctr" defTabSz="914400" rtl="1" eaLnBrk="1" latinLnBrk="0" hangingPunct="1">
                <a:lnSpc>
                  <a:spcPct val="90000"/>
                </a:lnSpc>
                <a:spcBef>
                  <a:spcPct val="0"/>
                </a:spcBef>
              </a:pPr>
              <a:r>
                <a:rPr lang="ar-SA" sz="2000">
                  <a:solidFill>
                    <a:schemeClr val="bg1">
                      <a:lumMod val="50000"/>
                    </a:schemeClr>
                  </a:solidFill>
                  <a:latin typeface="Century Gothic" panose="020B0502020202020204" pitchFamily="34" charset="0"/>
                  <a:ea typeface="+mj-ea"/>
                  <a:cs typeface="Arial"/>
                </a:rPr>
                <a:t>التغييرات</a:t>
              </a:r>
            </a:p>
            <a:p>
              <a:pPr marL="342900" indent="-342900" algn="ctr" defTabSz="914400" rtl="0" eaLnBrk="1" latinLnBrk="0" hangingPunct="1">
                <a:lnSpc>
                  <a:spcPct val="90000"/>
                </a:lnSpc>
                <a:spcBef>
                  <a:spcPct val="0"/>
                </a:spcBef>
                <a:buFont typeface="Arial" panose="020B0604020202020204" pitchFamily="34" charset="0"/>
                <a:buChar char="•"/>
              </a:pPr>
              <a:endParaRPr lang="en-US" sz="2000" kern="1200" dirty="0">
                <a:solidFill>
                  <a:schemeClr val="bg1">
                    <a:lumMod val="50000"/>
                  </a:schemeClr>
                </a:solidFill>
                <a:latin typeface="Century Gothic" panose="020B0502020202020204" pitchFamily="34" charset="0"/>
                <a:ea typeface="+mj-ea"/>
                <a:cs typeface="+mj-cs"/>
              </a:endParaRPr>
            </a:p>
            <a:p>
              <a:pPr algn="ctr" defTabSz="914400" rtl="1" eaLnBrk="1" latinLnBrk="0" hangingPunct="1">
                <a:lnSpc>
                  <a:spcPct val="90000"/>
                </a:lnSpc>
                <a:spcBef>
                  <a:spcPct val="0"/>
                </a:spcBef>
              </a:pPr>
              <a:r>
                <a:rPr lang="ar-SA" sz="2000">
                  <a:solidFill>
                    <a:schemeClr val="bg1">
                      <a:lumMod val="50000"/>
                    </a:schemeClr>
                  </a:solidFill>
                  <a:latin typeface="Century Gothic" panose="020B0502020202020204" pitchFamily="34" charset="0"/>
                  <a:ea typeface="+mj-ea"/>
                  <a:cs typeface="Arial"/>
                </a:rPr>
                <a:t>القوانين والمتطلبات</a:t>
              </a:r>
            </a:p>
          </p:txBody>
        </p:sp>
      </p:grpSp>
      <p:grpSp>
        <p:nvGrpSpPr>
          <p:cNvPr id="4" name="Group 3">
            <a:extLst>
              <a:ext uri="{FF2B5EF4-FFF2-40B4-BE49-F238E27FC236}">
                <a16:creationId xmlns:a16="http://schemas.microsoft.com/office/drawing/2014/main" id="{FCFA2FF1-5BCB-6D4D-8872-9D566D9489E5}"/>
              </a:ext>
            </a:extLst>
          </p:cNvPr>
          <p:cNvGrpSpPr/>
          <p:nvPr/>
        </p:nvGrpSpPr>
        <p:grpSpPr>
          <a:xfrm>
            <a:off x="8274401" y="2152015"/>
            <a:ext cx="3440128" cy="3853662"/>
            <a:chOff x="663336" y="1999615"/>
            <a:chExt cx="5419122" cy="3664271"/>
          </a:xfrm>
        </p:grpSpPr>
        <p:sp>
          <p:nvSpPr>
            <p:cNvPr id="13" name="Rectangle 12"/>
            <p:cNvSpPr/>
            <p:nvPr/>
          </p:nvSpPr>
          <p:spPr>
            <a:xfrm>
              <a:off x="663336" y="1999615"/>
              <a:ext cx="5419122" cy="366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72707" y="2231331"/>
              <a:ext cx="5032572" cy="1352046"/>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200" b="1" dirty="0">
                  <a:solidFill>
                    <a:schemeClr val="accent5">
                      <a:lumMod val="50000"/>
                    </a:schemeClr>
                  </a:solidFill>
                  <a:latin typeface="Century Gothic" panose="020B0502020202020204" pitchFamily="34" charset="0"/>
                  <a:ea typeface="+mj-ea"/>
                  <a:cs typeface="Arial"/>
                </a:rPr>
                <a:t>خدمة الإدارة المالية</a:t>
              </a:r>
            </a:p>
          </p:txBody>
        </p:sp>
        <p:sp>
          <p:nvSpPr>
            <p:cNvPr id="15" name="TextBox 14"/>
            <p:cNvSpPr txBox="1"/>
            <p:nvPr/>
          </p:nvSpPr>
          <p:spPr>
            <a:xfrm>
              <a:off x="1410567" y="3505564"/>
              <a:ext cx="3756848" cy="1931494"/>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a:solidFill>
                    <a:schemeClr val="bg1">
                      <a:lumMod val="50000"/>
                    </a:schemeClr>
                  </a:solidFill>
                  <a:latin typeface="Century Gothic" panose="020B0502020202020204" pitchFamily="34" charset="0"/>
                  <a:ea typeface="+mj-ea"/>
                  <a:cs typeface="Arial"/>
                </a:rPr>
                <a:t>3 نماذج</a:t>
              </a:r>
            </a:p>
            <a:p>
              <a:pPr algn="ctr" defTabSz="914400" rtl="0" eaLnBrk="1" latinLnBrk="0" hangingPunct="1">
                <a:lnSpc>
                  <a:spcPct val="90000"/>
                </a:lnSpc>
                <a:spcBef>
                  <a:spcPct val="0"/>
                </a:spcBef>
                <a:buNone/>
              </a:pPr>
              <a:endParaRPr lang="en-US" sz="2000" kern="1200" dirty="0">
                <a:solidFill>
                  <a:schemeClr val="bg1">
                    <a:lumMod val="50000"/>
                  </a:schemeClr>
                </a:solidFill>
                <a:latin typeface="Century Gothic" panose="020B0502020202020204" pitchFamily="34" charset="0"/>
                <a:ea typeface="+mj-ea"/>
                <a:cs typeface="+mj-cs"/>
              </a:endParaRPr>
            </a:p>
            <a:p>
              <a:pPr algn="ctr" defTabSz="914400" rtl="1" eaLnBrk="1" latinLnBrk="0" hangingPunct="1">
                <a:lnSpc>
                  <a:spcPct val="90000"/>
                </a:lnSpc>
                <a:spcBef>
                  <a:spcPct val="0"/>
                </a:spcBef>
                <a:buNone/>
              </a:pPr>
              <a:r>
                <a:rPr lang="ar-SA" sz="2000">
                  <a:solidFill>
                    <a:schemeClr val="bg1">
                      <a:lumMod val="50000"/>
                    </a:schemeClr>
                  </a:solidFill>
                  <a:latin typeface="Century Gothic" panose="020B0502020202020204" pitchFamily="34" charset="0"/>
                  <a:ea typeface="+mj-ea"/>
                  <a:cs typeface="Arial"/>
                </a:rPr>
                <a:t>التكاليف</a:t>
              </a:r>
            </a:p>
            <a:p>
              <a:pPr algn="ctr" defTabSz="914400" rtl="0" eaLnBrk="1" latinLnBrk="0" hangingPunct="1">
                <a:lnSpc>
                  <a:spcPct val="90000"/>
                </a:lnSpc>
                <a:spcBef>
                  <a:spcPct val="0"/>
                </a:spcBef>
                <a:buNone/>
              </a:pPr>
              <a:endParaRPr lang="en-US" sz="2000" dirty="0">
                <a:solidFill>
                  <a:schemeClr val="bg1">
                    <a:lumMod val="50000"/>
                  </a:schemeClr>
                </a:solidFill>
                <a:latin typeface="Century Gothic" panose="020B0502020202020204" pitchFamily="34" charset="0"/>
                <a:ea typeface="+mj-ea"/>
                <a:cs typeface="+mj-cs"/>
              </a:endParaRPr>
            </a:p>
            <a:p>
              <a:pPr algn="ctr" defTabSz="914400" rtl="1" eaLnBrk="1" latinLnBrk="0" hangingPunct="1">
                <a:lnSpc>
                  <a:spcPct val="90000"/>
                </a:lnSpc>
                <a:spcBef>
                  <a:spcPct val="0"/>
                </a:spcBef>
                <a:buNone/>
              </a:pPr>
              <a:r>
                <a:rPr lang="ar-SA" sz="2000">
                  <a:solidFill>
                    <a:schemeClr val="bg1">
                      <a:lumMod val="50000"/>
                    </a:schemeClr>
                  </a:solidFill>
                  <a:latin typeface="Century Gothic" panose="020B0502020202020204" pitchFamily="34" charset="0"/>
                  <a:ea typeface="+mj-ea"/>
                  <a:cs typeface="Arial"/>
                </a:rPr>
                <a:t>المتطلبات</a:t>
              </a:r>
            </a:p>
            <a:p>
              <a:pPr algn="ctr" defTabSz="914400" rtl="0" eaLnBrk="1" latinLnBrk="0" hangingPunct="1">
                <a:lnSpc>
                  <a:spcPct val="90000"/>
                </a:lnSpc>
                <a:spcBef>
                  <a:spcPct val="0"/>
                </a:spcBef>
                <a:buNone/>
              </a:pPr>
              <a:endParaRPr lang="en-US" sz="2000" dirty="0">
                <a:solidFill>
                  <a:schemeClr val="bg1">
                    <a:lumMod val="50000"/>
                  </a:schemeClr>
                </a:solidFill>
                <a:latin typeface="Century Gothic" panose="020B0502020202020204" pitchFamily="34" charset="0"/>
                <a:ea typeface="+mj-ea"/>
                <a:cs typeface="+mj-cs"/>
              </a:endParaRPr>
            </a:p>
            <a:p>
              <a:pPr algn="ctr" defTabSz="914400" rtl="1" eaLnBrk="1" latinLnBrk="0" hangingPunct="1">
                <a:lnSpc>
                  <a:spcPct val="90000"/>
                </a:lnSpc>
                <a:spcBef>
                  <a:spcPct val="0"/>
                </a:spcBef>
                <a:buNone/>
              </a:pPr>
              <a:r>
                <a:rPr lang="ar-SA" sz="2000">
                  <a:solidFill>
                    <a:schemeClr val="bg1">
                      <a:lumMod val="50000"/>
                    </a:schemeClr>
                  </a:solidFill>
                  <a:latin typeface="Century Gothic" panose="020B0502020202020204" pitchFamily="34" charset="0"/>
                  <a:ea typeface="+mj-ea"/>
                  <a:cs typeface="Arial"/>
                </a:rPr>
                <a:t>النشاط</a:t>
              </a:r>
            </a:p>
          </p:txBody>
        </p:sp>
      </p:grpSp>
      <p:grpSp>
        <p:nvGrpSpPr>
          <p:cNvPr id="17" name="Group 16"/>
          <p:cNvGrpSpPr/>
          <p:nvPr/>
        </p:nvGrpSpPr>
        <p:grpSpPr>
          <a:xfrm>
            <a:off x="4325493" y="2152015"/>
            <a:ext cx="3440128" cy="3853662"/>
            <a:chOff x="5887281" y="1999615"/>
            <a:chExt cx="4636168" cy="3853662"/>
          </a:xfrm>
        </p:grpSpPr>
        <p:sp>
          <p:nvSpPr>
            <p:cNvPr id="18" name="Rectangle 17"/>
            <p:cNvSpPr/>
            <p:nvPr/>
          </p:nvSpPr>
          <p:spPr>
            <a:xfrm>
              <a:off x="5887281"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6344480" y="2199694"/>
              <a:ext cx="3721766" cy="1089529"/>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600" b="1" dirty="0">
                  <a:solidFill>
                    <a:schemeClr val="accent5">
                      <a:lumMod val="50000"/>
                    </a:schemeClr>
                  </a:solidFill>
                  <a:latin typeface="Century Gothic" panose="020B0502020202020204" pitchFamily="34" charset="0"/>
                  <a:ea typeface="+mj-ea"/>
                  <a:cs typeface="Arial"/>
                </a:rPr>
                <a:t> خطة الإنفاق</a:t>
              </a:r>
            </a:p>
          </p:txBody>
        </p:sp>
        <p:sp>
          <p:nvSpPr>
            <p:cNvPr id="20" name="TextBox 19"/>
            <p:cNvSpPr txBox="1"/>
            <p:nvPr/>
          </p:nvSpPr>
          <p:spPr>
            <a:xfrm>
              <a:off x="5887281" y="3614418"/>
              <a:ext cx="4538999" cy="2031325"/>
            </a:xfrm>
            <a:prstGeom prst="rect">
              <a:avLst/>
            </a:prstGeom>
            <a:noFill/>
          </p:spPr>
          <p:txBody>
            <a:bodyPr wrap="square" rtlCol="0">
              <a:spAutoFit/>
            </a:bodyPr>
            <a:lstStyle/>
            <a:p>
              <a:pPr algn="ctr" defTabSz="914400" rtl="1" eaLnBrk="1" latinLnBrk="0" hangingPunct="1">
                <a:lnSpc>
                  <a:spcPct val="90000"/>
                </a:lnSpc>
                <a:spcBef>
                  <a:spcPct val="0"/>
                </a:spcBef>
              </a:pPr>
              <a:r>
                <a:rPr lang="ar-SA" sz="2000">
                  <a:solidFill>
                    <a:schemeClr val="bg1">
                      <a:lumMod val="50000"/>
                    </a:schemeClr>
                  </a:solidFill>
                  <a:latin typeface="Century Gothic" panose="020B0502020202020204" pitchFamily="34" charset="0"/>
                  <a:ea typeface="+mj-ea"/>
                  <a:cs typeface="Arial"/>
                </a:rPr>
                <a:t>تطوير</a:t>
              </a:r>
            </a:p>
            <a:p>
              <a:pPr algn="ctr" defTabSz="914400" rtl="0" eaLnBrk="1" latinLnBrk="0" hangingPunct="1">
                <a:lnSpc>
                  <a:spcPct val="90000"/>
                </a:lnSpc>
                <a:spcBef>
                  <a:spcPct val="0"/>
                </a:spcBef>
              </a:pPr>
              <a:endParaRPr lang="en-US" sz="2000" kern="1200" dirty="0">
                <a:solidFill>
                  <a:schemeClr val="bg1">
                    <a:lumMod val="50000"/>
                  </a:schemeClr>
                </a:solidFill>
                <a:latin typeface="Century Gothic" panose="020B0502020202020204" pitchFamily="34" charset="0"/>
                <a:ea typeface="+mj-ea"/>
                <a:cs typeface="+mj-cs"/>
              </a:endParaRPr>
            </a:p>
            <a:p>
              <a:pPr algn="ctr" defTabSz="914400" rtl="1" eaLnBrk="1" latinLnBrk="0" hangingPunct="1">
                <a:lnSpc>
                  <a:spcPct val="90000"/>
                </a:lnSpc>
                <a:spcBef>
                  <a:spcPct val="0"/>
                </a:spcBef>
              </a:pPr>
              <a:r>
                <a:rPr lang="ar-SA" sz="2000">
                  <a:solidFill>
                    <a:schemeClr val="bg1">
                      <a:lumMod val="50000"/>
                    </a:schemeClr>
                  </a:solidFill>
                  <a:latin typeface="Century Gothic" panose="020B0502020202020204" pitchFamily="34" charset="0"/>
                  <a:ea typeface="+mj-ea"/>
                  <a:cs typeface="Arial"/>
                </a:rPr>
                <a:t> تحديد المبلغ</a:t>
              </a:r>
            </a:p>
            <a:p>
              <a:pPr algn="ctr" defTabSz="914400" rtl="0" eaLnBrk="1" latinLnBrk="0" hangingPunct="1">
                <a:lnSpc>
                  <a:spcPct val="90000"/>
                </a:lnSpc>
                <a:spcBef>
                  <a:spcPct val="0"/>
                </a:spcBef>
              </a:pPr>
              <a:endParaRPr lang="en-US" sz="2000" dirty="0">
                <a:solidFill>
                  <a:schemeClr val="bg1">
                    <a:lumMod val="50000"/>
                  </a:schemeClr>
                </a:solidFill>
                <a:latin typeface="Century Gothic" panose="020B0502020202020204" pitchFamily="34" charset="0"/>
                <a:ea typeface="+mj-ea"/>
                <a:cs typeface="+mj-cs"/>
              </a:endParaRPr>
            </a:p>
            <a:p>
              <a:pPr algn="ctr" defTabSz="914400" rtl="1" eaLnBrk="1" latinLnBrk="0" hangingPunct="1">
                <a:lnSpc>
                  <a:spcPct val="90000"/>
                </a:lnSpc>
                <a:spcBef>
                  <a:spcPct val="0"/>
                </a:spcBef>
              </a:pPr>
              <a:r>
                <a:rPr lang="ar-SA" sz="2000">
                  <a:solidFill>
                    <a:schemeClr val="bg1">
                      <a:lumMod val="50000"/>
                    </a:schemeClr>
                  </a:solidFill>
                  <a:latin typeface="Century Gothic" panose="020B0502020202020204" pitchFamily="34" charset="0"/>
                  <a:ea typeface="+mj-ea"/>
                  <a:cs typeface="Arial"/>
                </a:rPr>
                <a:t>التغييرات</a:t>
              </a:r>
            </a:p>
            <a:p>
              <a:pPr algn="ctr" defTabSz="914400" rtl="0" eaLnBrk="1" latinLnBrk="0" hangingPunct="1">
                <a:lnSpc>
                  <a:spcPct val="90000"/>
                </a:lnSpc>
                <a:spcBef>
                  <a:spcPct val="0"/>
                </a:spcBef>
              </a:pPr>
              <a:endParaRPr lang="en-US" sz="2000" kern="1200" dirty="0">
                <a:solidFill>
                  <a:schemeClr val="bg1">
                    <a:lumMod val="50000"/>
                  </a:schemeClr>
                </a:solidFill>
                <a:latin typeface="Century Gothic" panose="020B0502020202020204" pitchFamily="34" charset="0"/>
                <a:ea typeface="+mj-ea"/>
                <a:cs typeface="+mj-cs"/>
              </a:endParaRPr>
            </a:p>
            <a:p>
              <a:pPr algn="ctr" defTabSz="914400" rtl="1" eaLnBrk="1" latinLnBrk="0" hangingPunct="1">
                <a:lnSpc>
                  <a:spcPct val="90000"/>
                </a:lnSpc>
                <a:spcBef>
                  <a:spcPct val="0"/>
                </a:spcBef>
              </a:pPr>
              <a:r>
                <a:rPr lang="ar-SA" sz="2000">
                  <a:solidFill>
                    <a:schemeClr val="bg1">
                      <a:lumMod val="50000"/>
                    </a:schemeClr>
                  </a:solidFill>
                  <a:latin typeface="Century Gothic" panose="020B0502020202020204" pitchFamily="34" charset="0"/>
                  <a:ea typeface="+mj-ea"/>
                  <a:cs typeface="Arial"/>
                </a:rPr>
                <a:t>النشاط</a:t>
              </a:r>
            </a:p>
          </p:txBody>
        </p:sp>
      </p:grpSp>
    </p:spTree>
    <p:extLst>
      <p:ext uri="{BB962C8B-B14F-4D97-AF65-F5344CB8AC3E}">
        <p14:creationId xmlns:p14="http://schemas.microsoft.com/office/powerpoint/2010/main" val="3428449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t="-9000" b="-9000"/>
          </a:stretch>
        </a:blipFill>
        <a:effectLst/>
      </p:bgPr>
    </p:bg>
    <p:spTree>
      <p:nvGrpSpPr>
        <p:cNvPr id="1" name=""/>
        <p:cNvGrpSpPr/>
        <p:nvPr/>
      </p:nvGrpSpPr>
      <p:grpSpPr>
        <a:xfrm>
          <a:off x="0" y="0"/>
          <a:ext cx="0" cy="0"/>
          <a:chOff x="0" y="0"/>
          <a:chExt cx="0" cy="0"/>
        </a:xfrm>
      </p:grpSpPr>
      <p:sp>
        <p:nvSpPr>
          <p:cNvPr id="8" name="TextBox 7"/>
          <p:cNvSpPr txBox="1"/>
          <p:nvPr/>
        </p:nvSpPr>
        <p:spPr>
          <a:xfrm>
            <a:off x="2463837" y="1389264"/>
            <a:ext cx="7165315" cy="5355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200" b="1">
                <a:latin typeface="Century Gothic" panose="020B0502020202020204" pitchFamily="34" charset="0"/>
                <a:ea typeface="+mj-ea"/>
                <a:cs typeface="Arial"/>
              </a:rPr>
              <a:t>نظرة عامة</a:t>
            </a:r>
          </a:p>
        </p:txBody>
      </p:sp>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813821" y="1924795"/>
            <a:ext cx="8465346" cy="473459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369243" y="2304048"/>
            <a:ext cx="4965397" cy="5909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600" b="1">
                <a:latin typeface="Century Gothic" panose="020B0502020202020204" pitchFamily="34" charset="0"/>
                <a:ea typeface="+mj-ea"/>
                <a:cs typeface="Arial"/>
              </a:rPr>
              <a:t>الميزانية الفردية</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829152" cy="862561"/>
          </a:xfrm>
        </p:spPr>
        <p:txBody>
          <a:bodyPr/>
          <a:lstStyle/>
          <a:p>
            <a:r>
              <a:rPr lang="ar-SA" sz="2800" dirty="0"/>
              <a:t>الدفع مقابل الخدمات والدعم</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 y="610286"/>
            <a:ext cx="11934825" cy="48013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الميزانية الفردية</a:t>
            </a:r>
          </a:p>
        </p:txBody>
      </p:sp>
      <p:sp>
        <p:nvSpPr>
          <p:cNvPr id="15" name="TextBox 14"/>
          <p:cNvSpPr txBox="1"/>
          <p:nvPr/>
        </p:nvSpPr>
        <p:spPr>
          <a:xfrm>
            <a:off x="2189259" y="3375108"/>
            <a:ext cx="7714470" cy="2308324"/>
          </a:xfrm>
          <a:prstGeom prst="rect">
            <a:avLst/>
          </a:prstGeom>
          <a:noFill/>
        </p:spPr>
        <p:txBody>
          <a:bodyPr wrap="square" rtlCol="0">
            <a:spAutoFit/>
          </a:bodyPr>
          <a:lstStyle/>
          <a:p>
            <a:pPr marL="457200" indent="-457200" defTabSz="914400" rtl="1" eaLnBrk="1" latinLnBrk="0" hangingPunct="1">
              <a:lnSpc>
                <a:spcPct val="90000"/>
              </a:lnSpc>
              <a:spcBef>
                <a:spcPct val="0"/>
              </a:spcBef>
              <a:buFont typeface="Wingdings" panose="05000000000000000000" pitchFamily="2" charset="2"/>
              <a:buChar char="ü"/>
            </a:pPr>
            <a:r>
              <a:rPr lang="ar-SA" sz="3200">
                <a:latin typeface="Century Gothic" panose="020B0502020202020204" pitchFamily="34" charset="0"/>
                <a:ea typeface="+mj-ea"/>
                <a:cs typeface="Arial"/>
              </a:rPr>
              <a:t>تحديد الميزانية الفردية</a:t>
            </a:r>
          </a:p>
          <a:p>
            <a:pPr marL="457200" indent="-457200" defTabSz="914400" rtl="0" eaLnBrk="1" latinLnBrk="0" hangingPunct="1">
              <a:lnSpc>
                <a:spcPct val="90000"/>
              </a:lnSpc>
              <a:spcBef>
                <a:spcPct val="0"/>
              </a:spcBef>
              <a:buFont typeface="Wingdings" panose="05000000000000000000" pitchFamily="2" charset="2"/>
              <a:buChar char="ü"/>
            </a:pPr>
            <a:endParaRPr lang="en-US" sz="3200" dirty="0">
              <a:latin typeface="Century Gothic" panose="020B0502020202020204" pitchFamily="34" charset="0"/>
              <a:ea typeface="+mj-ea"/>
              <a:cs typeface="+mj-cs"/>
            </a:endParaRPr>
          </a:p>
          <a:p>
            <a:pPr marL="457200" indent="-457200" defTabSz="914400" rtl="1" eaLnBrk="1" latinLnBrk="0" hangingPunct="1">
              <a:lnSpc>
                <a:spcPct val="90000"/>
              </a:lnSpc>
              <a:spcBef>
                <a:spcPct val="0"/>
              </a:spcBef>
              <a:buFont typeface="Wingdings" panose="05000000000000000000" pitchFamily="2" charset="2"/>
              <a:buChar char="ü"/>
            </a:pPr>
            <a:r>
              <a:rPr lang="ar-SA" sz="3200">
                <a:latin typeface="Century Gothic" panose="020B0502020202020204" pitchFamily="34" charset="0"/>
                <a:ea typeface="+mj-ea"/>
                <a:cs typeface="Arial"/>
              </a:rPr>
              <a:t>التغييرات على الميزانية الفردية</a:t>
            </a:r>
          </a:p>
          <a:p>
            <a:pPr defTabSz="914400" rtl="1" eaLnBrk="1" latinLnBrk="0" hangingPunct="1">
              <a:lnSpc>
                <a:spcPct val="90000"/>
              </a:lnSpc>
              <a:spcBef>
                <a:spcPct val="0"/>
              </a:spcBef>
            </a:pPr>
            <a:r>
              <a:rPr lang="ar-SA" sz="3200">
                <a:latin typeface="Century Gothic" panose="020B0502020202020204" pitchFamily="34" charset="0"/>
                <a:ea typeface="+mj-ea"/>
                <a:cs typeface="Arial"/>
              </a:rPr>
              <a:t> </a:t>
            </a:r>
          </a:p>
          <a:p>
            <a:pPr marL="457200" indent="-457200" defTabSz="914400" rtl="1" eaLnBrk="1" latinLnBrk="0" hangingPunct="1">
              <a:lnSpc>
                <a:spcPct val="90000"/>
              </a:lnSpc>
              <a:spcBef>
                <a:spcPct val="0"/>
              </a:spcBef>
              <a:buFont typeface="Wingdings" panose="05000000000000000000" pitchFamily="2" charset="2"/>
              <a:buChar char="ü"/>
            </a:pPr>
            <a:r>
              <a:rPr lang="ar-SA" sz="3200">
                <a:latin typeface="Century Gothic" panose="020B0502020202020204" pitchFamily="34" charset="0"/>
                <a:ea typeface="+mj-ea"/>
                <a:cs typeface="Arial"/>
              </a:rPr>
              <a:t> أمثلة جيسون وصوفيا</a:t>
            </a:r>
          </a:p>
        </p:txBody>
      </p:sp>
    </p:spTree>
    <p:extLst>
      <p:ext uri="{BB962C8B-B14F-4D97-AF65-F5344CB8AC3E}">
        <p14:creationId xmlns:p14="http://schemas.microsoft.com/office/powerpoint/2010/main" val="2060558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495911" y="1205344"/>
            <a:ext cx="9438913" cy="53553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3200" b="1" dirty="0">
                <a:latin typeface="Century Gothic" panose="020B0502020202020204" pitchFamily="34" charset="0"/>
                <a:ea typeface="+mj-ea"/>
                <a:cs typeface="Arial"/>
              </a:rPr>
              <a:t>تحديد الميزانية الفردية</a:t>
            </a:r>
          </a:p>
        </p:txBody>
      </p:sp>
      <p:grpSp>
        <p:nvGrpSpPr>
          <p:cNvPr id="2" name="Group 1"/>
          <p:cNvGrpSpPr/>
          <p:nvPr/>
        </p:nvGrpSpPr>
        <p:grpSpPr>
          <a:xfrm>
            <a:off x="916613" y="2356095"/>
            <a:ext cx="10323910" cy="2967790"/>
            <a:chOff x="789449" y="3641556"/>
            <a:chExt cx="10323910" cy="2967790"/>
          </a:xfrm>
        </p:grpSpPr>
        <p:sp>
          <p:nvSpPr>
            <p:cNvPr id="6" name="Rectangle 5"/>
            <p:cNvSpPr/>
            <p:nvPr/>
          </p:nvSpPr>
          <p:spPr>
            <a:xfrm>
              <a:off x="4369789" y="3641556"/>
              <a:ext cx="3178851"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650399" y="3883502"/>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pPr>
              <a:endParaRPr lang="en-US" dirty="0">
                <a:solidFill>
                  <a:schemeClr val="accent5">
                    <a:lumMod val="50000"/>
                  </a:schemeClr>
                </a:solidFill>
                <a:latin typeface="Century Gothic" panose="020B0502020202020204" pitchFamily="34" charset="0"/>
              </a:endParaRPr>
            </a:p>
          </p:txBody>
        </p:sp>
        <p:sp>
          <p:nvSpPr>
            <p:cNvPr id="16" name="Rectangle 15"/>
            <p:cNvSpPr/>
            <p:nvPr/>
          </p:nvSpPr>
          <p:spPr>
            <a:xfrm>
              <a:off x="7972580" y="3641556"/>
              <a:ext cx="3140779"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8228496" y="3886261"/>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228495" y="3946774"/>
              <a:ext cx="2638318" cy="738380"/>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200" dirty="0">
                  <a:solidFill>
                    <a:schemeClr val="accent5">
                      <a:lumMod val="50000"/>
                    </a:schemeClr>
                  </a:solidFill>
                  <a:latin typeface="Century Gothic" panose="020B0502020202020204" pitchFamily="34" charset="0"/>
                  <a:ea typeface="+mj-ea"/>
                  <a:cs typeface="Arial"/>
                </a:rPr>
                <a:t> التي تم إنفاقها في آخر</a:t>
              </a:r>
            </a:p>
          </p:txBody>
        </p:sp>
        <p:sp>
          <p:nvSpPr>
            <p:cNvPr id="19" name="TextBox 18"/>
            <p:cNvSpPr txBox="1"/>
            <p:nvPr/>
          </p:nvSpPr>
          <p:spPr>
            <a:xfrm>
              <a:off x="8910595" y="4684195"/>
              <a:ext cx="1501262" cy="1240564"/>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8000">
                  <a:solidFill>
                    <a:schemeClr val="accent5">
                      <a:lumMod val="50000"/>
                    </a:schemeClr>
                  </a:solidFill>
                  <a:latin typeface="Century Gothic" panose="020B0502020202020204" pitchFamily="34" charset="0"/>
                  <a:ea typeface="+mj-ea"/>
                  <a:cs typeface="Arial"/>
                </a:rPr>
                <a:t>12</a:t>
              </a:r>
            </a:p>
          </p:txBody>
        </p:sp>
        <p:sp>
          <p:nvSpPr>
            <p:cNvPr id="20" name="TextBox 19"/>
            <p:cNvSpPr txBox="1"/>
            <p:nvPr/>
          </p:nvSpPr>
          <p:spPr>
            <a:xfrm>
              <a:off x="8534399" y="5667158"/>
              <a:ext cx="2169403" cy="5909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600" dirty="0">
                  <a:solidFill>
                    <a:schemeClr val="accent5">
                      <a:lumMod val="50000"/>
                    </a:schemeClr>
                  </a:solidFill>
                  <a:latin typeface="Century Gothic" panose="020B0502020202020204" pitchFamily="34" charset="0"/>
                  <a:ea typeface="+mj-ea"/>
                  <a:cs typeface="Arial"/>
                </a:rPr>
                <a:t>شهرًا</a:t>
              </a:r>
            </a:p>
          </p:txBody>
        </p:sp>
        <p:pic>
          <p:nvPicPr>
            <p:cNvPr id="11" name="Picture 10" descr="Category:Dollar sign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362" y="4271862"/>
              <a:ext cx="1774270" cy="1668495"/>
            </a:xfrm>
            <a:prstGeom prst="rect">
              <a:avLst/>
            </a:prstGeom>
            <a:ln w="3175">
              <a:solidFill>
                <a:schemeClr val="accent1">
                  <a:lumMod val="50000"/>
                </a:schemeClr>
              </a:solidFill>
            </a:ln>
          </p:spPr>
        </p:pic>
        <p:sp>
          <p:nvSpPr>
            <p:cNvPr id="23" name="Rectangle 22"/>
            <p:cNvSpPr/>
            <p:nvPr/>
          </p:nvSpPr>
          <p:spPr>
            <a:xfrm>
              <a:off x="789449" y="3641557"/>
              <a:ext cx="3178851"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sp>
          <p:nvSpPr>
            <p:cNvPr id="24" name="Rectangle 23"/>
            <p:cNvSpPr/>
            <p:nvPr/>
          </p:nvSpPr>
          <p:spPr>
            <a:xfrm>
              <a:off x="1042595" y="3883503"/>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1619892" y="4466829"/>
              <a:ext cx="1631957" cy="1754326"/>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4000" dirty="0">
                  <a:solidFill>
                    <a:schemeClr val="accent5">
                      <a:lumMod val="50000"/>
                    </a:schemeClr>
                  </a:solidFill>
                  <a:latin typeface="Century Gothic" panose="020B0502020202020204" pitchFamily="34" charset="0"/>
                  <a:ea typeface="+mj-ea"/>
                  <a:cs typeface="Arial"/>
                </a:rPr>
                <a:t>خطة البرنامج الفردية</a:t>
              </a:r>
            </a:p>
          </p:txBody>
        </p:sp>
      </p:gr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11829152" cy="862561"/>
          </a:xfrm>
        </p:spPr>
        <p:txBody>
          <a:bodyPr/>
          <a:lstStyle/>
          <a:p>
            <a:r>
              <a:rPr lang="ar-SA" sz="2800" dirty="0"/>
              <a:t>الدفع مقابل الخدمات والدعم</a:t>
            </a:r>
          </a:p>
        </p:txBody>
      </p:sp>
      <p:sp>
        <p:nvSpPr>
          <p:cNvPr id="29" name="TextBox 28">
            <a:extLst>
              <a:ext uri="{FF2B5EF4-FFF2-40B4-BE49-F238E27FC236}">
                <a16:creationId xmlns:a16="http://schemas.microsoft.com/office/drawing/2014/main" id="{022A7CF9-CD6A-2B4D-9077-ECBD3A7534AF}"/>
              </a:ext>
            </a:extLst>
          </p:cNvPr>
          <p:cNvSpPr txBox="1"/>
          <p:nvPr/>
        </p:nvSpPr>
        <p:spPr>
          <a:xfrm>
            <a:off x="-1" y="610286"/>
            <a:ext cx="11934825" cy="48013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الميزانية الفردية</a:t>
            </a:r>
          </a:p>
        </p:txBody>
      </p:sp>
    </p:spTree>
    <p:extLst>
      <p:ext uri="{BB962C8B-B14F-4D97-AF65-F5344CB8AC3E}">
        <p14:creationId xmlns:p14="http://schemas.microsoft.com/office/powerpoint/2010/main" val="2606597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17945" y="2664064"/>
            <a:ext cx="9314224" cy="4193936"/>
            <a:chOff x="1482113" y="2489719"/>
            <a:chExt cx="9314224" cy="3919818"/>
          </a:xfrm>
        </p:grpSpPr>
        <p:grpSp>
          <p:nvGrpSpPr>
            <p:cNvPr id="3" name="Group 2"/>
            <p:cNvGrpSpPr/>
            <p:nvPr/>
          </p:nvGrpSpPr>
          <p:grpSpPr>
            <a:xfrm>
              <a:off x="6516082" y="2489720"/>
              <a:ext cx="4280255" cy="3919817"/>
              <a:chOff x="6516085" y="3288338"/>
              <a:chExt cx="3630442" cy="3304673"/>
            </a:xfrm>
          </p:grpSpPr>
          <p:sp>
            <p:nvSpPr>
              <p:cNvPr id="14" name="Rectangle 13"/>
              <p:cNvSpPr/>
              <p:nvPr/>
            </p:nvSpPr>
            <p:spPr>
              <a:xfrm>
                <a:off x="6516085" y="3288338"/>
                <a:ext cx="3630442" cy="330467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824746" y="3544245"/>
                <a:ext cx="3013120" cy="2530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p:cNvSpPr txBox="1"/>
            <p:nvPr/>
          </p:nvSpPr>
          <p:spPr>
            <a:xfrm>
              <a:off x="7797343" y="4137800"/>
              <a:ext cx="1714533" cy="1279113"/>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9600">
                  <a:solidFill>
                    <a:schemeClr val="accent5">
                      <a:lumMod val="50000"/>
                    </a:schemeClr>
                  </a:solidFill>
                  <a:latin typeface="Century Gothic" panose="020B0502020202020204" pitchFamily="34" charset="0"/>
                  <a:ea typeface="+mj-ea"/>
                  <a:cs typeface="Arial"/>
                </a:rPr>
                <a:t>12</a:t>
              </a:r>
            </a:p>
          </p:txBody>
        </p:sp>
        <p:sp>
          <p:nvSpPr>
            <p:cNvPr id="25" name="TextBox 24"/>
            <p:cNvSpPr txBox="1"/>
            <p:nvPr/>
          </p:nvSpPr>
          <p:spPr>
            <a:xfrm>
              <a:off x="6879990" y="2914452"/>
              <a:ext cx="3549240" cy="1421928"/>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200">
                  <a:solidFill>
                    <a:schemeClr val="accent5">
                      <a:lumMod val="50000"/>
                    </a:schemeClr>
                  </a:solidFill>
                  <a:latin typeface="Century Gothic" panose="020B0502020202020204" pitchFamily="34" charset="0"/>
                  <a:ea typeface="+mj-ea"/>
                  <a:cs typeface="Arial"/>
                </a:rPr>
                <a:t>التي </a:t>
              </a:r>
              <a:r>
                <a:rPr lang="ar-SA" sz="3200" b="1" u="sng">
                  <a:solidFill>
                    <a:schemeClr val="accent5">
                      <a:lumMod val="50000"/>
                    </a:schemeClr>
                  </a:solidFill>
                  <a:latin typeface="Century Gothic" panose="020B0502020202020204" pitchFamily="34" charset="0"/>
                  <a:ea typeface="+mj-ea"/>
                  <a:cs typeface="Arial"/>
                </a:rPr>
                <a:t>قد</a:t>
              </a:r>
              <a:r>
                <a:rPr lang="ar-SA" sz="3200">
                  <a:solidFill>
                    <a:schemeClr val="accent5">
                      <a:lumMod val="50000"/>
                    </a:schemeClr>
                  </a:solidFill>
                  <a:latin typeface="Century Gothic" panose="020B0502020202020204" pitchFamily="34" charset="0"/>
                  <a:ea typeface="+mj-ea"/>
                  <a:cs typeface="Arial"/>
                </a:rPr>
                <a:t> تكون استخدمت</a:t>
              </a:r>
            </a:p>
            <a:p>
              <a:pPr algn="ctr" defTabSz="914400" rtl="1" eaLnBrk="1" latinLnBrk="0" hangingPunct="1">
                <a:lnSpc>
                  <a:spcPct val="90000"/>
                </a:lnSpc>
                <a:spcBef>
                  <a:spcPct val="0"/>
                </a:spcBef>
                <a:buNone/>
              </a:pPr>
              <a:r>
                <a:rPr lang="ar-SA" sz="3200">
                  <a:solidFill>
                    <a:schemeClr val="accent5">
                      <a:lumMod val="50000"/>
                    </a:schemeClr>
                  </a:solidFill>
                  <a:latin typeface="Century Gothic" panose="020B0502020202020204" pitchFamily="34" charset="0"/>
                  <a:ea typeface="+mj-ea"/>
                  <a:cs typeface="Arial"/>
                </a:rPr>
                <a:t>على</a:t>
              </a:r>
            </a:p>
          </p:txBody>
        </p:sp>
        <p:sp>
          <p:nvSpPr>
            <p:cNvPr id="26" name="TextBox 25"/>
            <p:cNvSpPr txBox="1"/>
            <p:nvPr/>
          </p:nvSpPr>
          <p:spPr>
            <a:xfrm>
              <a:off x="7148049" y="5281812"/>
              <a:ext cx="3013120" cy="5355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200">
                  <a:solidFill>
                    <a:schemeClr val="accent5">
                      <a:lumMod val="50000"/>
                    </a:schemeClr>
                  </a:solidFill>
                  <a:latin typeface="Century Gothic" panose="020B0502020202020204" pitchFamily="34" charset="0"/>
                  <a:ea typeface="+mj-ea"/>
                  <a:cs typeface="Arial"/>
                </a:rPr>
                <a:t>شهرًا</a:t>
              </a:r>
            </a:p>
          </p:txBody>
        </p:sp>
        <p:grpSp>
          <p:nvGrpSpPr>
            <p:cNvPr id="27" name="Group 26"/>
            <p:cNvGrpSpPr/>
            <p:nvPr/>
          </p:nvGrpSpPr>
          <p:grpSpPr>
            <a:xfrm>
              <a:off x="1482113" y="2489719"/>
              <a:ext cx="4280255" cy="3919817"/>
              <a:chOff x="6516085" y="3288338"/>
              <a:chExt cx="3630442" cy="3304673"/>
            </a:xfrm>
          </p:grpSpPr>
          <p:sp>
            <p:nvSpPr>
              <p:cNvPr id="28" name="Rectangle 27"/>
              <p:cNvSpPr/>
              <p:nvPr/>
            </p:nvSpPr>
            <p:spPr>
              <a:xfrm>
                <a:off x="6516085" y="3288338"/>
                <a:ext cx="3630442" cy="330467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9" name="Rectangle 28"/>
              <p:cNvSpPr/>
              <p:nvPr/>
            </p:nvSpPr>
            <p:spPr>
              <a:xfrm>
                <a:off x="6800310" y="3544245"/>
                <a:ext cx="3013119" cy="25304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1906489" y="2919411"/>
              <a:ext cx="3431502" cy="215745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200" b="1" u="sng">
                  <a:solidFill>
                    <a:schemeClr val="accent5">
                      <a:lumMod val="50000"/>
                    </a:schemeClr>
                  </a:solidFill>
                  <a:latin typeface="Century Gothic" panose="020B0502020202020204" pitchFamily="34" charset="0"/>
                  <a:ea typeface="+mj-ea"/>
                  <a:cs typeface="Arial"/>
                </a:rPr>
                <a:t>متوسط</a:t>
              </a:r>
              <a:r>
                <a:rPr lang="ar-SA" sz="3200">
                  <a:solidFill>
                    <a:schemeClr val="accent5">
                      <a:lumMod val="50000"/>
                    </a:schemeClr>
                  </a:solidFill>
                  <a:latin typeface="Century Gothic" panose="020B0502020202020204" pitchFamily="34" charset="0"/>
                  <a:ea typeface="+mj-ea"/>
                  <a:cs typeface="Arial"/>
                </a:rPr>
                <a:t> تكلفة الخدمات المستخدمة للاحتياجات المحددة</a:t>
              </a:r>
            </a:p>
          </p:txBody>
        </p:sp>
      </p:grpSp>
      <p:sp>
        <p:nvSpPr>
          <p:cNvPr id="30" name="TextBox 29"/>
          <p:cNvSpPr txBox="1"/>
          <p:nvPr/>
        </p:nvSpPr>
        <p:spPr>
          <a:xfrm>
            <a:off x="2492398" y="1242095"/>
            <a:ext cx="7165315" cy="53553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3200" b="1" dirty="0">
                <a:latin typeface="Century Gothic" panose="020B0502020202020204" pitchFamily="34" charset="0"/>
                <a:ea typeface="+mj-ea"/>
                <a:cs typeface="Arial"/>
              </a:rPr>
              <a:t>تحديد الميزانية الفردية</a:t>
            </a:r>
          </a:p>
        </p:txBody>
      </p:sp>
      <p:sp>
        <p:nvSpPr>
          <p:cNvPr id="22" name="TextBox 21"/>
          <p:cNvSpPr txBox="1"/>
          <p:nvPr/>
        </p:nvSpPr>
        <p:spPr>
          <a:xfrm>
            <a:off x="2858612" y="1940011"/>
            <a:ext cx="6432888" cy="53553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3200" b="1" dirty="0">
                <a:latin typeface="Century Gothic" panose="020B0502020202020204" pitchFamily="34" charset="0"/>
                <a:ea typeface="+mj-ea"/>
                <a:cs typeface="Arial"/>
              </a:rPr>
              <a:t> أقل من 12 شهرًا من الخدمة؟</a:t>
            </a:r>
          </a:p>
        </p:txBody>
      </p:sp>
      <p:sp>
        <p:nvSpPr>
          <p:cNvPr id="19" name="Text Placeholder 1">
            <a:extLst>
              <a:ext uri="{FF2B5EF4-FFF2-40B4-BE49-F238E27FC236}">
                <a16:creationId xmlns:a16="http://schemas.microsoft.com/office/drawing/2014/main" id="{42F60774-8553-1945-84DB-D0A132B6ED11}"/>
              </a:ext>
            </a:extLst>
          </p:cNvPr>
          <p:cNvSpPr>
            <a:spLocks noGrp="1"/>
          </p:cNvSpPr>
          <p:nvPr>
            <p:ph type="body" sz="quarter" idx="13"/>
          </p:nvPr>
        </p:nvSpPr>
        <p:spPr>
          <a:xfrm>
            <a:off x="105673" y="100837"/>
            <a:ext cx="11829152" cy="862561"/>
          </a:xfrm>
        </p:spPr>
        <p:txBody>
          <a:bodyPr/>
          <a:lstStyle/>
          <a:p>
            <a:r>
              <a:rPr lang="ar-SA" sz="2800" dirty="0"/>
              <a:t>الدفع مقابل الخدمات والدعم</a:t>
            </a:r>
          </a:p>
        </p:txBody>
      </p:sp>
      <p:sp>
        <p:nvSpPr>
          <p:cNvPr id="20" name="TextBox 19">
            <a:extLst>
              <a:ext uri="{FF2B5EF4-FFF2-40B4-BE49-F238E27FC236}">
                <a16:creationId xmlns:a16="http://schemas.microsoft.com/office/drawing/2014/main" id="{4A972063-E5A5-AA45-936B-FC28D8475C73}"/>
              </a:ext>
            </a:extLst>
          </p:cNvPr>
          <p:cNvSpPr txBox="1"/>
          <p:nvPr/>
        </p:nvSpPr>
        <p:spPr>
          <a:xfrm>
            <a:off x="-1" y="610286"/>
            <a:ext cx="11934825" cy="48013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الميزانية الفردية</a:t>
            </a:r>
          </a:p>
        </p:txBody>
      </p:sp>
    </p:spTree>
    <p:extLst>
      <p:ext uri="{BB962C8B-B14F-4D97-AF65-F5344CB8AC3E}">
        <p14:creationId xmlns:p14="http://schemas.microsoft.com/office/powerpoint/2010/main" val="1962414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765720" y="1249095"/>
            <a:ext cx="9511880" cy="5355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200" b="1">
                <a:latin typeface="Century Gothic" panose="020B0502020202020204" pitchFamily="34" charset="0"/>
                <a:ea typeface="+mj-ea"/>
                <a:cs typeface="Arial"/>
              </a:rPr>
              <a:t>متى </a:t>
            </a:r>
            <a:r>
              <a:rPr lang="ar-SA" sz="3200" b="1" u="sng">
                <a:solidFill>
                  <a:srgbClr val="00B050"/>
                </a:solidFill>
                <a:latin typeface="Century Gothic" panose="020B0502020202020204" pitchFamily="34" charset="0"/>
                <a:ea typeface="+mj-ea"/>
                <a:cs typeface="Arial"/>
              </a:rPr>
              <a:t>يمكن</a:t>
            </a:r>
            <a:r>
              <a:rPr lang="ar-SA" sz="3200" b="1">
                <a:latin typeface="Century Gothic" panose="020B0502020202020204" pitchFamily="34" charset="0"/>
                <a:ea typeface="+mj-ea"/>
                <a:cs typeface="Arial"/>
              </a:rPr>
              <a:t> تغيير الميزانية الفردية</a:t>
            </a:r>
          </a:p>
        </p:txBody>
      </p:sp>
      <p:sp>
        <p:nvSpPr>
          <p:cNvPr id="30" name="TextBox 29"/>
          <p:cNvSpPr txBox="1"/>
          <p:nvPr/>
        </p:nvSpPr>
        <p:spPr>
          <a:xfrm>
            <a:off x="7060098" y="2347040"/>
            <a:ext cx="4741456" cy="5330612"/>
          </a:xfrm>
          <a:prstGeom prst="rect">
            <a:avLst/>
          </a:prstGeom>
          <a:blipFill dpi="0" rotWithShape="1">
            <a:blip r:embed="rId3">
              <a:alphaModFix amt="38000"/>
            </a:blip>
            <a:srcRect/>
            <a:stretch>
              <a:fillRect/>
            </a:stretch>
          </a:blipFill>
        </p:spPr>
        <p:txBody>
          <a:bodyPr wrap="squar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14" name="Text Placeholder 1">
            <a:extLst>
              <a:ext uri="{FF2B5EF4-FFF2-40B4-BE49-F238E27FC236}">
                <a16:creationId xmlns:a16="http://schemas.microsoft.com/office/drawing/2014/main" id="{91D98790-7743-C948-8B5B-20657DDF4E3D}"/>
              </a:ext>
            </a:extLst>
          </p:cNvPr>
          <p:cNvSpPr>
            <a:spLocks noGrp="1"/>
          </p:cNvSpPr>
          <p:nvPr>
            <p:ph type="body" sz="quarter" idx="13"/>
          </p:nvPr>
        </p:nvSpPr>
        <p:spPr>
          <a:xfrm>
            <a:off x="105673" y="100837"/>
            <a:ext cx="11815906" cy="862561"/>
          </a:xfrm>
        </p:spPr>
        <p:txBody>
          <a:bodyPr/>
          <a:lstStyle/>
          <a:p>
            <a:r>
              <a:rPr lang="ar-SA" sz="2800" dirty="0"/>
              <a:t>الدفع مقابل الخدمات والدعم</a:t>
            </a:r>
          </a:p>
        </p:txBody>
      </p:sp>
      <p:sp>
        <p:nvSpPr>
          <p:cNvPr id="16" name="TextBox 15">
            <a:extLst>
              <a:ext uri="{FF2B5EF4-FFF2-40B4-BE49-F238E27FC236}">
                <a16:creationId xmlns:a16="http://schemas.microsoft.com/office/drawing/2014/main" id="{6A2CC629-6483-BF40-B43D-11305462A230}"/>
              </a:ext>
            </a:extLst>
          </p:cNvPr>
          <p:cNvSpPr txBox="1"/>
          <p:nvPr/>
        </p:nvSpPr>
        <p:spPr>
          <a:xfrm>
            <a:off x="-1" y="610286"/>
            <a:ext cx="11921579" cy="48013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الميزانية الفردية</a:t>
            </a:r>
          </a:p>
        </p:txBody>
      </p:sp>
      <p:sp>
        <p:nvSpPr>
          <p:cNvPr id="33" name="TextBox 32"/>
          <p:cNvSpPr txBox="1"/>
          <p:nvPr/>
        </p:nvSpPr>
        <p:spPr>
          <a:xfrm>
            <a:off x="587448" y="2315473"/>
            <a:ext cx="4800967" cy="5393747"/>
          </a:xfrm>
          <a:prstGeom prst="rect">
            <a:avLst/>
          </a:prstGeom>
          <a:blipFill dpi="0" rotWithShape="1">
            <a:blip r:embed="rId4">
              <a:alphaModFix amt="49000"/>
            </a:blip>
            <a:srcRect/>
            <a:stretch>
              <a:fillRect/>
            </a:stretch>
          </a:blipFill>
        </p:spPr>
        <p:txBody>
          <a:bodyPr wrap="squar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4" name="Rectangle 3">
            <a:extLst>
              <a:ext uri="{FF2B5EF4-FFF2-40B4-BE49-F238E27FC236}">
                <a16:creationId xmlns:a16="http://schemas.microsoft.com/office/drawing/2014/main" id="{76FECEC7-82A8-5042-803F-330E0E29C28D}"/>
              </a:ext>
            </a:extLst>
          </p:cNvPr>
          <p:cNvSpPr/>
          <p:nvPr/>
        </p:nvSpPr>
        <p:spPr>
          <a:xfrm>
            <a:off x="587448" y="2261006"/>
            <a:ext cx="5026018" cy="4277625"/>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04518F0-3CEB-CE46-920B-7FA189309867}"/>
              </a:ext>
            </a:extLst>
          </p:cNvPr>
          <p:cNvSpPr/>
          <p:nvPr/>
        </p:nvSpPr>
        <p:spPr>
          <a:xfrm>
            <a:off x="6857832" y="2261006"/>
            <a:ext cx="5026018" cy="4277625"/>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467355" y="2738221"/>
            <a:ext cx="5071915" cy="3139321"/>
          </a:xfrm>
          <a:prstGeom prst="rect">
            <a:avLst/>
          </a:prstGeom>
          <a:noFill/>
        </p:spPr>
        <p:txBody>
          <a:bodyPr wrap="square" rtlCol="0">
            <a:spAutoFit/>
          </a:bodyPr>
          <a:lstStyle/>
          <a:p>
            <a:pPr algn="ctr"/>
            <a:r>
              <a:rPr lang="ar-SA" sz="3000" b="1" dirty="0">
                <a:latin typeface="Century Gothic" panose="020B0502020202020204" pitchFamily="34" charset="0"/>
                <a:cs typeface="Arial"/>
              </a:rPr>
              <a:t>الاحتياجات غير الملباة</a:t>
            </a:r>
          </a:p>
          <a:p>
            <a:pPr algn="ctr"/>
            <a:endParaRPr lang="en-US" sz="2400" b="1" dirty="0">
              <a:latin typeface="Century Gothic" panose="020B0502020202020204" pitchFamily="34" charset="0"/>
            </a:endParaRPr>
          </a:p>
          <a:p>
            <a:pPr algn="ctr"/>
            <a:r>
              <a:rPr lang="ar-SA" sz="3000" dirty="0">
                <a:effectLst>
                  <a:outerShdw blurRad="38100" dist="38100" dir="2700000" algn="tl">
                    <a:srgbClr val="000000">
                      <a:alpha val="43137"/>
                    </a:srgbClr>
                  </a:outerShdw>
                </a:effectLst>
                <a:latin typeface="Century Gothic" panose="020B0502020202020204" pitchFamily="34" charset="0"/>
                <a:cs typeface="Arial"/>
              </a:rPr>
              <a:t>لم يتم استخدام الخدمات</a:t>
            </a:r>
            <a:br>
              <a:rPr lang="en-US" sz="3000" dirty="0">
                <a:effectLst>
                  <a:outerShdw blurRad="38100" dist="38100" dir="2700000" algn="tl">
                    <a:srgbClr val="000000">
                      <a:alpha val="43137"/>
                    </a:srgbClr>
                  </a:outerShdw>
                </a:effectLst>
                <a:latin typeface="Century Gothic" panose="020B0502020202020204" pitchFamily="34" charset="0"/>
                <a:cs typeface="Arial"/>
              </a:rPr>
            </a:br>
            <a:r>
              <a:rPr lang="ar-SA" sz="3000" dirty="0">
                <a:effectLst>
                  <a:outerShdw blurRad="38100" dist="38100" dir="2700000" algn="tl">
                    <a:srgbClr val="000000">
                      <a:alpha val="43137"/>
                    </a:srgbClr>
                  </a:outerShdw>
                </a:effectLst>
                <a:latin typeface="Century Gothic" panose="020B0502020202020204" pitchFamily="34" charset="0"/>
                <a:cs typeface="Arial"/>
              </a:rPr>
              <a:t> المطلوبة في خطة البرنامج الفردية. </a:t>
            </a:r>
          </a:p>
          <a:p>
            <a:pPr marL="457200" indent="-457200" algn="ctr">
              <a:buFont typeface="Arial" panose="020B0604020202020204" pitchFamily="34" charset="0"/>
              <a:buChar char="•"/>
            </a:pPr>
            <a:endParaRPr lang="en-US" sz="2400" dirty="0">
              <a:effectLst>
                <a:outerShdw blurRad="38100" dist="38100" dir="2700000" algn="tl">
                  <a:srgbClr val="000000">
                    <a:alpha val="43137"/>
                  </a:srgbClr>
                </a:outerShdw>
              </a:effectLst>
              <a:latin typeface="Century Gothic" panose="020B0502020202020204" pitchFamily="34" charset="0"/>
            </a:endParaRPr>
          </a:p>
          <a:p>
            <a:pPr algn="ctr"/>
            <a:r>
              <a:rPr lang="ar-SA" sz="3000" dirty="0">
                <a:effectLst>
                  <a:outerShdw blurRad="38100" dist="38100" dir="2700000" algn="tl">
                    <a:srgbClr val="000000">
                      <a:alpha val="43137"/>
                    </a:srgbClr>
                  </a:outerShdw>
                </a:effectLst>
                <a:latin typeface="Century Gothic" panose="020B0502020202020204" pitchFamily="34" charset="0"/>
                <a:cs typeface="Arial"/>
              </a:rPr>
              <a:t>هناك احتياجات لم يتم تناولها في</a:t>
            </a:r>
            <a:br>
              <a:rPr lang="en-US" sz="3000" dirty="0">
                <a:effectLst>
                  <a:outerShdw blurRad="38100" dist="38100" dir="2700000" algn="tl">
                    <a:srgbClr val="000000">
                      <a:alpha val="43137"/>
                    </a:srgbClr>
                  </a:outerShdw>
                </a:effectLst>
                <a:latin typeface="Century Gothic" panose="020B0502020202020204" pitchFamily="34" charset="0"/>
                <a:cs typeface="Arial"/>
              </a:rPr>
            </a:br>
            <a:r>
              <a:rPr lang="ar-SA" sz="3000" dirty="0">
                <a:effectLst>
                  <a:outerShdw blurRad="38100" dist="38100" dir="2700000" algn="tl">
                    <a:srgbClr val="000000">
                      <a:alpha val="43137"/>
                    </a:srgbClr>
                  </a:outerShdw>
                </a:effectLst>
                <a:latin typeface="Century Gothic" panose="020B0502020202020204" pitchFamily="34" charset="0"/>
                <a:cs typeface="Arial"/>
              </a:rPr>
              <a:t> خطة البرنامج الفردية.</a:t>
            </a:r>
          </a:p>
        </p:txBody>
      </p:sp>
      <p:sp>
        <p:nvSpPr>
          <p:cNvPr id="20" name="TextBox 19"/>
          <p:cNvSpPr txBox="1"/>
          <p:nvPr/>
        </p:nvSpPr>
        <p:spPr>
          <a:xfrm>
            <a:off x="6940074" y="2766796"/>
            <a:ext cx="4981505" cy="2059025"/>
          </a:xfrm>
          <a:prstGeom prst="rect">
            <a:avLst/>
          </a:prstGeom>
          <a:noFill/>
        </p:spPr>
        <p:txBody>
          <a:bodyPr wrap="square" rtlCol="0">
            <a:spAutoFit/>
          </a:bodyPr>
          <a:lstStyle/>
          <a:p>
            <a:pPr algn="ctr">
              <a:lnSpc>
                <a:spcPct val="90000"/>
              </a:lnSpc>
              <a:spcBef>
                <a:spcPct val="0"/>
              </a:spcBef>
            </a:pPr>
            <a:r>
              <a:rPr lang="ar-SA" sz="3000" b="1" dirty="0">
                <a:latin typeface="Century Gothic" panose="020B0502020202020204" pitchFamily="34" charset="0"/>
                <a:cs typeface="Arial"/>
              </a:rPr>
              <a:t>التغيير في الظروف</a:t>
            </a:r>
          </a:p>
          <a:p>
            <a:pPr algn="ctr">
              <a:lnSpc>
                <a:spcPct val="90000"/>
              </a:lnSpc>
              <a:spcBef>
                <a:spcPct val="0"/>
              </a:spcBef>
            </a:pPr>
            <a:endParaRPr lang="en-US" sz="3200" b="1" dirty="0">
              <a:latin typeface="Century Gothic" panose="020B0502020202020204" pitchFamily="34" charset="0"/>
            </a:endParaRPr>
          </a:p>
          <a:p>
            <a:pPr algn="ctr">
              <a:lnSpc>
                <a:spcPct val="90000"/>
              </a:lnSpc>
              <a:spcBef>
                <a:spcPct val="0"/>
              </a:spcBef>
            </a:pPr>
            <a:r>
              <a:rPr lang="ar-SA" sz="3000" dirty="0">
                <a:effectLst>
                  <a:outerShdw blurRad="38100" dist="38100" dir="2700000" algn="tl">
                    <a:srgbClr val="000000">
                      <a:alpha val="43137"/>
                    </a:srgbClr>
                  </a:outerShdw>
                </a:effectLst>
                <a:latin typeface="Century Gothic" panose="020B0502020202020204" pitchFamily="34" charset="0"/>
                <a:cs typeface="Arial"/>
              </a:rPr>
              <a:t>لقد تغيرت الحياة، وكذلك</a:t>
            </a:r>
            <a:br>
              <a:rPr lang="en-US" sz="3000" dirty="0">
                <a:effectLst>
                  <a:outerShdw blurRad="38100" dist="38100" dir="2700000" algn="tl">
                    <a:srgbClr val="000000">
                      <a:alpha val="43137"/>
                    </a:srgbClr>
                  </a:outerShdw>
                </a:effectLst>
                <a:latin typeface="Century Gothic" panose="020B0502020202020204" pitchFamily="34" charset="0"/>
                <a:cs typeface="Arial"/>
              </a:rPr>
            </a:br>
            <a:r>
              <a:rPr lang="ar-SA" sz="3000" dirty="0">
                <a:effectLst>
                  <a:outerShdw blurRad="38100" dist="38100" dir="2700000" algn="tl">
                    <a:srgbClr val="000000">
                      <a:alpha val="43137"/>
                    </a:srgbClr>
                  </a:outerShdw>
                </a:effectLst>
                <a:latin typeface="Century Gothic" panose="020B0502020202020204" pitchFamily="34" charset="0"/>
                <a:cs typeface="Arial"/>
              </a:rPr>
              <a:t> احتياجاتك.</a:t>
            </a:r>
          </a:p>
          <a:p>
            <a:pPr algn="l" defTabSz="914400" rtl="0" eaLnBrk="1" latinLnBrk="0" hangingPunct="1">
              <a:lnSpc>
                <a:spcPct val="90000"/>
              </a:lnSpc>
              <a:spcBef>
                <a:spcPct val="0"/>
              </a:spcBef>
              <a:buNone/>
            </a:pPr>
            <a:endParaRPr lang="en-US" sz="2000" kern="1200" dirty="0">
              <a:latin typeface="Century Gothic" panose="020B0502020202020204" pitchFamily="34" charset="0"/>
              <a:ea typeface="+mj-ea"/>
              <a:cs typeface="+mj-cs"/>
            </a:endParaRPr>
          </a:p>
        </p:txBody>
      </p:sp>
      <p:sp>
        <p:nvSpPr>
          <p:cNvPr id="15" name="TextBox 14"/>
          <p:cNvSpPr txBox="1"/>
          <p:nvPr/>
        </p:nvSpPr>
        <p:spPr>
          <a:xfrm>
            <a:off x="5300610" y="4207711"/>
            <a:ext cx="1870078" cy="1200329"/>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8000" b="1">
                <a:solidFill>
                  <a:schemeClr val="accent5">
                    <a:lumMod val="50000"/>
                  </a:schemeClr>
                </a:solidFill>
                <a:latin typeface="Century Gothic" panose="020B0502020202020204" pitchFamily="34" charset="0"/>
                <a:ea typeface="+mj-ea"/>
                <a:cs typeface="Arial"/>
              </a:rPr>
              <a:t> أو</a:t>
            </a:r>
          </a:p>
        </p:txBody>
      </p:sp>
    </p:spTree>
    <p:extLst>
      <p:ext uri="{BB962C8B-B14F-4D97-AF65-F5344CB8AC3E}">
        <p14:creationId xmlns:p14="http://schemas.microsoft.com/office/powerpoint/2010/main" val="532363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9443444">
            <a:off x="-703704" y="3679122"/>
            <a:ext cx="15584887" cy="10593326"/>
          </a:xfrm>
          <a:prstGeom prst="triangle">
            <a:avLst>
              <a:gd name="adj" fmla="val 21520"/>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0" y="1246264"/>
            <a:ext cx="12192000" cy="5355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200" b="1" dirty="0">
                <a:latin typeface="Century Gothic" panose="020B0502020202020204" pitchFamily="34" charset="0"/>
                <a:ea typeface="+mj-ea"/>
                <a:cs typeface="Arial"/>
              </a:rPr>
              <a:t>يجب أن تكون الميزانية الفردية:</a:t>
            </a:r>
          </a:p>
        </p:txBody>
      </p:sp>
      <p:sp>
        <p:nvSpPr>
          <p:cNvPr id="13"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11829152" cy="862561"/>
          </a:xfrm>
        </p:spPr>
        <p:txBody>
          <a:bodyPr/>
          <a:lstStyle/>
          <a:p>
            <a:r>
              <a:rPr lang="ar-SA" sz="2800" dirty="0"/>
              <a:t>الدفع مقابل الخدمات والدعم</a:t>
            </a:r>
          </a:p>
        </p:txBody>
      </p:sp>
      <p:sp>
        <p:nvSpPr>
          <p:cNvPr id="14" name="TextBox 13">
            <a:extLst>
              <a:ext uri="{FF2B5EF4-FFF2-40B4-BE49-F238E27FC236}">
                <a16:creationId xmlns:a16="http://schemas.microsoft.com/office/drawing/2014/main" id="{3CCBA545-FD3B-4643-87F0-79DAACE52101}"/>
              </a:ext>
            </a:extLst>
          </p:cNvPr>
          <p:cNvSpPr txBox="1"/>
          <p:nvPr/>
        </p:nvSpPr>
        <p:spPr>
          <a:xfrm>
            <a:off x="-1" y="610286"/>
            <a:ext cx="11934825" cy="48013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الميزانية الفردية</a:t>
            </a:r>
          </a:p>
        </p:txBody>
      </p:sp>
      <p:sp>
        <p:nvSpPr>
          <p:cNvPr id="5" name="Rectangle 4"/>
          <p:cNvSpPr/>
          <p:nvPr/>
        </p:nvSpPr>
        <p:spPr>
          <a:xfrm>
            <a:off x="2515829" y="2261926"/>
            <a:ext cx="7201904" cy="3946107"/>
          </a:xfrm>
          <a:prstGeom prst="rect">
            <a:avLst/>
          </a:prstGeom>
          <a:solidFill>
            <a:schemeClr val="bg1">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619853" y="2637618"/>
            <a:ext cx="6790847" cy="2419124"/>
          </a:xfrm>
          <a:prstGeom prst="rect">
            <a:avLst/>
          </a:prstGeom>
          <a:noFill/>
        </p:spPr>
        <p:txBody>
          <a:bodyPr wrap="square" rtlCol="0">
            <a:spAutoFit/>
          </a:bodyPr>
          <a:lstStyle/>
          <a:p>
            <a:pPr marL="457200" indent="-457200">
              <a:lnSpc>
                <a:spcPct val="90000"/>
              </a:lnSpc>
              <a:spcBef>
                <a:spcPct val="0"/>
              </a:spcBef>
              <a:buFont typeface="Wingdings" panose="05000000000000000000" pitchFamily="2" charset="2"/>
              <a:buChar char="ü"/>
            </a:pPr>
            <a:r>
              <a:rPr lang="ar-SA" sz="2800" dirty="0">
                <a:solidFill>
                  <a:schemeClr val="accent5">
                    <a:lumMod val="50000"/>
                  </a:schemeClr>
                </a:solidFill>
                <a:latin typeface="Century Gothic" panose="020B0502020202020204" pitchFamily="34" charset="0"/>
                <a:ea typeface="+mj-ea"/>
                <a:cs typeface="Arial"/>
              </a:rPr>
              <a:t>تشمل الدفع لخدمة الإدارة المالية</a:t>
            </a:r>
          </a:p>
          <a:p>
            <a:pPr marL="457200" indent="-457200">
              <a:lnSpc>
                <a:spcPct val="90000"/>
              </a:lnSpc>
              <a:spcBef>
                <a:spcPct val="0"/>
              </a:spcBef>
              <a:buFont typeface="Wingdings" panose="05000000000000000000" pitchFamily="2" charset="2"/>
              <a:buChar char="ü"/>
            </a:pPr>
            <a:endParaRPr lang="en-US" sz="2800" dirty="0">
              <a:solidFill>
                <a:schemeClr val="accent5">
                  <a:lumMod val="50000"/>
                </a:schemeClr>
              </a:solidFill>
              <a:latin typeface="Century Gothic" panose="020B0502020202020204" pitchFamily="34" charset="0"/>
              <a:ea typeface="+mj-ea"/>
              <a:cs typeface="+mj-cs"/>
            </a:endParaRPr>
          </a:p>
          <a:p>
            <a:pPr marL="457200" indent="-457200">
              <a:lnSpc>
                <a:spcPct val="90000"/>
              </a:lnSpc>
              <a:spcBef>
                <a:spcPct val="0"/>
              </a:spcBef>
              <a:buFont typeface="Wingdings" panose="05000000000000000000" pitchFamily="2" charset="2"/>
              <a:buChar char="ü"/>
            </a:pPr>
            <a:r>
              <a:rPr lang="ar-SA" sz="2800" dirty="0">
                <a:solidFill>
                  <a:schemeClr val="accent5">
                    <a:lumMod val="50000"/>
                  </a:schemeClr>
                </a:solidFill>
                <a:latin typeface="Century Gothic" panose="020B0502020202020204" pitchFamily="34" charset="0"/>
                <a:ea typeface="+mj-ea"/>
                <a:cs typeface="Arial"/>
              </a:rPr>
              <a:t>تشمل دفع رسوم الميسر المستقل (إذا تم تعيينه).</a:t>
            </a:r>
          </a:p>
          <a:p>
            <a:pPr marL="457200" indent="-457200">
              <a:lnSpc>
                <a:spcPct val="90000"/>
              </a:lnSpc>
              <a:spcBef>
                <a:spcPct val="0"/>
              </a:spcBef>
              <a:buFont typeface="Wingdings" panose="05000000000000000000" pitchFamily="2" charset="2"/>
              <a:buChar char="ü"/>
            </a:pPr>
            <a:endParaRPr lang="en-US" sz="2800" dirty="0">
              <a:solidFill>
                <a:schemeClr val="accent5">
                  <a:lumMod val="50000"/>
                </a:schemeClr>
              </a:solidFill>
              <a:latin typeface="Century Gothic" panose="020B0502020202020204" pitchFamily="34" charset="0"/>
              <a:ea typeface="+mj-ea"/>
              <a:cs typeface="+mj-cs"/>
            </a:endParaRPr>
          </a:p>
          <a:p>
            <a:pPr marL="457200" indent="-457200">
              <a:lnSpc>
                <a:spcPct val="90000"/>
              </a:lnSpc>
              <a:spcBef>
                <a:spcPct val="0"/>
              </a:spcBef>
              <a:buFont typeface="Wingdings" panose="05000000000000000000" pitchFamily="2" charset="2"/>
              <a:buChar char="ü"/>
            </a:pPr>
            <a:r>
              <a:rPr lang="ar-SA" sz="2800" dirty="0">
                <a:solidFill>
                  <a:schemeClr val="accent5">
                    <a:lumMod val="50000"/>
                  </a:schemeClr>
                </a:solidFill>
                <a:latin typeface="Century Gothic" panose="020B0502020202020204" pitchFamily="34" charset="0"/>
                <a:cs typeface="Arial"/>
              </a:rPr>
              <a:t>معتمدة من المركز الإقليمي.  </a:t>
            </a:r>
          </a:p>
          <a:p>
            <a:pPr>
              <a:lnSpc>
                <a:spcPct val="90000"/>
              </a:lnSpc>
              <a:spcBef>
                <a:spcPct val="0"/>
              </a:spcBef>
            </a:pPr>
            <a:endParaRPr lang="en-US" sz="28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3851809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p:cNvSpPr/>
          <p:nvPr/>
        </p:nvSpPr>
        <p:spPr>
          <a:xfrm>
            <a:off x="3257018" y="4406308"/>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CCBA545-FD3B-4643-87F0-79DAACE52101}"/>
              </a:ext>
            </a:extLst>
          </p:cNvPr>
          <p:cNvSpPr txBox="1"/>
          <p:nvPr/>
        </p:nvSpPr>
        <p:spPr>
          <a:xfrm>
            <a:off x="-1" y="610286"/>
            <a:ext cx="11934825" cy="48013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الميزانية الفردية</a:t>
            </a:r>
          </a:p>
        </p:txBody>
      </p:sp>
      <p:sp>
        <p:nvSpPr>
          <p:cNvPr id="5"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11829152" cy="862561"/>
          </a:xfrm>
        </p:spPr>
        <p:txBody>
          <a:bodyPr/>
          <a:lstStyle/>
          <a:p>
            <a:r>
              <a:rPr lang="ar-SA" sz="2800" dirty="0"/>
              <a:t>الدفع مقابل الخدمات والدعم</a:t>
            </a:r>
          </a:p>
        </p:txBody>
      </p:sp>
      <p:sp>
        <p:nvSpPr>
          <p:cNvPr id="12" name="Rectangle 11"/>
          <p:cNvSpPr/>
          <p:nvPr/>
        </p:nvSpPr>
        <p:spPr>
          <a:xfrm>
            <a:off x="3391224" y="4546961"/>
            <a:ext cx="2227238" cy="1795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Equal 15"/>
          <p:cNvSpPr/>
          <p:nvPr/>
        </p:nvSpPr>
        <p:spPr>
          <a:xfrm>
            <a:off x="5954050" y="4873548"/>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6928478" y="4893137"/>
            <a:ext cx="4549147" cy="70173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4400" dirty="0">
                <a:solidFill>
                  <a:schemeClr val="accent5">
                    <a:lumMod val="50000"/>
                  </a:schemeClr>
                </a:solidFill>
                <a:latin typeface="Century Gothic" panose="020B0502020202020204" pitchFamily="34" charset="0"/>
                <a:ea typeface="+mj-ea"/>
                <a:cs typeface="Arial"/>
              </a:rPr>
              <a:t>63.100 دولار أمريكي</a:t>
            </a:r>
          </a:p>
        </p:txBody>
      </p:sp>
      <p:sp>
        <p:nvSpPr>
          <p:cNvPr id="18" name="TextBox 17"/>
          <p:cNvSpPr txBox="1"/>
          <p:nvPr/>
        </p:nvSpPr>
        <p:spPr>
          <a:xfrm>
            <a:off x="619125" y="156584"/>
            <a:ext cx="3971926" cy="1685077"/>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115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Arial"/>
              </a:rPr>
              <a:t>جيسون</a:t>
            </a:r>
          </a:p>
        </p:txBody>
      </p:sp>
      <p:sp>
        <p:nvSpPr>
          <p:cNvPr id="34" name="TextBox 33"/>
          <p:cNvSpPr txBox="1"/>
          <p:nvPr/>
        </p:nvSpPr>
        <p:spPr>
          <a:xfrm>
            <a:off x="3320865" y="4939872"/>
            <a:ext cx="2367958" cy="867930"/>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800">
                <a:solidFill>
                  <a:schemeClr val="accent5">
                    <a:lumMod val="50000"/>
                  </a:schemeClr>
                </a:solidFill>
                <a:latin typeface="Century Gothic" panose="020B0502020202020204" pitchFamily="34" charset="0"/>
                <a:ea typeface="+mj-ea"/>
                <a:cs typeface="Arial"/>
                <a:hlinkClick r:id="rId3" action="ppaction://hlinkfile"/>
              </a:rPr>
              <a:t> *الميزانية الفردية</a:t>
            </a:r>
          </a:p>
        </p:txBody>
      </p:sp>
      <p:grpSp>
        <p:nvGrpSpPr>
          <p:cNvPr id="39" name="Group 38"/>
          <p:cNvGrpSpPr/>
          <p:nvPr/>
        </p:nvGrpSpPr>
        <p:grpSpPr>
          <a:xfrm>
            <a:off x="1349778" y="1648206"/>
            <a:ext cx="9739428" cy="2599234"/>
            <a:chOff x="258927" y="1470612"/>
            <a:chExt cx="9666123" cy="2599234"/>
          </a:xfrm>
        </p:grpSpPr>
        <p:sp>
          <p:nvSpPr>
            <p:cNvPr id="29" name="Oval 28"/>
            <p:cNvSpPr/>
            <p:nvPr/>
          </p:nvSpPr>
          <p:spPr>
            <a:xfrm>
              <a:off x="5077625"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2" name="Oval 21"/>
            <p:cNvSpPr/>
            <p:nvPr/>
          </p:nvSpPr>
          <p:spPr>
            <a:xfrm>
              <a:off x="258927" y="1683657"/>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3" name="TextBox 22"/>
            <p:cNvSpPr txBox="1"/>
            <p:nvPr/>
          </p:nvSpPr>
          <p:spPr>
            <a:xfrm>
              <a:off x="651901" y="1470612"/>
              <a:ext cx="1631957" cy="2308324"/>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8000" dirty="0">
                  <a:solidFill>
                    <a:schemeClr val="accent5">
                      <a:lumMod val="50000"/>
                    </a:schemeClr>
                  </a:solidFill>
                  <a:latin typeface="Century Gothic" panose="020B0502020202020204" pitchFamily="34" charset="0"/>
                  <a:ea typeface="+mj-ea"/>
                  <a:cs typeface="Arial"/>
                </a:rPr>
                <a:t> </a:t>
              </a:r>
              <a:r>
                <a:rPr lang="ar-SA" sz="4000" dirty="0">
                  <a:solidFill>
                    <a:schemeClr val="accent5">
                      <a:lumMod val="50000"/>
                    </a:schemeClr>
                  </a:solidFill>
                  <a:latin typeface="Century Gothic" panose="020B0502020202020204" pitchFamily="34" charset="0"/>
                  <a:ea typeface="+mj-ea"/>
                  <a:cs typeface="Arial"/>
                </a:rPr>
                <a:t>خطة البرنامج الفردية</a:t>
              </a:r>
            </a:p>
          </p:txBody>
        </p:sp>
        <p:sp>
          <p:nvSpPr>
            <p:cNvPr id="24" name="Oval 23"/>
            <p:cNvSpPr/>
            <p:nvPr/>
          </p:nvSpPr>
          <p:spPr>
            <a:xfrm>
              <a:off x="2616304" y="1683656"/>
              <a:ext cx="2367958"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5" name="TextBox 24"/>
            <p:cNvSpPr txBox="1"/>
            <p:nvPr/>
          </p:nvSpPr>
          <p:spPr>
            <a:xfrm>
              <a:off x="2608007" y="2127837"/>
              <a:ext cx="2367958" cy="1255728"/>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800">
                  <a:solidFill>
                    <a:schemeClr val="accent5">
                      <a:lumMod val="50000"/>
                    </a:schemeClr>
                  </a:solidFill>
                  <a:latin typeface="Century Gothic" panose="020B0502020202020204" pitchFamily="34" charset="0"/>
                  <a:ea typeface="+mj-ea"/>
                  <a:cs typeface="Arial"/>
                </a:rPr>
                <a:t>معدل النمو</a:t>
              </a:r>
            </a:p>
            <a:p>
              <a:pPr algn="ctr" defTabSz="914400" rtl="1" eaLnBrk="1" latinLnBrk="0" hangingPunct="1">
                <a:lnSpc>
                  <a:spcPct val="90000"/>
                </a:lnSpc>
                <a:spcBef>
                  <a:spcPct val="0"/>
                </a:spcBef>
                <a:buNone/>
              </a:pPr>
              <a:r>
                <a:rPr lang="ar-SA" sz="2800">
                  <a:solidFill>
                    <a:schemeClr val="accent5">
                      <a:lumMod val="50000"/>
                    </a:schemeClr>
                  </a:solidFill>
                  <a:latin typeface="Century Gothic" panose="020B0502020202020204" pitchFamily="34" charset="0"/>
                  <a:ea typeface="+mj-ea"/>
                  <a:cs typeface="Arial"/>
                </a:rPr>
                <a:t> بيان التكلفة</a:t>
              </a:r>
            </a:p>
          </p:txBody>
        </p:sp>
        <p:sp>
          <p:nvSpPr>
            <p:cNvPr id="26" name="TextBox 25"/>
            <p:cNvSpPr txBox="1"/>
            <p:nvPr/>
          </p:nvSpPr>
          <p:spPr>
            <a:xfrm>
              <a:off x="5239481" y="2023121"/>
              <a:ext cx="1967838" cy="6463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dirty="0">
                  <a:solidFill>
                    <a:schemeClr val="accent5">
                      <a:lumMod val="50000"/>
                    </a:schemeClr>
                  </a:solidFill>
                  <a:latin typeface="Century Gothic" panose="020B0502020202020204" pitchFamily="34" charset="0"/>
                  <a:ea typeface="+mj-ea"/>
                  <a:cs typeface="Arial"/>
                </a:rPr>
                <a:t>التي تم إنفاقها في آخر</a:t>
              </a:r>
            </a:p>
          </p:txBody>
        </p:sp>
        <p:sp>
          <p:nvSpPr>
            <p:cNvPr id="27" name="TextBox 26"/>
            <p:cNvSpPr txBox="1"/>
            <p:nvPr/>
          </p:nvSpPr>
          <p:spPr>
            <a:xfrm>
              <a:off x="5706057" y="2501255"/>
              <a:ext cx="1072114" cy="923330"/>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6000" dirty="0">
                  <a:solidFill>
                    <a:schemeClr val="accent5">
                      <a:lumMod val="50000"/>
                    </a:schemeClr>
                  </a:solidFill>
                  <a:latin typeface="Century Gothic" panose="020B0502020202020204" pitchFamily="34" charset="0"/>
                  <a:ea typeface="+mj-ea"/>
                  <a:cs typeface="Arial"/>
                </a:rPr>
                <a:t>12</a:t>
              </a:r>
            </a:p>
          </p:txBody>
        </p:sp>
        <p:sp>
          <p:nvSpPr>
            <p:cNvPr id="28" name="TextBox 27"/>
            <p:cNvSpPr txBox="1"/>
            <p:nvPr/>
          </p:nvSpPr>
          <p:spPr>
            <a:xfrm>
              <a:off x="5171742" y="3271994"/>
              <a:ext cx="2169403" cy="5909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600" dirty="0">
                  <a:solidFill>
                    <a:schemeClr val="accent5">
                      <a:lumMod val="50000"/>
                    </a:schemeClr>
                  </a:solidFill>
                  <a:latin typeface="Century Gothic" panose="020B0502020202020204" pitchFamily="34" charset="0"/>
                  <a:ea typeface="+mj-ea"/>
                  <a:cs typeface="Arial"/>
                </a:rPr>
                <a:t>شهرًا</a:t>
              </a:r>
            </a:p>
          </p:txBody>
        </p:sp>
        <p:sp>
          <p:nvSpPr>
            <p:cNvPr id="35" name="Oval 34"/>
            <p:cNvSpPr/>
            <p:nvPr/>
          </p:nvSpPr>
          <p:spPr>
            <a:xfrm>
              <a:off x="7462536" y="1718531"/>
              <a:ext cx="2367958" cy="2351315"/>
            </a:xfrm>
            <a:prstGeom prst="ellipse">
              <a:avLst/>
            </a:prstGeom>
            <a:blipFill dpi="0" rotWithShape="1">
              <a:blip r:embed="rId4">
                <a:alphaModFix amt="53000"/>
              </a:blip>
              <a:srcRect/>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36" name="TextBox 35"/>
            <p:cNvSpPr txBox="1"/>
            <p:nvPr/>
          </p:nvSpPr>
          <p:spPr>
            <a:xfrm>
              <a:off x="7557092" y="2219769"/>
              <a:ext cx="2367958" cy="1255728"/>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800">
                  <a:solidFill>
                    <a:schemeClr val="accent5">
                      <a:lumMod val="50000"/>
                    </a:schemeClr>
                  </a:solidFill>
                  <a:latin typeface="Century Gothic" panose="020B0502020202020204" pitchFamily="34" charset="0"/>
                  <a:ea typeface="+mj-ea"/>
                  <a:cs typeface="Arial"/>
                </a:rPr>
                <a:t>اعتماد المركز الإقليمي</a:t>
              </a:r>
            </a:p>
          </p:txBody>
        </p:sp>
      </p:grpSp>
    </p:spTree>
    <p:extLst>
      <p:ext uri="{BB962C8B-B14F-4D97-AF65-F5344CB8AC3E}">
        <p14:creationId xmlns:p14="http://schemas.microsoft.com/office/powerpoint/2010/main" val="3689208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xplosion 2 35"/>
          <p:cNvSpPr/>
          <p:nvPr/>
        </p:nvSpPr>
        <p:spPr>
          <a:xfrm rot="18868794">
            <a:off x="7943213" y="1023628"/>
            <a:ext cx="3752419" cy="3521863"/>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11819627" cy="862561"/>
          </a:xfrm>
        </p:spPr>
        <p:txBody>
          <a:bodyPr/>
          <a:lstStyle/>
          <a:p>
            <a:r>
              <a:rPr lang="ar-SA" sz="2800" dirty="0"/>
              <a:t>الدفع مقابل الخدمات والدعم</a:t>
            </a:r>
          </a:p>
        </p:txBody>
      </p:sp>
      <p:sp>
        <p:nvSpPr>
          <p:cNvPr id="5" name="TextBox 4">
            <a:extLst>
              <a:ext uri="{FF2B5EF4-FFF2-40B4-BE49-F238E27FC236}">
                <a16:creationId xmlns:a16="http://schemas.microsoft.com/office/drawing/2014/main" id="{3CCBA545-FD3B-4643-87F0-79DAACE52101}"/>
              </a:ext>
            </a:extLst>
          </p:cNvPr>
          <p:cNvSpPr txBox="1"/>
          <p:nvPr/>
        </p:nvSpPr>
        <p:spPr>
          <a:xfrm>
            <a:off x="0" y="610286"/>
            <a:ext cx="11925300" cy="48013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الميزانية الفردية</a:t>
            </a:r>
          </a:p>
        </p:txBody>
      </p:sp>
      <p:sp>
        <p:nvSpPr>
          <p:cNvPr id="6" name="TextBox 5">
            <a:extLst>
              <a:ext uri="{FF2B5EF4-FFF2-40B4-BE49-F238E27FC236}">
                <a16:creationId xmlns:a16="http://schemas.microsoft.com/office/drawing/2014/main" id="{DC381D81-C176-EE4F-B615-2DB4E3D294B9}"/>
              </a:ext>
            </a:extLst>
          </p:cNvPr>
          <p:cNvSpPr txBox="1"/>
          <p:nvPr/>
        </p:nvSpPr>
        <p:spPr>
          <a:xfrm>
            <a:off x="611184" y="212079"/>
            <a:ext cx="3213648" cy="1685077"/>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11500" dirty="0">
                <a:solidFill>
                  <a:schemeClr val="accent5">
                    <a:lumMod val="50000"/>
                  </a:schemeClr>
                </a:solidFill>
                <a:latin typeface="Berlin Sans FB Demi" panose="020E0802020502020306" pitchFamily="34" charset="0"/>
                <a:ea typeface="+mj-ea"/>
                <a:cs typeface="Arial"/>
              </a:rPr>
              <a:t>صوفيا</a:t>
            </a:r>
            <a:r>
              <a:rPr lang="ar-SA" sz="2000" dirty="0">
                <a:solidFill>
                  <a:schemeClr val="accent5">
                    <a:lumMod val="50000"/>
                  </a:schemeClr>
                </a:solidFill>
                <a:latin typeface="Century Gothic" panose="020B0502020202020204" pitchFamily="34" charset="0"/>
                <a:ea typeface="+mj-ea"/>
                <a:cs typeface="Arial"/>
              </a:rPr>
              <a:t> </a:t>
            </a:r>
          </a:p>
        </p:txBody>
      </p:sp>
      <p:grpSp>
        <p:nvGrpSpPr>
          <p:cNvPr id="7" name="Group 6"/>
          <p:cNvGrpSpPr/>
          <p:nvPr/>
        </p:nvGrpSpPr>
        <p:grpSpPr>
          <a:xfrm>
            <a:off x="1295845" y="1495192"/>
            <a:ext cx="9543430" cy="2488159"/>
            <a:chOff x="258927" y="1546812"/>
            <a:chExt cx="9543430" cy="2488159"/>
          </a:xfrm>
        </p:grpSpPr>
        <p:sp>
          <p:nvSpPr>
            <p:cNvPr id="8" name="Oval 7"/>
            <p:cNvSpPr/>
            <p:nvPr/>
          </p:nvSpPr>
          <p:spPr>
            <a:xfrm>
              <a:off x="5077625"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9" name="Oval 8"/>
            <p:cNvSpPr/>
            <p:nvPr/>
          </p:nvSpPr>
          <p:spPr>
            <a:xfrm>
              <a:off x="258927" y="1683657"/>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10" name="TextBox 9"/>
            <p:cNvSpPr txBox="1"/>
            <p:nvPr/>
          </p:nvSpPr>
          <p:spPr>
            <a:xfrm>
              <a:off x="632994" y="1546812"/>
              <a:ext cx="1631957" cy="2308324"/>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8000" dirty="0">
                  <a:solidFill>
                    <a:schemeClr val="accent5">
                      <a:lumMod val="50000"/>
                    </a:schemeClr>
                  </a:solidFill>
                  <a:latin typeface="Century Gothic" panose="020B0502020202020204" pitchFamily="34" charset="0"/>
                  <a:ea typeface="+mj-ea"/>
                  <a:cs typeface="Arial"/>
                </a:rPr>
                <a:t> </a:t>
              </a:r>
              <a:r>
                <a:rPr lang="ar-SA" sz="4000" dirty="0">
                  <a:solidFill>
                    <a:schemeClr val="accent5">
                      <a:lumMod val="50000"/>
                    </a:schemeClr>
                  </a:solidFill>
                  <a:latin typeface="Century Gothic" panose="020B0502020202020204" pitchFamily="34" charset="0"/>
                  <a:ea typeface="+mj-ea"/>
                  <a:cs typeface="Arial"/>
                </a:rPr>
                <a:t>خطة البرنامج الفردية</a:t>
              </a:r>
            </a:p>
          </p:txBody>
        </p:sp>
        <p:sp>
          <p:nvSpPr>
            <p:cNvPr id="11" name="Oval 10"/>
            <p:cNvSpPr/>
            <p:nvPr/>
          </p:nvSpPr>
          <p:spPr>
            <a:xfrm>
              <a:off x="2616304" y="1683656"/>
              <a:ext cx="2367958"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12" name="TextBox 11"/>
            <p:cNvSpPr txBox="1"/>
            <p:nvPr/>
          </p:nvSpPr>
          <p:spPr>
            <a:xfrm>
              <a:off x="2608007" y="2127837"/>
              <a:ext cx="2367958" cy="1255728"/>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800">
                  <a:solidFill>
                    <a:schemeClr val="accent5">
                      <a:lumMod val="50000"/>
                    </a:schemeClr>
                  </a:solidFill>
                  <a:latin typeface="Century Gothic" panose="020B0502020202020204" pitchFamily="34" charset="0"/>
                  <a:ea typeface="+mj-ea"/>
                  <a:cs typeface="Arial"/>
                </a:rPr>
                <a:t>معدل النمو</a:t>
              </a:r>
            </a:p>
            <a:p>
              <a:pPr algn="ctr" defTabSz="914400" rtl="1" eaLnBrk="1" latinLnBrk="0" hangingPunct="1">
                <a:lnSpc>
                  <a:spcPct val="90000"/>
                </a:lnSpc>
                <a:spcBef>
                  <a:spcPct val="0"/>
                </a:spcBef>
                <a:buNone/>
              </a:pPr>
              <a:r>
                <a:rPr lang="ar-SA" sz="2800">
                  <a:solidFill>
                    <a:schemeClr val="accent5">
                      <a:lumMod val="50000"/>
                    </a:schemeClr>
                  </a:solidFill>
                  <a:latin typeface="Century Gothic" panose="020B0502020202020204" pitchFamily="34" charset="0"/>
                  <a:ea typeface="+mj-ea"/>
                  <a:cs typeface="Arial"/>
                </a:rPr>
                <a:t> بيان التكلفة</a:t>
              </a:r>
            </a:p>
          </p:txBody>
        </p:sp>
        <p:sp>
          <p:nvSpPr>
            <p:cNvPr id="13" name="TextBox 12"/>
            <p:cNvSpPr txBox="1"/>
            <p:nvPr/>
          </p:nvSpPr>
          <p:spPr>
            <a:xfrm>
              <a:off x="5182331" y="2089796"/>
              <a:ext cx="1967838" cy="6463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dirty="0">
                  <a:solidFill>
                    <a:schemeClr val="accent5">
                      <a:lumMod val="50000"/>
                    </a:schemeClr>
                  </a:solidFill>
                  <a:latin typeface="Century Gothic" panose="020B0502020202020204" pitchFamily="34" charset="0"/>
                  <a:ea typeface="+mj-ea"/>
                  <a:cs typeface="Arial"/>
                </a:rPr>
                <a:t>التي تم إنفاقها في آخر</a:t>
              </a:r>
            </a:p>
          </p:txBody>
        </p:sp>
        <p:sp>
          <p:nvSpPr>
            <p:cNvPr id="14" name="TextBox 13"/>
            <p:cNvSpPr txBox="1"/>
            <p:nvPr/>
          </p:nvSpPr>
          <p:spPr>
            <a:xfrm>
              <a:off x="5706057" y="2501255"/>
              <a:ext cx="1072114" cy="923330"/>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6000">
                  <a:solidFill>
                    <a:schemeClr val="accent5">
                      <a:lumMod val="50000"/>
                    </a:schemeClr>
                  </a:solidFill>
                  <a:latin typeface="Century Gothic" panose="020B0502020202020204" pitchFamily="34" charset="0"/>
                  <a:ea typeface="+mj-ea"/>
                  <a:cs typeface="Arial"/>
                </a:rPr>
                <a:t>12</a:t>
              </a:r>
            </a:p>
          </p:txBody>
        </p:sp>
        <p:sp>
          <p:nvSpPr>
            <p:cNvPr id="15" name="TextBox 14"/>
            <p:cNvSpPr txBox="1"/>
            <p:nvPr/>
          </p:nvSpPr>
          <p:spPr>
            <a:xfrm>
              <a:off x="5200102" y="3310094"/>
              <a:ext cx="2169403" cy="5909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600" dirty="0">
                  <a:solidFill>
                    <a:schemeClr val="accent5">
                      <a:lumMod val="50000"/>
                    </a:schemeClr>
                  </a:solidFill>
                  <a:latin typeface="Century Gothic" panose="020B0502020202020204" pitchFamily="34" charset="0"/>
                  <a:ea typeface="+mj-ea"/>
                  <a:cs typeface="Arial"/>
                </a:rPr>
                <a:t>شهرًا</a:t>
              </a:r>
            </a:p>
          </p:txBody>
        </p:sp>
        <p:sp>
          <p:nvSpPr>
            <p:cNvPr id="16" name="Oval 15"/>
            <p:cNvSpPr/>
            <p:nvPr/>
          </p:nvSpPr>
          <p:spPr>
            <a:xfrm>
              <a:off x="7491652"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18" name="Picture 17" descr="File:Cornflower blue check.svg"/>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13274" y="2023120"/>
              <a:ext cx="1704327" cy="1696929"/>
            </a:xfrm>
            <a:prstGeom prst="rect">
              <a:avLst/>
            </a:prstGeom>
          </p:spPr>
        </p:pic>
        <p:sp>
          <p:nvSpPr>
            <p:cNvPr id="20" name="TextBox 19"/>
            <p:cNvSpPr txBox="1"/>
            <p:nvPr/>
          </p:nvSpPr>
          <p:spPr>
            <a:xfrm>
              <a:off x="7451043" y="2737234"/>
              <a:ext cx="2351314" cy="590931"/>
            </a:xfrm>
            <a:prstGeom prst="rect">
              <a:avLst/>
            </a:prstGeom>
            <a:noFill/>
          </p:spPr>
          <p:txBody>
            <a:bodyPr wrap="square" rtlCol="0">
              <a:spAutoFit/>
            </a:bodyPr>
            <a:lstStyle/>
            <a:p>
              <a:pPr algn="ctr">
                <a:lnSpc>
                  <a:spcPct val="90000"/>
                </a:lnSpc>
                <a:spcBef>
                  <a:spcPct val="0"/>
                </a:spcBef>
              </a:pPr>
              <a:r>
                <a:rPr lang="ar-SA" b="1">
                  <a:effectLst>
                    <a:outerShdw blurRad="38100" dist="38100" dir="2700000" algn="tl">
                      <a:srgbClr val="000000">
                        <a:alpha val="43137"/>
                      </a:srgbClr>
                    </a:outerShdw>
                  </a:effectLst>
                  <a:latin typeface="Century Gothic" panose="020B0502020202020204" pitchFamily="34" charset="0"/>
                  <a:cs typeface="Arial"/>
                </a:rPr>
                <a:t>التغيير في الظروف</a:t>
              </a:r>
            </a:p>
          </p:txBody>
        </p:sp>
        <p:sp>
          <p:nvSpPr>
            <p:cNvPr id="21" name="Rectangle 20"/>
            <p:cNvSpPr/>
            <p:nvPr/>
          </p:nvSpPr>
          <p:spPr>
            <a:xfrm>
              <a:off x="7858645" y="2289379"/>
              <a:ext cx="1566454" cy="369332"/>
            </a:xfrm>
            <a:prstGeom prst="rect">
              <a:avLst/>
            </a:prstGeom>
          </p:spPr>
          <p:txBody>
            <a:bodyPr wrap="none">
              <a:spAutoFit/>
            </a:bodyPr>
            <a:lstStyle/>
            <a:p>
              <a:pPr algn="ctr"/>
              <a:r>
                <a:rPr lang="ar-SA" b="1">
                  <a:latin typeface="Century Gothic" panose="020B0502020202020204" pitchFamily="34" charset="0"/>
                  <a:cs typeface="Arial"/>
                </a:rPr>
                <a:t>احتياجات غير ملباة</a:t>
              </a:r>
            </a:p>
          </p:txBody>
        </p:sp>
      </p:grpSp>
      <p:grpSp>
        <p:nvGrpSpPr>
          <p:cNvPr id="22" name="Group 21"/>
          <p:cNvGrpSpPr/>
          <p:nvPr/>
        </p:nvGrpSpPr>
        <p:grpSpPr>
          <a:xfrm>
            <a:off x="3213802" y="4338536"/>
            <a:ext cx="2495651" cy="2076451"/>
            <a:chOff x="567622" y="1999314"/>
            <a:chExt cx="2495651" cy="2076451"/>
          </a:xfrm>
        </p:grpSpPr>
        <p:sp>
          <p:nvSpPr>
            <p:cNvPr id="23" name="Rectangle 22"/>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832862" y="2233425"/>
              <a:ext cx="1923838" cy="631847"/>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400">
                  <a:solidFill>
                    <a:schemeClr val="accent5">
                      <a:lumMod val="50000"/>
                    </a:schemeClr>
                  </a:solidFill>
                  <a:latin typeface="Century Gothic" panose="020B0502020202020204" pitchFamily="34" charset="0"/>
                  <a:ea typeface="+mj-ea"/>
                  <a:cs typeface="Arial"/>
                </a:rPr>
                <a:t>التي تم إنفاقها في آخر</a:t>
              </a:r>
            </a:p>
          </p:txBody>
        </p:sp>
        <p:sp>
          <p:nvSpPr>
            <p:cNvPr id="26" name="TextBox 25"/>
            <p:cNvSpPr txBox="1"/>
            <p:nvPr/>
          </p:nvSpPr>
          <p:spPr>
            <a:xfrm>
              <a:off x="1272837" y="2822447"/>
              <a:ext cx="1043888" cy="923330"/>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6000">
                  <a:solidFill>
                    <a:schemeClr val="accent5">
                      <a:lumMod val="50000"/>
                    </a:schemeClr>
                  </a:solidFill>
                  <a:latin typeface="Century Gothic" panose="020B0502020202020204" pitchFamily="34" charset="0"/>
                  <a:ea typeface="+mj-ea"/>
                  <a:cs typeface="Arial"/>
                </a:rPr>
                <a:t>12</a:t>
              </a:r>
            </a:p>
          </p:txBody>
        </p:sp>
        <p:sp>
          <p:nvSpPr>
            <p:cNvPr id="27" name="TextBox 26"/>
            <p:cNvSpPr txBox="1"/>
            <p:nvPr/>
          </p:nvSpPr>
          <p:spPr>
            <a:xfrm>
              <a:off x="1031866" y="3520539"/>
              <a:ext cx="1545441" cy="424732"/>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400" dirty="0">
                  <a:solidFill>
                    <a:schemeClr val="accent5">
                      <a:lumMod val="50000"/>
                    </a:schemeClr>
                  </a:solidFill>
                  <a:latin typeface="Century Gothic" panose="020B0502020202020204" pitchFamily="34" charset="0"/>
                  <a:ea typeface="+mj-ea"/>
                  <a:cs typeface="Arial"/>
                </a:rPr>
                <a:t>شهرًا</a:t>
              </a:r>
            </a:p>
          </p:txBody>
        </p:sp>
      </p:grpSp>
      <p:sp>
        <p:nvSpPr>
          <p:cNvPr id="28" name="Equal 27"/>
          <p:cNvSpPr/>
          <p:nvPr/>
        </p:nvSpPr>
        <p:spPr>
          <a:xfrm>
            <a:off x="5892845" y="4941800"/>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p:cNvSpPr txBox="1"/>
          <p:nvPr/>
        </p:nvSpPr>
        <p:spPr>
          <a:xfrm>
            <a:off x="7012516" y="4917109"/>
            <a:ext cx="4198409" cy="70173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4400" dirty="0">
                <a:solidFill>
                  <a:schemeClr val="accent5">
                    <a:lumMod val="50000"/>
                  </a:schemeClr>
                </a:solidFill>
                <a:latin typeface="Century Gothic" panose="020B0502020202020204" pitchFamily="34" charset="0"/>
                <a:ea typeface="+mj-ea"/>
                <a:cs typeface="Arial"/>
              </a:rPr>
              <a:t>2,100 دولار أمريكي</a:t>
            </a:r>
          </a:p>
        </p:txBody>
      </p:sp>
    </p:spTree>
    <p:extLst>
      <p:ext uri="{BB962C8B-B14F-4D97-AF65-F5344CB8AC3E}">
        <p14:creationId xmlns:p14="http://schemas.microsoft.com/office/powerpoint/2010/main" val="134681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11838677" cy="862561"/>
          </a:xfrm>
        </p:spPr>
        <p:txBody>
          <a:bodyPr/>
          <a:lstStyle/>
          <a:p>
            <a:r>
              <a:rPr lang="ar-SA" sz="2800" dirty="0"/>
              <a:t>الدفع مقابل الخدمات والدعم</a:t>
            </a:r>
          </a:p>
        </p:txBody>
      </p:sp>
      <p:sp>
        <p:nvSpPr>
          <p:cNvPr id="4" name="TextBox 3">
            <a:extLst>
              <a:ext uri="{FF2B5EF4-FFF2-40B4-BE49-F238E27FC236}">
                <a16:creationId xmlns:a16="http://schemas.microsoft.com/office/drawing/2014/main" id="{DC381D81-C176-EE4F-B615-2DB4E3D294B9}"/>
              </a:ext>
            </a:extLst>
          </p:cNvPr>
          <p:cNvSpPr txBox="1"/>
          <p:nvPr/>
        </p:nvSpPr>
        <p:spPr>
          <a:xfrm>
            <a:off x="609600" y="-23780"/>
            <a:ext cx="4485901" cy="1685077"/>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11500" dirty="0">
                <a:solidFill>
                  <a:schemeClr val="accent5">
                    <a:lumMod val="50000"/>
                  </a:schemeClr>
                </a:solidFill>
                <a:latin typeface="Berlin Sans FB Demi" panose="020E0802020502020306" pitchFamily="34" charset="0"/>
                <a:ea typeface="+mj-ea"/>
                <a:cs typeface="Arial"/>
              </a:rPr>
              <a:t>صوفيا</a:t>
            </a:r>
            <a:r>
              <a:rPr lang="ar-SA" sz="2000" dirty="0">
                <a:solidFill>
                  <a:schemeClr val="accent5">
                    <a:lumMod val="50000"/>
                  </a:schemeClr>
                </a:solidFill>
                <a:latin typeface="Century Gothic" panose="020B0502020202020204" pitchFamily="34" charset="0"/>
                <a:ea typeface="+mj-ea"/>
                <a:cs typeface="Arial"/>
              </a:rPr>
              <a:t> </a:t>
            </a:r>
          </a:p>
        </p:txBody>
      </p:sp>
      <p:sp>
        <p:nvSpPr>
          <p:cNvPr id="6" name="TextBox 5">
            <a:extLst>
              <a:ext uri="{FF2B5EF4-FFF2-40B4-BE49-F238E27FC236}">
                <a16:creationId xmlns:a16="http://schemas.microsoft.com/office/drawing/2014/main" id="{3CCBA545-FD3B-4643-87F0-79DAACE52101}"/>
              </a:ext>
            </a:extLst>
          </p:cNvPr>
          <p:cNvSpPr txBox="1"/>
          <p:nvPr/>
        </p:nvSpPr>
        <p:spPr>
          <a:xfrm>
            <a:off x="0" y="610286"/>
            <a:ext cx="11944350" cy="48013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الميزانية الفردية</a:t>
            </a:r>
          </a:p>
        </p:txBody>
      </p:sp>
      <p:grpSp>
        <p:nvGrpSpPr>
          <p:cNvPr id="58" name="Group 57"/>
          <p:cNvGrpSpPr/>
          <p:nvPr/>
        </p:nvGrpSpPr>
        <p:grpSpPr>
          <a:xfrm>
            <a:off x="-406866" y="779134"/>
            <a:ext cx="3496714" cy="3444797"/>
            <a:chOff x="-605630" y="530748"/>
            <a:chExt cx="4130952" cy="4033256"/>
          </a:xfrm>
        </p:grpSpPr>
        <p:sp>
          <p:nvSpPr>
            <p:cNvPr id="7" name="Explosion 2 6"/>
            <p:cNvSpPr/>
            <p:nvPr/>
          </p:nvSpPr>
          <p:spPr>
            <a:xfrm rot="1176629">
              <a:off x="-605630" y="530748"/>
              <a:ext cx="4130952" cy="4033256"/>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105673" y="1389156"/>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19" name="Picture 18" descr="File:Cornflower blue check.svg"/>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8656" y="1654059"/>
              <a:ext cx="1704327" cy="1696929"/>
            </a:xfrm>
            <a:prstGeom prst="rect">
              <a:avLst/>
            </a:prstGeom>
          </p:spPr>
        </p:pic>
        <p:sp>
          <p:nvSpPr>
            <p:cNvPr id="22" name="Rectangle 21"/>
            <p:cNvSpPr/>
            <p:nvPr/>
          </p:nvSpPr>
          <p:spPr>
            <a:xfrm>
              <a:off x="169990" y="2277110"/>
              <a:ext cx="2104343" cy="468459"/>
            </a:xfrm>
            <a:prstGeom prst="rect">
              <a:avLst/>
            </a:prstGeom>
          </p:spPr>
          <p:txBody>
            <a:bodyPr wrap="none">
              <a:spAutoFit/>
            </a:bodyPr>
            <a:lstStyle/>
            <a:p>
              <a:pPr algn="ctr"/>
              <a:r>
                <a:rPr lang="ar-SA" sz="2000" b="1" dirty="0">
                  <a:latin typeface="Century Gothic" panose="020B0502020202020204" pitchFamily="34" charset="0"/>
                  <a:cs typeface="Arial"/>
                </a:rPr>
                <a:t>احتياجات غير ملباة</a:t>
              </a:r>
            </a:p>
          </p:txBody>
        </p:sp>
      </p:grpSp>
      <p:grpSp>
        <p:nvGrpSpPr>
          <p:cNvPr id="33" name="Group 32"/>
          <p:cNvGrpSpPr/>
          <p:nvPr/>
        </p:nvGrpSpPr>
        <p:grpSpPr>
          <a:xfrm>
            <a:off x="2887486" y="1461401"/>
            <a:ext cx="6586789" cy="1883009"/>
            <a:chOff x="2903705" y="2165271"/>
            <a:chExt cx="6949259" cy="2333646"/>
          </a:xfrm>
        </p:grpSpPr>
        <p:grpSp>
          <p:nvGrpSpPr>
            <p:cNvPr id="26" name="Group 25"/>
            <p:cNvGrpSpPr/>
            <p:nvPr/>
          </p:nvGrpSpPr>
          <p:grpSpPr>
            <a:xfrm>
              <a:off x="2903705" y="2203058"/>
              <a:ext cx="2281159" cy="2295859"/>
              <a:chOff x="3364980" y="2557665"/>
              <a:chExt cx="2281159" cy="2295859"/>
            </a:xfrm>
          </p:grpSpPr>
          <p:sp>
            <p:nvSpPr>
              <p:cNvPr id="24" name="Oval 23"/>
              <p:cNvSpPr/>
              <p:nvPr/>
            </p:nvSpPr>
            <p:spPr>
              <a:xfrm>
                <a:off x="3364980" y="2557665"/>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5" name="TextBox 24"/>
              <p:cNvSpPr txBox="1"/>
              <p:nvPr/>
            </p:nvSpPr>
            <p:spPr>
              <a:xfrm>
                <a:off x="3695434" y="2881143"/>
                <a:ext cx="1690222" cy="1556246"/>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800" dirty="0">
                    <a:solidFill>
                      <a:schemeClr val="accent5">
                        <a:lumMod val="50000"/>
                      </a:schemeClr>
                    </a:solidFill>
                    <a:latin typeface="Century Gothic" panose="020B0502020202020204" pitchFamily="34" charset="0"/>
                    <a:ea typeface="+mj-ea"/>
                    <a:cs typeface="Arial"/>
                  </a:rPr>
                  <a:t>خطة البرنامج الفردية</a:t>
                </a:r>
              </a:p>
            </p:txBody>
          </p:sp>
        </p:grpSp>
        <p:pic>
          <p:nvPicPr>
            <p:cNvPr id="27" name="Picture 26"/>
            <p:cNvPicPr>
              <a:picLocks noChangeAspect="1"/>
            </p:cNvPicPr>
            <p:nvPr/>
          </p:nvPicPr>
          <p:blipFill rotWithShape="1">
            <a:blip r:embed="rId5"/>
            <a:srcRect l="53809" t="24191" r="27699" b="45841"/>
            <a:stretch/>
          </p:blipFill>
          <p:spPr>
            <a:xfrm>
              <a:off x="5244921" y="2165271"/>
              <a:ext cx="2266673" cy="22958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Oval 29"/>
            <p:cNvSpPr/>
            <p:nvPr/>
          </p:nvSpPr>
          <p:spPr>
            <a:xfrm>
              <a:off x="7571805" y="2165272"/>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32" name="Picture 31" descr="LiturgyTools.net: Pictures for the 1st Sunday of Advent, Year 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6682" y="2502523"/>
              <a:ext cx="1571404" cy="1571404"/>
            </a:xfrm>
            <a:prstGeom prst="rect">
              <a:avLst/>
            </a:prstGeom>
          </p:spPr>
        </p:pic>
      </p:grpSp>
      <p:grpSp>
        <p:nvGrpSpPr>
          <p:cNvPr id="59" name="Group 58"/>
          <p:cNvGrpSpPr/>
          <p:nvPr/>
        </p:nvGrpSpPr>
        <p:grpSpPr>
          <a:xfrm>
            <a:off x="2767139" y="3362291"/>
            <a:ext cx="6876005" cy="766654"/>
            <a:chOff x="3053663" y="3465550"/>
            <a:chExt cx="6876005" cy="766654"/>
          </a:xfrm>
        </p:grpSpPr>
        <p:sp>
          <p:nvSpPr>
            <p:cNvPr id="35" name="TextBox 34"/>
            <p:cNvSpPr txBox="1"/>
            <p:nvPr/>
          </p:nvSpPr>
          <p:spPr>
            <a:xfrm>
              <a:off x="3053663" y="3472678"/>
              <a:ext cx="2314557" cy="757130"/>
            </a:xfrm>
            <a:prstGeom prst="rect">
              <a:avLst/>
            </a:prstGeom>
            <a:noFill/>
          </p:spPr>
          <p:txBody>
            <a:bodyPr wrap="square" rtlCol="0">
              <a:spAutoFit/>
            </a:bodyPr>
            <a:lstStyle/>
            <a:p>
              <a:pPr algn="ctr">
                <a:lnSpc>
                  <a:spcPct val="90000"/>
                </a:lnSpc>
                <a:spcBef>
                  <a:spcPct val="0"/>
                </a:spcBef>
              </a:pPr>
              <a:r>
                <a:rPr lang="ar-SA" sz="2400" b="1" dirty="0">
                  <a:solidFill>
                    <a:schemeClr val="accent5">
                      <a:lumMod val="50000"/>
                    </a:schemeClr>
                  </a:solidFill>
                  <a:latin typeface="Century Gothic" panose="020B0502020202020204" pitchFamily="34" charset="0"/>
                  <a:ea typeface="+mj-ea"/>
                  <a:cs typeface="Arial"/>
                </a:rPr>
                <a:t>شهري</a:t>
              </a:r>
            </a:p>
            <a:p>
              <a:pPr algn="ctr">
                <a:lnSpc>
                  <a:spcPct val="90000"/>
                </a:lnSpc>
                <a:spcBef>
                  <a:spcPct val="0"/>
                </a:spcBef>
              </a:pPr>
              <a:r>
                <a:rPr lang="ar-SA" sz="2400" b="1" dirty="0">
                  <a:solidFill>
                    <a:schemeClr val="accent5">
                      <a:lumMod val="50000"/>
                    </a:schemeClr>
                  </a:solidFill>
                  <a:latin typeface="Century Gothic" panose="020B0502020202020204" pitchFamily="34" charset="0"/>
                  <a:ea typeface="+mj-ea"/>
                  <a:cs typeface="Arial"/>
                </a:rPr>
                <a:t>40 ساعة من الراحة</a:t>
              </a:r>
            </a:p>
          </p:txBody>
        </p:sp>
        <p:sp>
          <p:nvSpPr>
            <p:cNvPr id="36" name="TextBox 35"/>
            <p:cNvSpPr txBox="1"/>
            <p:nvPr/>
          </p:nvSpPr>
          <p:spPr>
            <a:xfrm>
              <a:off x="5323822" y="3475074"/>
              <a:ext cx="2287650" cy="757130"/>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400" b="1" dirty="0">
                  <a:solidFill>
                    <a:schemeClr val="accent5">
                      <a:lumMod val="50000"/>
                    </a:schemeClr>
                  </a:solidFill>
                  <a:latin typeface="Century Gothic" panose="020B0502020202020204" pitchFamily="34" charset="0"/>
                  <a:ea typeface="+mj-ea"/>
                  <a:cs typeface="Arial"/>
                </a:rPr>
                <a:t>مُقَدّم</a:t>
              </a:r>
            </a:p>
            <a:p>
              <a:pPr algn="ctr" defTabSz="914400" rtl="1" eaLnBrk="1" latinLnBrk="0" hangingPunct="1">
                <a:lnSpc>
                  <a:spcPct val="90000"/>
                </a:lnSpc>
                <a:spcBef>
                  <a:spcPct val="0"/>
                </a:spcBef>
                <a:buNone/>
              </a:pPr>
              <a:r>
                <a:rPr lang="ar-SA" sz="2400" b="1" dirty="0">
                  <a:solidFill>
                    <a:schemeClr val="accent5">
                      <a:lumMod val="50000"/>
                    </a:schemeClr>
                  </a:solidFill>
                  <a:latin typeface="Century Gothic" panose="020B0502020202020204" pitchFamily="34" charset="0"/>
                  <a:ea typeface="+mj-ea"/>
                  <a:cs typeface="Arial"/>
                </a:rPr>
                <a:t> 7 ساعة من الراحة</a:t>
              </a:r>
            </a:p>
          </p:txBody>
        </p:sp>
        <p:sp>
          <p:nvSpPr>
            <p:cNvPr id="37" name="TextBox 36"/>
            <p:cNvSpPr txBox="1"/>
            <p:nvPr/>
          </p:nvSpPr>
          <p:spPr>
            <a:xfrm>
              <a:off x="7571740" y="3465550"/>
              <a:ext cx="2357928" cy="757130"/>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400" b="1" dirty="0">
                  <a:solidFill>
                    <a:schemeClr val="accent5">
                      <a:lumMod val="50000"/>
                    </a:schemeClr>
                  </a:solidFill>
                  <a:latin typeface="Century Gothic" panose="020B0502020202020204" pitchFamily="34" charset="0"/>
                  <a:ea typeface="+mj-ea"/>
                  <a:cs typeface="Arial"/>
                </a:rPr>
                <a:t>غير مستخدمة</a:t>
              </a:r>
            </a:p>
            <a:p>
              <a:pPr algn="ctr" defTabSz="914400" rtl="1" eaLnBrk="1" latinLnBrk="0" hangingPunct="1">
                <a:lnSpc>
                  <a:spcPct val="90000"/>
                </a:lnSpc>
                <a:spcBef>
                  <a:spcPct val="0"/>
                </a:spcBef>
                <a:buNone/>
              </a:pPr>
              <a:r>
                <a:rPr lang="ar-SA" sz="2400" b="1" dirty="0">
                  <a:solidFill>
                    <a:schemeClr val="accent5">
                      <a:lumMod val="50000"/>
                    </a:schemeClr>
                  </a:solidFill>
                  <a:latin typeface="Century Gothic" panose="020B0502020202020204" pitchFamily="34" charset="0"/>
                  <a:ea typeface="+mj-ea"/>
                  <a:cs typeface="Arial"/>
                </a:rPr>
                <a:t> 33 ساعة من الراحة</a:t>
              </a:r>
            </a:p>
          </p:txBody>
        </p:sp>
      </p:grpSp>
      <p:sp>
        <p:nvSpPr>
          <p:cNvPr id="39" name="Rectangle 38"/>
          <p:cNvSpPr/>
          <p:nvPr/>
        </p:nvSpPr>
        <p:spPr>
          <a:xfrm>
            <a:off x="2030928" y="4544470"/>
            <a:ext cx="8103672" cy="70631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ar-SA" sz="2400" dirty="0">
                <a:solidFill>
                  <a:schemeClr val="tx1"/>
                </a:solidFill>
                <a:latin typeface="Century Gothic" panose="020B0502020202020204" pitchFamily="34" charset="0"/>
                <a:cs typeface="Arial"/>
              </a:rPr>
              <a:t>33 ساعة × 25 دولار أمريكي في الساعة = 825 دولار أمريكي في الشهر</a:t>
            </a:r>
          </a:p>
          <a:p>
            <a:pPr lvl="0" algn="ctr"/>
            <a:r>
              <a:rPr lang="ar-SA" sz="2400" dirty="0">
                <a:latin typeface="Century Gothic" panose="020B0502020202020204" pitchFamily="34" charset="0"/>
                <a:cs typeface="Arial"/>
              </a:rPr>
              <a:t> 825 دولار أمريكي في الشهر × 12 شهرًا = 9,900 دولار أمريكي</a:t>
            </a:r>
          </a:p>
        </p:txBody>
      </p:sp>
      <p:grpSp>
        <p:nvGrpSpPr>
          <p:cNvPr id="63" name="Group 62"/>
          <p:cNvGrpSpPr/>
          <p:nvPr/>
        </p:nvGrpSpPr>
        <p:grpSpPr>
          <a:xfrm>
            <a:off x="3405596" y="5258532"/>
            <a:ext cx="5550568" cy="1479627"/>
            <a:chOff x="2975429" y="5301655"/>
            <a:chExt cx="5550568" cy="1479627"/>
          </a:xfrm>
        </p:grpSpPr>
        <p:grpSp>
          <p:nvGrpSpPr>
            <p:cNvPr id="41" name="Group 40"/>
            <p:cNvGrpSpPr/>
            <p:nvPr/>
          </p:nvGrpSpPr>
          <p:grpSpPr>
            <a:xfrm>
              <a:off x="2975429" y="5301655"/>
              <a:ext cx="1689905" cy="1443548"/>
              <a:chOff x="567622" y="1999314"/>
              <a:chExt cx="2495651" cy="2076451"/>
            </a:xfrm>
          </p:grpSpPr>
          <p:sp>
            <p:nvSpPr>
              <p:cNvPr id="42" name="Rectangle 41"/>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p:cNvGrpSpPr/>
            <p:nvPr/>
          </p:nvGrpSpPr>
          <p:grpSpPr>
            <a:xfrm>
              <a:off x="4969915" y="5301655"/>
              <a:ext cx="1593271" cy="1436610"/>
              <a:chOff x="567622" y="1999314"/>
              <a:chExt cx="2495651" cy="2076451"/>
            </a:xfrm>
          </p:grpSpPr>
          <p:sp>
            <p:nvSpPr>
              <p:cNvPr id="48" name="Rectangle 47"/>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Rectangle 52"/>
            <p:cNvSpPr/>
            <p:nvPr/>
          </p:nvSpPr>
          <p:spPr>
            <a:xfrm>
              <a:off x="3111486" y="5623469"/>
              <a:ext cx="1401837" cy="840230"/>
            </a:xfrm>
            <a:prstGeom prst="rect">
              <a:avLst/>
            </a:prstGeom>
          </p:spPr>
          <p:txBody>
            <a:bodyPr wrap="square">
              <a:spAutoFit/>
            </a:bodyPr>
            <a:lstStyle/>
            <a:p>
              <a:pPr algn="ctr">
                <a:lnSpc>
                  <a:spcPct val="90000"/>
                </a:lnSpc>
                <a:spcBef>
                  <a:spcPct val="0"/>
                </a:spcBef>
              </a:pPr>
              <a:r>
                <a:rPr lang="ar-SA" dirty="0">
                  <a:latin typeface="Century Gothic" panose="020B0502020202020204" pitchFamily="34" charset="0"/>
                  <a:cs typeface="Arial"/>
                </a:rPr>
                <a:t> مستخدمة</a:t>
              </a:r>
            </a:p>
            <a:p>
              <a:pPr algn="ctr">
                <a:lnSpc>
                  <a:spcPct val="90000"/>
                </a:lnSpc>
                <a:spcBef>
                  <a:spcPct val="0"/>
                </a:spcBef>
              </a:pPr>
              <a:r>
                <a:rPr lang="ar-SA" dirty="0">
                  <a:latin typeface="Century Gothic" panose="020B0502020202020204" pitchFamily="34" charset="0"/>
                  <a:cs typeface="Arial"/>
                </a:rPr>
                <a:t> 2,100 دولار أمريكي</a:t>
              </a:r>
            </a:p>
          </p:txBody>
        </p:sp>
        <p:sp>
          <p:nvSpPr>
            <p:cNvPr id="54" name="Rectangle 53"/>
            <p:cNvSpPr/>
            <p:nvPr/>
          </p:nvSpPr>
          <p:spPr>
            <a:xfrm>
              <a:off x="5142323" y="5635725"/>
              <a:ext cx="1179943" cy="840230"/>
            </a:xfrm>
            <a:prstGeom prst="rect">
              <a:avLst/>
            </a:prstGeom>
          </p:spPr>
          <p:txBody>
            <a:bodyPr wrap="square">
              <a:spAutoFit/>
            </a:bodyPr>
            <a:lstStyle/>
            <a:p>
              <a:pPr>
                <a:lnSpc>
                  <a:spcPct val="90000"/>
                </a:lnSpc>
                <a:spcBef>
                  <a:spcPct val="0"/>
                </a:spcBef>
              </a:pPr>
              <a:r>
                <a:rPr lang="ar-SA" dirty="0">
                  <a:latin typeface="Century Gothic" panose="020B0502020202020204" pitchFamily="34" charset="0"/>
                  <a:cs typeface="Arial"/>
                </a:rPr>
                <a:t>غير ملباة</a:t>
              </a:r>
            </a:p>
            <a:p>
              <a:pPr>
                <a:lnSpc>
                  <a:spcPct val="90000"/>
                </a:lnSpc>
                <a:spcBef>
                  <a:spcPct val="0"/>
                </a:spcBef>
              </a:pPr>
              <a:r>
                <a:rPr lang="ar-SA" b="1" dirty="0">
                  <a:solidFill>
                    <a:srgbClr val="FF0000"/>
                  </a:solidFill>
                  <a:latin typeface="Century Gothic" panose="020B0502020202020204" pitchFamily="34" charset="0"/>
                  <a:cs typeface="Arial"/>
                </a:rPr>
                <a:t>9,900 دولار أمريكي</a:t>
              </a:r>
            </a:p>
          </p:txBody>
        </p:sp>
        <p:grpSp>
          <p:nvGrpSpPr>
            <p:cNvPr id="61" name="Group 60"/>
            <p:cNvGrpSpPr/>
            <p:nvPr/>
          </p:nvGrpSpPr>
          <p:grpSpPr>
            <a:xfrm>
              <a:off x="6981677" y="5308929"/>
              <a:ext cx="1544320" cy="1472353"/>
              <a:chOff x="7179738" y="5326883"/>
              <a:chExt cx="1544320" cy="1472353"/>
            </a:xfrm>
          </p:grpSpPr>
          <p:grpSp>
            <p:nvGrpSpPr>
              <p:cNvPr id="50" name="Group 49"/>
              <p:cNvGrpSpPr/>
              <p:nvPr/>
            </p:nvGrpSpPr>
            <p:grpSpPr>
              <a:xfrm>
                <a:off x="7179738" y="5326883"/>
                <a:ext cx="1544320" cy="1472353"/>
                <a:chOff x="546460" y="2051211"/>
                <a:chExt cx="2495651" cy="2117885"/>
              </a:xfrm>
            </p:grpSpPr>
            <p:sp>
              <p:nvSpPr>
                <p:cNvPr id="51" name="Rectangle 50"/>
                <p:cNvSpPr/>
                <p:nvPr/>
              </p:nvSpPr>
              <p:spPr>
                <a:xfrm>
                  <a:off x="546460" y="2051211"/>
                  <a:ext cx="2495651" cy="2117885"/>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619081" y="2139489"/>
                  <a:ext cx="2350410" cy="1958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Rectangle 56"/>
              <p:cNvSpPr/>
              <p:nvPr/>
            </p:nvSpPr>
            <p:spPr>
              <a:xfrm>
                <a:off x="7235269" y="5390523"/>
                <a:ext cx="1488789" cy="1200329"/>
              </a:xfrm>
              <a:prstGeom prst="rect">
                <a:avLst/>
              </a:prstGeom>
            </p:spPr>
            <p:txBody>
              <a:bodyPr wrap="square">
                <a:spAutoFit/>
              </a:bodyPr>
              <a:lstStyle/>
              <a:p>
                <a:pPr algn="ctr"/>
                <a:r>
                  <a:rPr lang="ar-SA">
                    <a:latin typeface="Century Gothic" panose="020B0502020202020204" pitchFamily="34" charset="0"/>
                    <a:cs typeface="Arial"/>
                    <a:hlinkClick r:id="rId7" action="ppaction://hlinkfile"/>
                  </a:rPr>
                  <a:t>*ميزانية فردية جديدة</a:t>
                </a:r>
              </a:p>
              <a:p>
                <a:pPr algn="ctr"/>
                <a:r>
                  <a:rPr lang="ar-SA">
                    <a:solidFill>
                      <a:srgbClr val="0070C0"/>
                    </a:solidFill>
                    <a:latin typeface="Century Gothic" panose="020B0502020202020204" pitchFamily="34" charset="0"/>
                    <a:cs typeface="Arial"/>
                  </a:rPr>
                  <a:t> 12000 دولارًا أمريكيًا</a:t>
                </a:r>
              </a:p>
            </p:txBody>
          </p:sp>
        </p:grpSp>
        <p:sp>
          <p:nvSpPr>
            <p:cNvPr id="60" name="Plus 59"/>
            <p:cNvSpPr/>
            <p:nvPr/>
          </p:nvSpPr>
          <p:spPr>
            <a:xfrm>
              <a:off x="4355422" y="5632584"/>
              <a:ext cx="857146" cy="873598"/>
            </a:xfrm>
            <a:prstGeom prst="mathPlus">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Equal 54"/>
            <p:cNvSpPr/>
            <p:nvPr/>
          </p:nvSpPr>
          <p:spPr>
            <a:xfrm>
              <a:off x="6227444" y="5662290"/>
              <a:ext cx="1047780" cy="843892"/>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4" name="Oval 63"/>
          <p:cNvSpPr/>
          <p:nvPr/>
        </p:nvSpPr>
        <p:spPr>
          <a:xfrm>
            <a:off x="9478024" y="1430913"/>
            <a:ext cx="2189296" cy="1883008"/>
          </a:xfrm>
          <a:prstGeom prst="ellipse">
            <a:avLst/>
          </a:prstGeom>
          <a:blipFill dpi="0" rotWithShape="1">
            <a:blip r:embed="rId8">
              <a:alphaModFix amt="53000"/>
            </a:blip>
            <a:srcRect/>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65" name="TextBox 64"/>
          <p:cNvSpPr txBox="1"/>
          <p:nvPr/>
        </p:nvSpPr>
        <p:spPr>
          <a:xfrm>
            <a:off x="9458974" y="1964834"/>
            <a:ext cx="2189296" cy="1255728"/>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800" dirty="0">
                <a:solidFill>
                  <a:schemeClr val="accent5">
                    <a:lumMod val="50000"/>
                  </a:schemeClr>
                </a:solidFill>
                <a:latin typeface="Century Gothic" panose="020B0502020202020204" pitchFamily="34" charset="0"/>
                <a:ea typeface="+mj-ea"/>
                <a:cs typeface="Arial"/>
              </a:rPr>
              <a:t>اعتماد المركز الإقليمي</a:t>
            </a:r>
          </a:p>
        </p:txBody>
      </p:sp>
    </p:spTree>
    <p:extLst>
      <p:ext uri="{BB962C8B-B14F-4D97-AF65-F5344CB8AC3E}">
        <p14:creationId xmlns:p14="http://schemas.microsoft.com/office/powerpoint/2010/main" val="1311974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18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2083660" y="2272531"/>
            <a:ext cx="8289234" cy="4082388"/>
            <a:chOff x="7422311" y="3120927"/>
            <a:chExt cx="3579183" cy="5173820"/>
          </a:xfrm>
        </p:grpSpPr>
        <p:grpSp>
          <p:nvGrpSpPr>
            <p:cNvPr id="7" name="Group 6">
              <a:extLst>
                <a:ext uri="{FF2B5EF4-FFF2-40B4-BE49-F238E27FC236}">
                  <a16:creationId xmlns:a16="http://schemas.microsoft.com/office/drawing/2014/main" id="{64FE8BC6-2DD4-CA48-82FD-223E9964A902}"/>
                </a:ext>
              </a:extLst>
            </p:cNvPr>
            <p:cNvGrpSpPr/>
            <p:nvPr/>
          </p:nvGrpSpPr>
          <p:grpSpPr>
            <a:xfrm>
              <a:off x="7422311" y="3120927"/>
              <a:ext cx="3579183" cy="5173820"/>
              <a:chOff x="1855245" y="3806753"/>
              <a:chExt cx="3579183" cy="4620027"/>
            </a:xfrm>
          </p:grpSpPr>
          <p:sp>
            <p:nvSpPr>
              <p:cNvPr id="10" name="Rectangle 9">
                <a:extLst>
                  <a:ext uri="{FF2B5EF4-FFF2-40B4-BE49-F238E27FC236}">
                    <a16:creationId xmlns:a16="http://schemas.microsoft.com/office/drawing/2014/main" id="{02433F78-0CAE-4349-B18F-2997B88E9667}"/>
                  </a:ext>
                </a:extLst>
              </p:cNvPr>
              <p:cNvSpPr/>
              <p:nvPr/>
            </p:nvSpPr>
            <p:spPr>
              <a:xfrm>
                <a:off x="1855245" y="3806753"/>
                <a:ext cx="3579183" cy="4620027"/>
              </a:xfrm>
              <a:prstGeom prst="rect">
                <a:avLst/>
              </a:prstGeom>
              <a:solidFill>
                <a:schemeClr val="tx1">
                  <a:lumMod val="75000"/>
                  <a:lumOff val="2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99188" y="3928148"/>
                <a:ext cx="3291298" cy="4343111"/>
              </a:xfrm>
              <a:prstGeom prst="rect">
                <a:avLst/>
              </a:prstGeom>
              <a:solidFill>
                <a:schemeClr val="bg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718966" y="3611478"/>
              <a:ext cx="2985872" cy="4509106"/>
            </a:xfrm>
            <a:prstGeom prst="rect">
              <a:avLst/>
            </a:prstGeom>
            <a:noFill/>
          </p:spPr>
          <p:txBody>
            <a:bodyPr wrap="square" rtlCol="0">
              <a:spAutoFit/>
            </a:bodyPr>
            <a:lstStyle/>
            <a:p>
              <a:pPr algn="ctr"/>
              <a:r>
                <a:rPr lang="ar-SA" sz="3200" b="1">
                  <a:latin typeface="Century Gothic" panose="020B0502020202020204" pitchFamily="34" charset="0"/>
                  <a:cs typeface="Arial"/>
                </a:rPr>
                <a:t>مراجعة الميزانية الفردية</a:t>
              </a:r>
            </a:p>
            <a:p>
              <a:pPr algn="ctr"/>
              <a:endParaRPr lang="en-US" sz="2400" b="1" dirty="0">
                <a:latin typeface="Century Gothic" panose="020B0502020202020204" pitchFamily="34" charset="0"/>
              </a:endParaRPr>
            </a:p>
            <a:p>
              <a:pPr marL="457200" indent="-457200">
                <a:lnSpc>
                  <a:spcPct val="90000"/>
                </a:lnSpc>
                <a:spcBef>
                  <a:spcPct val="0"/>
                </a:spcBef>
                <a:buFont typeface="Wingdings" panose="05000000000000000000" pitchFamily="2" charset="2"/>
                <a:buChar char="ü"/>
              </a:pPr>
              <a:r>
                <a:rPr lang="ar-SA" sz="2400">
                  <a:latin typeface="Century Gothic" panose="020B0502020202020204" pitchFamily="34" charset="0"/>
                  <a:cs typeface="Arial"/>
                </a:rPr>
                <a:t>تحديد الميزانية الفردية</a:t>
              </a:r>
            </a:p>
            <a:p>
              <a:pPr marL="457200" indent="-457200">
                <a:lnSpc>
                  <a:spcPct val="90000"/>
                </a:lnSpc>
                <a:spcBef>
                  <a:spcPct val="0"/>
                </a:spcBef>
                <a:buFont typeface="Wingdings" panose="05000000000000000000" pitchFamily="2" charset="2"/>
                <a:buChar char="ü"/>
              </a:pPr>
              <a:endParaRPr lang="en-US" sz="2400" dirty="0">
                <a:latin typeface="Century Gothic" panose="020B0502020202020204" pitchFamily="34" charset="0"/>
              </a:endParaRPr>
            </a:p>
            <a:p>
              <a:pPr marL="457200" indent="-457200">
                <a:lnSpc>
                  <a:spcPct val="90000"/>
                </a:lnSpc>
                <a:spcBef>
                  <a:spcPct val="0"/>
                </a:spcBef>
                <a:buFont typeface="Wingdings" panose="05000000000000000000" pitchFamily="2" charset="2"/>
                <a:buChar char="ü"/>
              </a:pPr>
              <a:r>
                <a:rPr lang="ar-SA" sz="2400">
                  <a:latin typeface="Century Gothic" panose="020B0502020202020204" pitchFamily="34" charset="0"/>
                  <a:cs typeface="Arial"/>
                </a:rPr>
                <a:t>التغييرات على الميزانية الفردية</a:t>
              </a:r>
            </a:p>
            <a:p>
              <a:pPr marL="457200" indent="-457200">
                <a:lnSpc>
                  <a:spcPct val="90000"/>
                </a:lnSpc>
                <a:spcBef>
                  <a:spcPct val="0"/>
                </a:spcBef>
                <a:buFont typeface="Wingdings" panose="05000000000000000000" pitchFamily="2" charset="2"/>
                <a:buChar char="ü"/>
              </a:pPr>
              <a:endParaRPr lang="en-US" sz="2400" dirty="0">
                <a:latin typeface="Century Gothic" panose="020B0502020202020204" pitchFamily="34" charset="0"/>
              </a:endParaRPr>
            </a:p>
            <a:p>
              <a:pPr marL="457200" indent="-457200">
                <a:lnSpc>
                  <a:spcPct val="90000"/>
                </a:lnSpc>
                <a:spcBef>
                  <a:spcPct val="0"/>
                </a:spcBef>
                <a:buFont typeface="Wingdings" panose="05000000000000000000" pitchFamily="2" charset="2"/>
                <a:buChar char="ü"/>
              </a:pPr>
              <a:r>
                <a:rPr lang="ar-SA" sz="2400">
                  <a:latin typeface="Century Gothic" panose="020B0502020202020204" pitchFamily="34" charset="0"/>
                  <a:cs typeface="Arial"/>
                </a:rPr>
                <a:t> الشروط الخاصة بالتخطيط</a:t>
              </a:r>
            </a:p>
            <a:p>
              <a:pPr>
                <a:lnSpc>
                  <a:spcPct val="90000"/>
                </a:lnSpc>
                <a:spcBef>
                  <a:spcPct val="0"/>
                </a:spcBef>
              </a:pPr>
              <a:endParaRPr lang="ar-SA" sz="2400">
                <a:latin typeface="Century Gothic" panose="020B0502020202020204" pitchFamily="34" charset="0"/>
                <a:cs typeface="Arial"/>
              </a:endParaRPr>
            </a:p>
            <a:p>
              <a:pPr marL="457200" indent="-457200">
                <a:lnSpc>
                  <a:spcPct val="90000"/>
                </a:lnSpc>
                <a:spcBef>
                  <a:spcPct val="0"/>
                </a:spcBef>
                <a:buFont typeface="Wingdings" panose="05000000000000000000" pitchFamily="2" charset="2"/>
                <a:buChar char="ü"/>
              </a:pPr>
              <a:r>
                <a:rPr lang="ar-SA" sz="2400">
                  <a:latin typeface="Century Gothic" panose="020B0502020202020204" pitchFamily="34" charset="0"/>
                  <a:cs typeface="Arial"/>
                </a:rPr>
                <a:t> أمثلة جيسون وصوفيا</a:t>
              </a:r>
            </a:p>
            <a:p>
              <a:pPr marL="285750" indent="-285750">
                <a:buFont typeface="Wingdings" panose="05000000000000000000" pitchFamily="2" charset="2"/>
                <a:buChar char="ü"/>
              </a:pPr>
              <a:endParaRPr lang="en-US" dirty="0">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11838677" cy="862561"/>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latin typeface="Century Gothic" panose="020B0502020202020204" pitchFamily="34" charset="0"/>
                <a:cs typeface="Arial"/>
              </a:rPr>
              <a:t>الدفع مقابل الخدمات والدعم</a:t>
            </a:r>
          </a:p>
          <a:p>
            <a:pPr marL="0" indent="0">
              <a:buNone/>
            </a:pPr>
            <a:endParaRPr lang="en-US" dirty="0"/>
          </a:p>
        </p:txBody>
      </p:sp>
      <p:sp>
        <p:nvSpPr>
          <p:cNvPr id="14" name="TextBox 13">
            <a:extLst>
              <a:ext uri="{FF2B5EF4-FFF2-40B4-BE49-F238E27FC236}">
                <a16:creationId xmlns:a16="http://schemas.microsoft.com/office/drawing/2014/main" id="{F651A8D1-99B1-4845-B85F-CCE909696BC9}"/>
              </a:ext>
            </a:extLst>
          </p:cNvPr>
          <p:cNvSpPr txBox="1"/>
          <p:nvPr/>
        </p:nvSpPr>
        <p:spPr>
          <a:xfrm>
            <a:off x="0" y="610286"/>
            <a:ext cx="11944350" cy="48013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الميزانية الفردية</a:t>
            </a:r>
          </a:p>
        </p:txBody>
      </p:sp>
    </p:spTree>
    <p:extLst>
      <p:ext uri="{BB962C8B-B14F-4D97-AF65-F5344CB8AC3E}">
        <p14:creationId xmlns:p14="http://schemas.microsoft.com/office/powerpoint/2010/main" val="632136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11487" y="65055"/>
            <a:ext cx="11569025" cy="649408"/>
          </a:xfrm>
        </p:spPr>
        <p:txBody>
          <a:bodyPr/>
          <a:lstStyle/>
          <a:p>
            <a:r>
              <a:rPr lang="ar-SA" dirty="0"/>
              <a:t>توجيه برنامج التحديد الذاتي</a:t>
            </a:r>
          </a:p>
        </p:txBody>
      </p:sp>
      <p:sp>
        <p:nvSpPr>
          <p:cNvPr id="3" name="Text Placeholder 2"/>
          <p:cNvSpPr>
            <a:spLocks noGrp="1"/>
          </p:cNvSpPr>
          <p:nvPr>
            <p:ph type="body" sz="quarter" idx="14"/>
          </p:nvPr>
        </p:nvSpPr>
        <p:spPr>
          <a:xfrm>
            <a:off x="311488" y="630751"/>
            <a:ext cx="11569024" cy="515937"/>
          </a:xfrm>
        </p:spPr>
        <p:txBody>
          <a:bodyPr/>
          <a:lstStyle/>
          <a:p>
            <a:r>
              <a:rPr lang="ar-SA" dirty="0"/>
              <a:t>أدوات التوجيه</a:t>
            </a:r>
          </a:p>
        </p:txBody>
      </p:sp>
      <p:sp>
        <p:nvSpPr>
          <p:cNvPr id="5" name="Rectangle 4"/>
          <p:cNvSpPr/>
          <p:nvPr/>
        </p:nvSpPr>
        <p:spPr>
          <a:xfrm rot="16484680">
            <a:off x="160521" y="1040522"/>
            <a:ext cx="5913419" cy="6684008"/>
          </a:xfrm>
          <a:prstGeom prst="rect">
            <a:avLst/>
          </a:prstGeom>
          <a:blipFill dpi="0" rotWithShape="1">
            <a:blip r:embed="rId3">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2326055" y="1712384"/>
            <a:ext cx="7717427" cy="4768616"/>
            <a:chOff x="947592" y="571097"/>
            <a:chExt cx="7717427" cy="4768616"/>
          </a:xfrm>
        </p:grpSpPr>
        <p:sp>
          <p:nvSpPr>
            <p:cNvPr id="7" name="Rectangle 6"/>
            <p:cNvSpPr/>
            <p:nvPr/>
          </p:nvSpPr>
          <p:spPr>
            <a:xfrm>
              <a:off x="947592" y="571097"/>
              <a:ext cx="7717427" cy="4487673"/>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346664" y="630732"/>
              <a:ext cx="6952273" cy="4708981"/>
            </a:xfrm>
            <a:prstGeom prst="rect">
              <a:avLst/>
            </a:prstGeom>
          </p:spPr>
          <p:txBody>
            <a:bodyPr wrap="square">
              <a:spAutoFit/>
            </a:bodyPr>
            <a:lstStyle/>
            <a:p>
              <a:pPr algn="ctr"/>
              <a:r>
                <a:rPr lang="ar-SA" sz="4000" dirty="0">
                  <a:latin typeface="Century Gothic" panose="020B0502020202020204" pitchFamily="34" charset="0"/>
                  <a:cs typeface="Arial"/>
                </a:rPr>
                <a:t>أداوت التدريب</a:t>
              </a:r>
            </a:p>
            <a:p>
              <a:pPr algn="ctr"/>
              <a:endParaRPr lang="en-US" sz="800" dirty="0">
                <a:latin typeface="Century Gothic" panose="020B0502020202020204" pitchFamily="34" charset="0"/>
              </a:endParaRPr>
            </a:p>
            <a:p>
              <a:pPr marL="457200" indent="-457200">
                <a:buFont typeface="Arial" panose="020B0604020202020204" pitchFamily="34" charset="0"/>
                <a:buChar char="•"/>
              </a:pPr>
              <a:r>
                <a:rPr lang="ar-SA" sz="3200" b="1" u="sng" dirty="0">
                  <a:latin typeface="Century Gothic" panose="020B0502020202020204" pitchFamily="34" charset="0"/>
                  <a:cs typeface="Arial"/>
                </a:rPr>
                <a:t>أسئلة!</a:t>
              </a:r>
            </a:p>
            <a:p>
              <a:pPr marL="457200" indent="-457200">
                <a:buFont typeface="Arial" panose="020B0604020202020204" pitchFamily="34" charset="0"/>
                <a:buChar char="•"/>
              </a:pPr>
              <a:r>
                <a:rPr lang="ar-SA" sz="3200" dirty="0">
                  <a:latin typeface="Century Gothic" panose="020B0502020202020204" pitchFamily="34" charset="0"/>
                  <a:cs typeface="Arial"/>
                </a:rPr>
                <a:t> النشرات</a:t>
              </a:r>
            </a:p>
            <a:p>
              <a:pPr marL="457200" lvl="0" indent="-457200">
                <a:buFont typeface="Arial" panose="020B0604020202020204" pitchFamily="34" charset="0"/>
                <a:buChar char="•"/>
              </a:pPr>
              <a:r>
                <a:rPr lang="ar-SA" sz="3200" dirty="0">
                  <a:latin typeface="Century Gothic" panose="020B0502020202020204" pitchFamily="34" charset="0"/>
                  <a:cs typeface="Arial"/>
                </a:rPr>
                <a:t>الرسوميات</a:t>
              </a:r>
            </a:p>
            <a:p>
              <a:pPr marL="457200" lvl="0" indent="-457200">
                <a:buFont typeface="Arial" panose="020B0604020202020204" pitchFamily="34" charset="0"/>
                <a:buChar char="•"/>
              </a:pPr>
              <a:r>
                <a:rPr lang="ar-SA" sz="3200" dirty="0">
                  <a:latin typeface="Century Gothic" panose="020B0502020202020204" pitchFamily="34" charset="0"/>
                  <a:cs typeface="Arial"/>
                </a:rPr>
                <a:t>جيسون وصوفيا</a:t>
              </a:r>
            </a:p>
            <a:p>
              <a:pPr marL="457200" lvl="0" indent="-457200">
                <a:buFont typeface="Arial" panose="020B0604020202020204" pitchFamily="34" charset="0"/>
                <a:buChar char="•"/>
              </a:pPr>
              <a:r>
                <a:rPr lang="ar-SA" sz="3200" dirty="0">
                  <a:latin typeface="Century Gothic" panose="020B0502020202020204" pitchFamily="34" charset="0"/>
                  <a:cs typeface="Arial"/>
                </a:rPr>
                <a:t>5 مبادئ ستوجه هذا التدريب</a:t>
              </a:r>
            </a:p>
            <a:p>
              <a:pPr marL="457200" lvl="0" indent="-457200">
                <a:buFont typeface="Arial" panose="020B0604020202020204" pitchFamily="34" charset="0"/>
                <a:buChar char="•"/>
              </a:pPr>
              <a:r>
                <a:rPr lang="ar-SA" sz="3200" dirty="0">
                  <a:latin typeface="Century Gothic" panose="020B0502020202020204" pitchFamily="34" charset="0"/>
                  <a:cs typeface="Arial"/>
                </a:rPr>
                <a:t>فريق دائرة الخدمات التطويرية و</a:t>
              </a:r>
              <a:r>
                <a:rPr lang="en-US" sz="3200" dirty="0">
                  <a:latin typeface="Century Gothic" panose="020B0502020202020204" pitchFamily="34" charset="0"/>
                  <a:cs typeface="Arial"/>
                </a:rPr>
                <a:t>RC</a:t>
              </a:r>
            </a:p>
            <a:p>
              <a:pPr lvl="0"/>
              <a:endParaRPr lang="en-US" sz="3200" dirty="0">
                <a:latin typeface="Century Gothic" panose="020B0502020202020204" pitchFamily="34" charset="0"/>
              </a:endParaRPr>
            </a:p>
            <a:p>
              <a:endParaRPr lang="en-US" sz="2800" b="1" u="sng" dirty="0">
                <a:latin typeface="Century Gothic" panose="020B0502020202020204" pitchFamily="34" charset="0"/>
              </a:endParaRPr>
            </a:p>
          </p:txBody>
        </p:sp>
      </p:grpSp>
    </p:spTree>
    <p:extLst>
      <p:ext uri="{BB962C8B-B14F-4D97-AF65-F5344CB8AC3E}">
        <p14:creationId xmlns:p14="http://schemas.microsoft.com/office/powerpoint/2010/main" val="3040972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42604" y="2190776"/>
            <a:ext cx="8085221" cy="4154062"/>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424331" y="2984654"/>
            <a:ext cx="3721768" cy="5909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600" b="1">
                <a:latin typeface="Century Gothic" panose="020B0502020202020204" pitchFamily="34" charset="0"/>
                <a:ea typeface="+mj-ea"/>
                <a:cs typeface="Arial"/>
              </a:rPr>
              <a:t>خطة الإنفاق</a:t>
            </a:r>
          </a:p>
        </p:txBody>
      </p:sp>
      <p:sp>
        <p:nvSpPr>
          <p:cNvPr id="15" name="TextBox 14"/>
          <p:cNvSpPr txBox="1"/>
          <p:nvPr/>
        </p:nvSpPr>
        <p:spPr>
          <a:xfrm>
            <a:off x="2427980" y="3868715"/>
            <a:ext cx="7714470" cy="3028521"/>
          </a:xfrm>
          <a:prstGeom prst="rect">
            <a:avLst/>
          </a:prstGeom>
          <a:noFill/>
        </p:spPr>
        <p:txBody>
          <a:bodyPr wrap="square" rtlCol="0">
            <a:spAutoFit/>
          </a:bodyPr>
          <a:lstStyle/>
          <a:p>
            <a:pPr marL="342900" indent="-342900" defTabSz="914400" rtl="1" eaLnBrk="1" latinLnBrk="0" hangingPunct="1">
              <a:lnSpc>
                <a:spcPct val="90000"/>
              </a:lnSpc>
              <a:spcBef>
                <a:spcPct val="0"/>
              </a:spcBef>
              <a:buFont typeface="Wingdings" panose="05000000000000000000" pitchFamily="2" charset="2"/>
              <a:buChar char="ü"/>
            </a:pPr>
            <a:r>
              <a:rPr lang="ar-SA" sz="2400">
                <a:solidFill>
                  <a:schemeClr val="tx2">
                    <a:lumMod val="50000"/>
                  </a:schemeClr>
                </a:solidFill>
                <a:latin typeface="Century Gothic" panose="020B0502020202020204" pitchFamily="34" charset="0"/>
                <a:ea typeface="+mj-ea"/>
                <a:cs typeface="Arial"/>
              </a:rPr>
              <a:t>وضع خطة الإنفاق الخاصة بك</a:t>
            </a: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1" eaLnBrk="1" latinLnBrk="0" hangingPunct="1">
              <a:lnSpc>
                <a:spcPct val="90000"/>
              </a:lnSpc>
              <a:spcBef>
                <a:spcPct val="0"/>
              </a:spcBef>
              <a:buFont typeface="Wingdings" panose="05000000000000000000" pitchFamily="2" charset="2"/>
              <a:buChar char="ü"/>
            </a:pPr>
            <a:r>
              <a:rPr lang="ar-SA" sz="2400">
                <a:solidFill>
                  <a:schemeClr val="tx2">
                    <a:lumMod val="50000"/>
                  </a:schemeClr>
                </a:solidFill>
                <a:latin typeface="Century Gothic" panose="020B0502020202020204" pitchFamily="34" charset="0"/>
                <a:ea typeface="+mj-ea"/>
                <a:cs typeface="Arial"/>
              </a:rPr>
              <a:t>فئات الميزانية</a:t>
            </a: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1" eaLnBrk="1" latinLnBrk="0" hangingPunct="1">
              <a:lnSpc>
                <a:spcPct val="90000"/>
              </a:lnSpc>
              <a:spcBef>
                <a:spcPct val="0"/>
              </a:spcBef>
              <a:buFont typeface="Wingdings" panose="05000000000000000000" pitchFamily="2" charset="2"/>
              <a:buChar char="ü"/>
            </a:pPr>
            <a:r>
              <a:rPr lang="ar-SA" sz="2400">
                <a:solidFill>
                  <a:schemeClr val="tx2">
                    <a:lumMod val="50000"/>
                  </a:schemeClr>
                </a:solidFill>
                <a:latin typeface="Century Gothic" panose="020B0502020202020204" pitchFamily="34" charset="0"/>
                <a:ea typeface="+mj-ea"/>
                <a:cs typeface="Arial"/>
              </a:rPr>
              <a:t>أمثلة جيسون وصوفيا</a:t>
            </a: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1" eaLnBrk="1" latinLnBrk="0" hangingPunct="1">
              <a:lnSpc>
                <a:spcPct val="90000"/>
              </a:lnSpc>
              <a:spcBef>
                <a:spcPct val="0"/>
              </a:spcBef>
              <a:buFont typeface="Wingdings" panose="05000000000000000000" pitchFamily="2" charset="2"/>
              <a:buChar char="ü"/>
            </a:pPr>
            <a:r>
              <a:rPr lang="ar-SA" sz="2400">
                <a:solidFill>
                  <a:schemeClr val="tx2">
                    <a:lumMod val="50000"/>
                  </a:schemeClr>
                </a:solidFill>
                <a:latin typeface="Century Gothic" panose="020B0502020202020204" pitchFamily="34" charset="0"/>
                <a:ea typeface="+mj-ea"/>
                <a:cs typeface="Arial"/>
              </a:rPr>
              <a:t>النشاط</a:t>
            </a: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mj-ea"/>
              <a:cs typeface="+mj-cs"/>
            </a:endParaRPr>
          </a:p>
          <a:p>
            <a:pPr marL="457200" indent="-457200" algn="ctr" defTabSz="914400" rtl="0" eaLnBrk="1" latinLnBrk="0" hangingPunct="1">
              <a:lnSpc>
                <a:spcPct val="90000"/>
              </a:lnSpc>
              <a:spcBef>
                <a:spcPct val="0"/>
              </a:spcBef>
              <a:buFont typeface="Wingdings" panose="05000000000000000000" pitchFamily="2" charset="2"/>
              <a:buChar char="ü"/>
            </a:pPr>
            <a:endParaRPr lang="en-US" sz="2000" dirty="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829152" cy="862561"/>
          </a:xfrm>
        </p:spPr>
        <p:txBody>
          <a:bodyPr/>
          <a:lstStyle/>
          <a:p>
            <a:r>
              <a:rPr lang="ar-SA" sz="2800" dirty="0"/>
              <a:t>الدفع مقابل الخدمات والدعم</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 y="610286"/>
            <a:ext cx="11934825" cy="48013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خطة الإنفاق</a:t>
            </a:r>
          </a:p>
        </p:txBody>
      </p:sp>
      <p:sp>
        <p:nvSpPr>
          <p:cNvPr id="9" name="TextBox 8"/>
          <p:cNvSpPr txBox="1"/>
          <p:nvPr/>
        </p:nvSpPr>
        <p:spPr>
          <a:xfrm>
            <a:off x="2463837" y="1389264"/>
            <a:ext cx="7165315" cy="5355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200" b="1" dirty="0">
                <a:latin typeface="Century Gothic" panose="020B0502020202020204" pitchFamily="34" charset="0"/>
                <a:ea typeface="+mj-ea"/>
                <a:cs typeface="Arial"/>
              </a:rPr>
              <a:t>نظرة عامة</a:t>
            </a:r>
          </a:p>
        </p:txBody>
      </p:sp>
    </p:spTree>
    <p:extLst>
      <p:ext uri="{BB962C8B-B14F-4D97-AF65-F5344CB8AC3E}">
        <p14:creationId xmlns:p14="http://schemas.microsoft.com/office/powerpoint/2010/main" val="42507024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89539" y="1441929"/>
            <a:ext cx="6808238" cy="5355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200" b="1">
                <a:latin typeface="Century Gothic" panose="020B0502020202020204" pitchFamily="34" charset="0"/>
                <a:ea typeface="+mj-ea"/>
                <a:cs typeface="Arial"/>
              </a:rPr>
              <a:t>وضع خطة الإنفاق الخاصة بك</a:t>
            </a:r>
          </a:p>
        </p:txBody>
      </p:sp>
      <p:grpSp>
        <p:nvGrpSpPr>
          <p:cNvPr id="6" name="Group 5"/>
          <p:cNvGrpSpPr/>
          <p:nvPr/>
        </p:nvGrpSpPr>
        <p:grpSpPr>
          <a:xfrm>
            <a:off x="167719" y="2523330"/>
            <a:ext cx="11886506" cy="4568952"/>
            <a:chOff x="208474" y="2855495"/>
            <a:chExt cx="11886506" cy="4236787"/>
          </a:xfrm>
        </p:grpSpPr>
        <p:sp>
          <p:nvSpPr>
            <p:cNvPr id="5" name="Rectangle 4"/>
            <p:cNvSpPr/>
            <p:nvPr/>
          </p:nvSpPr>
          <p:spPr>
            <a:xfrm>
              <a:off x="208474" y="2855495"/>
              <a:ext cx="2754234" cy="4236787"/>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ar-SA" sz="2400" dirty="0">
                  <a:solidFill>
                    <a:schemeClr val="bg2">
                      <a:lumMod val="10000"/>
                    </a:schemeClr>
                  </a:solidFill>
                  <a:latin typeface="Century Gothic" panose="020B0502020202020204" pitchFamily="34" charset="0"/>
                  <a:cs typeface="Arial"/>
                </a:rPr>
                <a:t>الخدمات المحددة أثناء التخطيط المرتكز حول الشخص والموثقة في خطة البرنامج الفردية لديك.</a:t>
              </a:r>
            </a:p>
          </p:txBody>
        </p:sp>
        <p:sp>
          <p:nvSpPr>
            <p:cNvPr id="9" name="Rectangle 8"/>
            <p:cNvSpPr/>
            <p:nvPr/>
          </p:nvSpPr>
          <p:spPr>
            <a:xfrm>
              <a:off x="3137725" y="2869955"/>
              <a:ext cx="2896688"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176889" y="2887669"/>
              <a:ext cx="287153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223443" y="2869954"/>
              <a:ext cx="287153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descr="Team:Berkeley/Methods/Protocols - 2013.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452" y="5670839"/>
            <a:ext cx="1021810"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6576" y="5670839"/>
            <a:ext cx="1098445"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Category:Dollar sign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9017" y="5670839"/>
            <a:ext cx="1126591" cy="10594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Rectangle 16"/>
          <p:cNvSpPr/>
          <p:nvPr/>
        </p:nvSpPr>
        <p:spPr>
          <a:xfrm>
            <a:off x="3058156" y="2620485"/>
            <a:ext cx="2754234" cy="1938992"/>
          </a:xfrm>
          <a:prstGeom prst="rect">
            <a:avLst/>
          </a:prstGeom>
        </p:spPr>
        <p:txBody>
          <a:bodyPr wrap="square">
            <a:spAutoFit/>
          </a:bodyPr>
          <a:lstStyle/>
          <a:p>
            <a:r>
              <a:rPr lang="ar-SA" sz="2400" b="1" dirty="0">
                <a:solidFill>
                  <a:schemeClr val="bg2">
                    <a:lumMod val="10000"/>
                  </a:schemeClr>
                </a:solidFill>
                <a:latin typeface="Century Gothic" panose="020B0502020202020204" pitchFamily="34" charset="0"/>
                <a:cs typeface="Arial"/>
              </a:rPr>
              <a:t>الدعم</a:t>
            </a:r>
            <a:r>
              <a:rPr lang="ar-SA" b="1" dirty="0">
                <a:solidFill>
                  <a:schemeClr val="bg2">
                    <a:lumMod val="10000"/>
                  </a:schemeClr>
                </a:solidFill>
                <a:latin typeface="Century Gothic" panose="020B0502020202020204" pitchFamily="34" charset="0"/>
                <a:cs typeface="Arial"/>
              </a:rPr>
              <a:t>:</a:t>
            </a:r>
          </a:p>
          <a:p>
            <a:pPr marL="342900" indent="-342900" algn="ctr">
              <a:buFont typeface="Arial" panose="020B0604020202020204" pitchFamily="34" charset="0"/>
              <a:buChar char="•"/>
            </a:pPr>
            <a:endParaRPr lang="en-US" sz="800" b="1" u="sng" dirty="0">
              <a:solidFill>
                <a:schemeClr val="bg2">
                  <a:lumMod val="10000"/>
                </a:schemeClr>
              </a:solidFill>
              <a:latin typeface="Century Gothic" panose="020B0502020202020204" pitchFamily="34" charset="0"/>
            </a:endParaRPr>
          </a:p>
          <a:p>
            <a:pPr marL="342900" indent="-342900">
              <a:buFont typeface="Arial" panose="020B0604020202020204" pitchFamily="34" charset="0"/>
              <a:buChar char="•"/>
            </a:pPr>
            <a:r>
              <a:rPr lang="ar-SA" sz="2200" dirty="0">
                <a:solidFill>
                  <a:schemeClr val="bg2">
                    <a:lumMod val="10000"/>
                  </a:schemeClr>
                </a:solidFill>
                <a:latin typeface="Century Gothic" panose="020B0502020202020204" pitchFamily="34" charset="0"/>
                <a:cs typeface="Arial"/>
              </a:rPr>
              <a:t>الأسرة والأصدقاء</a:t>
            </a:r>
          </a:p>
          <a:p>
            <a:pPr marL="342900" indent="-342900">
              <a:buFont typeface="Arial" panose="020B0604020202020204" pitchFamily="34" charset="0"/>
              <a:buChar char="•"/>
            </a:pPr>
            <a:r>
              <a:rPr lang="ar-SA" sz="2200" dirty="0">
                <a:solidFill>
                  <a:schemeClr val="bg2">
                    <a:lumMod val="10000"/>
                  </a:schemeClr>
                </a:solidFill>
                <a:latin typeface="Century Gothic" panose="020B0502020202020204" pitchFamily="34" charset="0"/>
                <a:cs typeface="Arial"/>
              </a:rPr>
              <a:t> منسق الخدمة</a:t>
            </a:r>
          </a:p>
          <a:p>
            <a:pPr marL="342900" indent="-342900">
              <a:buFont typeface="Arial" panose="020B0604020202020204" pitchFamily="34" charset="0"/>
              <a:buChar char="•"/>
            </a:pPr>
            <a:r>
              <a:rPr lang="ar-SA" sz="2200" dirty="0">
                <a:solidFill>
                  <a:schemeClr val="bg2">
                    <a:lumMod val="10000"/>
                  </a:schemeClr>
                </a:solidFill>
                <a:latin typeface="Century Gothic" panose="020B0502020202020204" pitchFamily="34" charset="0"/>
                <a:cs typeface="Arial"/>
              </a:rPr>
              <a:t>الميسِّر المستقل</a:t>
            </a:r>
          </a:p>
          <a:p>
            <a:pPr marL="342900" indent="-342900">
              <a:buFont typeface="Arial" panose="020B0604020202020204" pitchFamily="34" charset="0"/>
              <a:buChar char="•"/>
            </a:pPr>
            <a:r>
              <a:rPr lang="ar-SA" sz="2200" dirty="0">
                <a:solidFill>
                  <a:schemeClr val="bg2">
                    <a:lumMod val="10000"/>
                  </a:schemeClr>
                </a:solidFill>
                <a:latin typeface="Century Gothic" panose="020B0502020202020204" pitchFamily="34" charset="0"/>
                <a:cs typeface="Arial"/>
              </a:rPr>
              <a:t> خدمة الإدارة المالية</a:t>
            </a:r>
          </a:p>
        </p:txBody>
      </p:sp>
      <p:sp>
        <p:nvSpPr>
          <p:cNvPr id="18" name="Rectangle 17"/>
          <p:cNvSpPr/>
          <p:nvPr/>
        </p:nvSpPr>
        <p:spPr>
          <a:xfrm>
            <a:off x="6272337" y="2620485"/>
            <a:ext cx="2614488" cy="1723549"/>
          </a:xfrm>
          <a:prstGeom prst="rect">
            <a:avLst/>
          </a:prstGeom>
        </p:spPr>
        <p:txBody>
          <a:bodyPr wrap="square">
            <a:spAutoFit/>
          </a:bodyPr>
          <a:lstStyle/>
          <a:p>
            <a:r>
              <a:rPr lang="ar-SA" sz="2400" b="1" dirty="0">
                <a:solidFill>
                  <a:schemeClr val="bg2">
                    <a:lumMod val="10000"/>
                  </a:schemeClr>
                </a:solidFill>
                <a:latin typeface="Century Gothic" panose="020B0502020202020204" pitchFamily="34" charset="0"/>
                <a:cs typeface="Arial"/>
              </a:rPr>
              <a:t>حدد:</a:t>
            </a:r>
          </a:p>
          <a:p>
            <a:endParaRPr lang="en-US" sz="800" b="1" dirty="0">
              <a:solidFill>
                <a:schemeClr val="bg2">
                  <a:lumMod val="10000"/>
                </a:schemeClr>
              </a:solidFill>
              <a:latin typeface="Century Gothic" panose="020B0502020202020204" pitchFamily="34" charset="0"/>
            </a:endParaRPr>
          </a:p>
          <a:p>
            <a:r>
              <a:rPr lang="ar-SA" sz="2200" dirty="0">
                <a:solidFill>
                  <a:schemeClr val="bg2">
                    <a:lumMod val="10000"/>
                  </a:schemeClr>
                </a:solidFill>
                <a:latin typeface="Century Gothic" panose="020B0502020202020204" pitchFamily="34" charset="0"/>
                <a:cs typeface="Arial"/>
              </a:rPr>
              <a:t>الخدمات العامة.</a:t>
            </a:r>
          </a:p>
          <a:p>
            <a:endParaRPr lang="en-US" sz="800" dirty="0">
              <a:solidFill>
                <a:schemeClr val="bg2">
                  <a:lumMod val="10000"/>
                </a:schemeClr>
              </a:solidFill>
              <a:latin typeface="Century Gothic" panose="020B0502020202020204" pitchFamily="34" charset="0"/>
            </a:endParaRPr>
          </a:p>
          <a:p>
            <a:r>
              <a:rPr lang="ar-SA" sz="2200" dirty="0">
                <a:solidFill>
                  <a:schemeClr val="bg2">
                    <a:lumMod val="10000"/>
                  </a:schemeClr>
                </a:solidFill>
                <a:latin typeface="Century Gothic" panose="020B0502020202020204" pitchFamily="34" charset="0"/>
                <a:cs typeface="Arial"/>
              </a:rPr>
              <a:t> ما هي الخدمات التي </a:t>
            </a:r>
            <a:r>
              <a:rPr lang="ar-SA" sz="2200" b="1" u="sng" dirty="0">
                <a:solidFill>
                  <a:schemeClr val="bg2">
                    <a:lumMod val="10000"/>
                  </a:schemeClr>
                </a:solidFill>
                <a:latin typeface="Century Gothic" panose="020B0502020202020204" pitchFamily="34" charset="0"/>
                <a:cs typeface="Arial"/>
              </a:rPr>
              <a:t>لن</a:t>
            </a:r>
            <a:r>
              <a:rPr lang="ar-SA" sz="2200" dirty="0">
                <a:solidFill>
                  <a:schemeClr val="bg2">
                    <a:lumMod val="10000"/>
                  </a:schemeClr>
                </a:solidFill>
                <a:latin typeface="Century Gothic" panose="020B0502020202020204" pitchFamily="34" charset="0"/>
                <a:cs typeface="Arial"/>
              </a:rPr>
              <a:t> تأتي من ميزانيتك الفردية؟  </a:t>
            </a:r>
          </a:p>
        </p:txBody>
      </p:sp>
      <p:sp>
        <p:nvSpPr>
          <p:cNvPr id="19" name="Rectangle 18"/>
          <p:cNvSpPr/>
          <p:nvPr/>
        </p:nvSpPr>
        <p:spPr>
          <a:xfrm>
            <a:off x="9207214" y="2620485"/>
            <a:ext cx="2727609" cy="2185214"/>
          </a:xfrm>
          <a:prstGeom prst="rect">
            <a:avLst/>
          </a:prstGeom>
        </p:spPr>
        <p:txBody>
          <a:bodyPr wrap="square">
            <a:spAutoFit/>
          </a:bodyPr>
          <a:lstStyle/>
          <a:p>
            <a:r>
              <a:rPr lang="ar-SA" dirty="0">
                <a:solidFill>
                  <a:schemeClr val="bg2">
                    <a:lumMod val="10000"/>
                  </a:schemeClr>
                </a:solidFill>
                <a:latin typeface="Century Gothic" panose="020B0502020202020204" pitchFamily="34" charset="0"/>
                <a:cs typeface="Arial"/>
              </a:rPr>
              <a:t>حدد:</a:t>
            </a:r>
          </a:p>
          <a:p>
            <a:endParaRPr lang="en-US" sz="800" dirty="0">
              <a:solidFill>
                <a:schemeClr val="bg2">
                  <a:lumMod val="10000"/>
                </a:schemeClr>
              </a:solidFill>
              <a:latin typeface="Century Gothic" panose="020B0502020202020204" pitchFamily="34" charset="0"/>
            </a:endParaRPr>
          </a:p>
          <a:p>
            <a:pPr marL="285750" indent="-285750">
              <a:buFont typeface="Arial" panose="020B0604020202020204" pitchFamily="34" charset="0"/>
              <a:buChar char="•"/>
            </a:pPr>
            <a:r>
              <a:rPr lang="ar-SA" sz="2200" dirty="0">
                <a:solidFill>
                  <a:schemeClr val="bg2">
                    <a:lumMod val="10000"/>
                  </a:schemeClr>
                </a:solidFill>
                <a:latin typeface="Century Gothic" panose="020B0502020202020204" pitchFamily="34" charset="0"/>
                <a:cs typeface="Arial"/>
              </a:rPr>
              <a:t>من؟</a:t>
            </a:r>
          </a:p>
          <a:p>
            <a:pPr marL="285750" indent="-285750">
              <a:buFont typeface="Arial" panose="020B0604020202020204" pitchFamily="34" charset="0"/>
              <a:buChar char="•"/>
            </a:pPr>
            <a:r>
              <a:rPr lang="ar-SA" sz="2200" dirty="0">
                <a:solidFill>
                  <a:schemeClr val="bg2">
                    <a:lumMod val="10000"/>
                  </a:schemeClr>
                </a:solidFill>
                <a:latin typeface="Century Gothic" panose="020B0502020202020204" pitchFamily="34" charset="0"/>
                <a:cs typeface="Arial"/>
              </a:rPr>
              <a:t>كم مرة؟</a:t>
            </a:r>
          </a:p>
          <a:p>
            <a:pPr marL="285750" indent="-285750">
              <a:buFont typeface="Arial" panose="020B0604020202020204" pitchFamily="34" charset="0"/>
              <a:buChar char="•"/>
            </a:pPr>
            <a:r>
              <a:rPr lang="ar-SA" sz="2200" dirty="0">
                <a:solidFill>
                  <a:schemeClr val="bg2">
                    <a:lumMod val="10000"/>
                  </a:schemeClr>
                </a:solidFill>
                <a:latin typeface="Century Gothic" panose="020B0502020202020204" pitchFamily="34" charset="0"/>
                <a:cs typeface="Arial"/>
              </a:rPr>
              <a:t>متى؟</a:t>
            </a:r>
          </a:p>
          <a:p>
            <a:pPr marL="285750" indent="-285750">
              <a:buFont typeface="Arial" panose="020B0604020202020204" pitchFamily="34" charset="0"/>
              <a:buChar char="•"/>
            </a:pPr>
            <a:r>
              <a:rPr lang="ar-SA" sz="2200" dirty="0">
                <a:solidFill>
                  <a:schemeClr val="bg2">
                    <a:lumMod val="10000"/>
                  </a:schemeClr>
                </a:solidFill>
                <a:latin typeface="Century Gothic" panose="020B0502020202020204" pitchFamily="34" charset="0"/>
                <a:cs typeface="Arial"/>
              </a:rPr>
              <a:t> ما المدة الزمنية؟</a:t>
            </a:r>
          </a:p>
          <a:p>
            <a:pPr marL="285750" indent="-285750">
              <a:buFont typeface="Arial" panose="020B0604020202020204" pitchFamily="34" charset="0"/>
              <a:buChar char="•"/>
            </a:pPr>
            <a:r>
              <a:rPr lang="ar-SA" sz="2200" dirty="0">
                <a:solidFill>
                  <a:schemeClr val="bg2">
                    <a:lumMod val="10000"/>
                  </a:schemeClr>
                </a:solidFill>
                <a:latin typeface="Century Gothic" panose="020B0502020202020204" pitchFamily="34" charset="0"/>
                <a:cs typeface="Arial"/>
              </a:rPr>
              <a:t>كم تبلغ التكلفة؟</a:t>
            </a:r>
          </a:p>
        </p:txBody>
      </p:sp>
      <p:sp>
        <p:nvSpPr>
          <p:cNvPr id="20" name="Text Placeholder 1">
            <a:extLst>
              <a:ext uri="{FF2B5EF4-FFF2-40B4-BE49-F238E27FC236}">
                <a16:creationId xmlns:a16="http://schemas.microsoft.com/office/drawing/2014/main" id="{3417B6EF-8405-2243-858E-F34CA53EEAE4}"/>
              </a:ext>
            </a:extLst>
          </p:cNvPr>
          <p:cNvSpPr>
            <a:spLocks noGrp="1"/>
          </p:cNvSpPr>
          <p:nvPr>
            <p:ph type="body" sz="quarter" idx="13"/>
          </p:nvPr>
        </p:nvSpPr>
        <p:spPr>
          <a:xfrm>
            <a:off x="105673" y="100837"/>
            <a:ext cx="11829152" cy="862561"/>
          </a:xfrm>
        </p:spPr>
        <p:txBody>
          <a:bodyPr/>
          <a:lstStyle/>
          <a:p>
            <a:r>
              <a:rPr lang="ar-SA" sz="2800" dirty="0"/>
              <a:t>الدفع مقابل الخدمات والدعم</a:t>
            </a:r>
          </a:p>
        </p:txBody>
      </p:sp>
      <p:sp>
        <p:nvSpPr>
          <p:cNvPr id="21" name="TextBox 20">
            <a:extLst>
              <a:ext uri="{FF2B5EF4-FFF2-40B4-BE49-F238E27FC236}">
                <a16:creationId xmlns:a16="http://schemas.microsoft.com/office/drawing/2014/main" id="{3C0E284A-4D29-6940-85B4-E75F1ED7B197}"/>
              </a:ext>
            </a:extLst>
          </p:cNvPr>
          <p:cNvSpPr txBox="1"/>
          <p:nvPr/>
        </p:nvSpPr>
        <p:spPr>
          <a:xfrm>
            <a:off x="105672" y="589468"/>
            <a:ext cx="11829151" cy="48013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خطة الإنفاق</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1029" t="-18579" r="-6618" b="-14755"/>
          <a:stretch/>
        </p:blipFill>
        <p:spPr>
          <a:xfrm>
            <a:off x="7053218" y="5652030"/>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84037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501745"/>
            <a:ext cx="12192000" cy="5355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200" b="1">
                <a:latin typeface="Century Gothic" panose="020B0502020202020204" pitchFamily="34" charset="0"/>
                <a:ea typeface="+mj-ea"/>
                <a:cs typeface="Arial"/>
              </a:rPr>
              <a:t>فئات الميزانية</a:t>
            </a:r>
          </a:p>
        </p:txBody>
      </p:sp>
      <p:grpSp>
        <p:nvGrpSpPr>
          <p:cNvPr id="6" name="Group 5"/>
          <p:cNvGrpSpPr/>
          <p:nvPr/>
        </p:nvGrpSpPr>
        <p:grpSpPr>
          <a:xfrm>
            <a:off x="339580" y="2743200"/>
            <a:ext cx="11430111" cy="3831457"/>
            <a:chOff x="6176889" y="2887669"/>
            <a:chExt cx="9147149" cy="4204613"/>
          </a:xfrm>
        </p:grpSpPr>
        <p:sp>
          <p:nvSpPr>
            <p:cNvPr id="11" name="Rectangle 10"/>
            <p:cNvSpPr/>
            <p:nvPr/>
          </p:nvSpPr>
          <p:spPr>
            <a:xfrm>
              <a:off x="6176889" y="2887669"/>
              <a:ext cx="3970245"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1172668" y="2887669"/>
              <a:ext cx="4151370"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descr="Category:Dollar sign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606" y="1404006"/>
            <a:ext cx="1553316" cy="14607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 Placeholder 1">
            <a:extLst>
              <a:ext uri="{FF2B5EF4-FFF2-40B4-BE49-F238E27FC236}">
                <a16:creationId xmlns:a16="http://schemas.microsoft.com/office/drawing/2014/main" id="{3417B6EF-8405-2243-858E-F34CA53EEAE4}"/>
              </a:ext>
            </a:extLst>
          </p:cNvPr>
          <p:cNvSpPr>
            <a:spLocks noGrp="1"/>
          </p:cNvSpPr>
          <p:nvPr>
            <p:ph type="body" sz="quarter" idx="13"/>
          </p:nvPr>
        </p:nvSpPr>
        <p:spPr>
          <a:xfrm>
            <a:off x="105673" y="100837"/>
            <a:ext cx="11848202" cy="862561"/>
          </a:xfrm>
        </p:spPr>
        <p:txBody>
          <a:bodyPr/>
          <a:lstStyle/>
          <a:p>
            <a:r>
              <a:rPr lang="ar-SA" sz="2800" dirty="0"/>
              <a:t>الدفع مقابل الخدمات والدعم</a:t>
            </a:r>
          </a:p>
        </p:txBody>
      </p:sp>
      <p:sp>
        <p:nvSpPr>
          <p:cNvPr id="21" name="TextBox 20">
            <a:extLst>
              <a:ext uri="{FF2B5EF4-FFF2-40B4-BE49-F238E27FC236}">
                <a16:creationId xmlns:a16="http://schemas.microsoft.com/office/drawing/2014/main" id="{3C0E284A-4D29-6940-85B4-E75F1ED7B197}"/>
              </a:ext>
            </a:extLst>
          </p:cNvPr>
          <p:cNvSpPr txBox="1"/>
          <p:nvPr/>
        </p:nvSpPr>
        <p:spPr>
          <a:xfrm>
            <a:off x="105672" y="589468"/>
            <a:ext cx="11848201" cy="48013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خطة الإنفاق</a:t>
            </a:r>
          </a:p>
        </p:txBody>
      </p:sp>
      <p:sp>
        <p:nvSpPr>
          <p:cNvPr id="3" name="TextBox 2"/>
          <p:cNvSpPr txBox="1"/>
          <p:nvPr/>
        </p:nvSpPr>
        <p:spPr>
          <a:xfrm>
            <a:off x="339580" y="2935302"/>
            <a:ext cx="4961146" cy="3170099"/>
          </a:xfrm>
          <a:prstGeom prst="rect">
            <a:avLst/>
          </a:prstGeom>
          <a:noFill/>
        </p:spPr>
        <p:txBody>
          <a:bodyPr wrap="square" rtlCol="0">
            <a:spAutoFit/>
          </a:bodyPr>
          <a:lstStyle/>
          <a:p>
            <a:endParaRPr lang="en-US" sz="2000" b="1" dirty="0">
              <a:solidFill>
                <a:schemeClr val="bg2">
                  <a:lumMod val="10000"/>
                </a:schemeClr>
              </a:solidFill>
              <a:latin typeface="Century Gothic" panose="020B0502020202020204" pitchFamily="34" charset="0"/>
            </a:endParaRPr>
          </a:p>
          <a:p>
            <a:pPr algn="ctr"/>
            <a:r>
              <a:rPr lang="ar-SA" sz="2000" b="1" u="sng">
                <a:solidFill>
                  <a:schemeClr val="bg2">
                    <a:lumMod val="10000"/>
                  </a:schemeClr>
                </a:solidFill>
                <a:latin typeface="Century Gothic" panose="020B0502020202020204" pitchFamily="34" charset="0"/>
                <a:cs typeface="Arial"/>
              </a:rPr>
              <a:t>فئات الميزانية الثلاثة:</a:t>
            </a:r>
          </a:p>
          <a:p>
            <a:pPr algn="ctr"/>
            <a:endParaRPr lang="en-US" sz="2000" b="1" dirty="0">
              <a:solidFill>
                <a:schemeClr val="bg2">
                  <a:lumMod val="10000"/>
                </a:schemeClr>
              </a:solidFill>
              <a:latin typeface="Century Gothic" panose="020B0502020202020204" pitchFamily="34" charset="0"/>
            </a:endParaRPr>
          </a:p>
          <a:p>
            <a:pPr algn="ctr"/>
            <a:r>
              <a:rPr lang="ar-SA" sz="2000" b="1">
                <a:solidFill>
                  <a:schemeClr val="bg2">
                    <a:lumMod val="10000"/>
                  </a:schemeClr>
                </a:solidFill>
                <a:latin typeface="Century Gothic" panose="020B0502020202020204" pitchFamily="34" charset="0"/>
                <a:cs typeface="Arial"/>
              </a:rPr>
              <a:t> ترتيب المعيشة</a:t>
            </a:r>
          </a:p>
          <a:p>
            <a:pPr algn="ctr"/>
            <a:endParaRPr lang="en-US" sz="2000" b="1" dirty="0">
              <a:solidFill>
                <a:schemeClr val="bg2">
                  <a:lumMod val="10000"/>
                </a:schemeClr>
              </a:solidFill>
              <a:latin typeface="Century Gothic" panose="020B0502020202020204" pitchFamily="34" charset="0"/>
            </a:endParaRPr>
          </a:p>
          <a:p>
            <a:pPr algn="ctr"/>
            <a:r>
              <a:rPr lang="ar-SA" sz="2000" b="1">
                <a:solidFill>
                  <a:schemeClr val="bg2">
                    <a:lumMod val="10000"/>
                  </a:schemeClr>
                </a:solidFill>
                <a:latin typeface="Century Gothic" panose="020B0502020202020204" pitchFamily="34" charset="0"/>
                <a:cs typeface="Arial"/>
              </a:rPr>
              <a:t>التوظيف والمشاركة المجتمعية</a:t>
            </a:r>
          </a:p>
          <a:p>
            <a:pPr algn="ctr"/>
            <a:endParaRPr lang="en-US" sz="2000" b="1" dirty="0">
              <a:solidFill>
                <a:schemeClr val="bg2">
                  <a:lumMod val="10000"/>
                </a:schemeClr>
              </a:solidFill>
              <a:latin typeface="Century Gothic" panose="020B0502020202020204" pitchFamily="34" charset="0"/>
            </a:endParaRPr>
          </a:p>
          <a:p>
            <a:pPr algn="ctr"/>
            <a:r>
              <a:rPr lang="ar-SA" sz="2000" b="1">
                <a:solidFill>
                  <a:schemeClr val="bg2">
                    <a:lumMod val="10000"/>
                  </a:schemeClr>
                </a:solidFill>
                <a:latin typeface="Century Gothic" panose="020B0502020202020204" pitchFamily="34" charset="0"/>
                <a:cs typeface="Arial"/>
              </a:rPr>
              <a:t>الصحة والسلامة</a:t>
            </a:r>
          </a:p>
          <a:p>
            <a:endParaRPr lang="en-US" sz="2000" b="1" dirty="0">
              <a:solidFill>
                <a:schemeClr val="bg2">
                  <a:lumMod val="10000"/>
                </a:schemeClr>
              </a:solidFill>
              <a:latin typeface="Century Gothic" panose="020B0502020202020204" pitchFamily="34" charset="0"/>
            </a:endParaRPr>
          </a:p>
        </p:txBody>
      </p:sp>
      <p:sp>
        <p:nvSpPr>
          <p:cNvPr id="23" name="TextBox 22"/>
          <p:cNvSpPr txBox="1"/>
          <p:nvPr/>
        </p:nvSpPr>
        <p:spPr>
          <a:xfrm>
            <a:off x="6582215" y="2935302"/>
            <a:ext cx="5187476" cy="2554545"/>
          </a:xfrm>
          <a:prstGeom prst="rect">
            <a:avLst/>
          </a:prstGeom>
          <a:noFill/>
        </p:spPr>
        <p:txBody>
          <a:bodyPr wrap="square" rtlCol="0">
            <a:spAutoFit/>
          </a:bodyPr>
          <a:lstStyle/>
          <a:p>
            <a:endParaRPr lang="en-US" sz="2000" b="1" dirty="0">
              <a:solidFill>
                <a:schemeClr val="bg2">
                  <a:lumMod val="10000"/>
                </a:schemeClr>
              </a:solidFill>
              <a:latin typeface="Century Gothic" panose="020B0502020202020204" pitchFamily="34" charset="0"/>
            </a:endParaRPr>
          </a:p>
          <a:p>
            <a:pPr algn="ctr"/>
            <a:r>
              <a:rPr lang="ar-SA" sz="2000" b="1" u="sng">
                <a:solidFill>
                  <a:schemeClr val="bg2">
                    <a:lumMod val="10000"/>
                  </a:schemeClr>
                </a:solidFill>
                <a:latin typeface="Century Gothic" panose="020B0502020202020204" pitchFamily="34" charset="0"/>
                <a:cs typeface="Arial"/>
              </a:rPr>
              <a:t>تغييرات خطة الإنفاق:</a:t>
            </a:r>
          </a:p>
          <a:p>
            <a:pPr algn="ctr"/>
            <a:endParaRPr lang="en-US" sz="2000" b="1" dirty="0">
              <a:solidFill>
                <a:schemeClr val="bg2">
                  <a:lumMod val="10000"/>
                </a:schemeClr>
              </a:solidFill>
              <a:latin typeface="Century Gothic" panose="020B0502020202020204" pitchFamily="34" charset="0"/>
            </a:endParaRPr>
          </a:p>
          <a:p>
            <a:pPr algn="ctr"/>
            <a:r>
              <a:rPr lang="ar-SA" sz="2000" b="1">
                <a:solidFill>
                  <a:schemeClr val="bg2">
                    <a:lumMod val="10000"/>
                  </a:schemeClr>
                </a:solidFill>
                <a:latin typeface="Century Gothic" panose="020B0502020202020204" pitchFamily="34" charset="0"/>
                <a:cs typeface="Arial"/>
              </a:rPr>
              <a:t>تحويل ما يصل إلى 10%</a:t>
            </a:r>
          </a:p>
          <a:p>
            <a:pPr algn="ctr"/>
            <a:r>
              <a:rPr lang="ar-SA" sz="2000" b="1">
                <a:solidFill>
                  <a:schemeClr val="bg2">
                    <a:lumMod val="10000"/>
                  </a:schemeClr>
                </a:solidFill>
                <a:latin typeface="Century Gothic" panose="020B0502020202020204" pitchFamily="34" charset="0"/>
                <a:cs typeface="Arial"/>
              </a:rPr>
              <a:t> بين الفئات</a:t>
            </a:r>
          </a:p>
          <a:p>
            <a:pPr algn="ctr"/>
            <a:endParaRPr lang="en-US" sz="2000" b="1" dirty="0">
              <a:solidFill>
                <a:schemeClr val="bg2">
                  <a:lumMod val="10000"/>
                </a:schemeClr>
              </a:solidFill>
              <a:latin typeface="Century Gothic" panose="020B0502020202020204" pitchFamily="34" charset="0"/>
            </a:endParaRPr>
          </a:p>
          <a:p>
            <a:pPr algn="ctr"/>
            <a:r>
              <a:rPr lang="ar-SA" sz="2000" b="1">
                <a:solidFill>
                  <a:schemeClr val="bg2">
                    <a:lumMod val="10000"/>
                  </a:schemeClr>
                </a:solidFill>
                <a:latin typeface="Century Gothic" panose="020B0502020202020204" pitchFamily="34" charset="0"/>
                <a:cs typeface="Arial"/>
              </a:rPr>
              <a:t>تحويل أكثر من 10%</a:t>
            </a:r>
          </a:p>
          <a:p>
            <a:pPr algn="ctr"/>
            <a:r>
              <a:rPr lang="ar-SA" sz="2000" b="1">
                <a:solidFill>
                  <a:schemeClr val="bg2">
                    <a:lumMod val="10000"/>
                  </a:schemeClr>
                </a:solidFill>
                <a:latin typeface="Century Gothic" panose="020B0502020202020204" pitchFamily="34" charset="0"/>
                <a:cs typeface="Arial"/>
              </a:rPr>
              <a:t> بين الفئات</a:t>
            </a:r>
          </a:p>
        </p:txBody>
      </p:sp>
      <p:sp>
        <p:nvSpPr>
          <p:cNvPr id="32" name="Oval 31"/>
          <p:cNvSpPr>
            <a:spLocks/>
          </p:cNvSpPr>
          <p:nvPr/>
        </p:nvSpPr>
        <p:spPr>
          <a:xfrm>
            <a:off x="8548914" y="1404006"/>
            <a:ext cx="1509486" cy="1460713"/>
          </a:xfrm>
          <a:prstGeom prst="ellipse">
            <a:avLst/>
          </a:prstGeom>
          <a:blipFill dpi="0" rotWithShape="1">
            <a:blip r:embed="rId4">
              <a:extLst>
                <a:ext uri="{BEBA8EAE-BF5A-486C-A8C5-ECC9F3942E4B}">
                  <a14:imgProps xmlns:a14="http://schemas.microsoft.com/office/drawing/2010/main">
                    <a14:imgLayer r:embed="rId5">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4605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600" y="156584"/>
            <a:ext cx="3505200" cy="1685077"/>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115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Arial"/>
              </a:rPr>
              <a:t>جيسون</a:t>
            </a:r>
          </a:p>
        </p:txBody>
      </p:sp>
      <p:grpSp>
        <p:nvGrpSpPr>
          <p:cNvPr id="17" name="Group 16"/>
          <p:cNvGrpSpPr/>
          <p:nvPr/>
        </p:nvGrpSpPr>
        <p:grpSpPr>
          <a:xfrm>
            <a:off x="534604" y="2057061"/>
            <a:ext cx="11096043" cy="1230630"/>
            <a:chOff x="436145" y="2414724"/>
            <a:chExt cx="11096043" cy="1230630"/>
          </a:xfrm>
        </p:grpSpPr>
        <p:pic>
          <p:nvPicPr>
            <p:cNvPr id="2" name="Picture 1" descr="Goal PNG Transparent Images | PNG All"/>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Category:Dollar sign - Wikimedia Commons"/>
            <p:cNvPicPr>
              <a:picLock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Proceso administrativo: Imagenes de cabecera"/>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Connected Learning Initiative – Mathematics"/>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lipart - Simple Compute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a:spLocks/>
            </p:cNvSpPr>
            <p:nvPr/>
          </p:nvSpPr>
          <p:spPr>
            <a:xfrm>
              <a:off x="10252028" y="2433533"/>
              <a:ext cx="1280160" cy="1188720"/>
            </a:xfrm>
            <a:prstGeom prst="ellipse">
              <a:avLst/>
            </a:prstGeom>
            <a:blipFill dpi="0" rotWithShape="1">
              <a:blip r:embed="rId9">
                <a:extLst>
                  <a:ext uri="{BEBA8EAE-BF5A-486C-A8C5-ECC9F3942E4B}">
                    <a14:imgProps xmlns:a14="http://schemas.microsoft.com/office/drawing/2010/main">
                      <a14:imgLayer r:embed="rId10">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p:cNvGrpSpPr/>
          <p:nvPr/>
        </p:nvGrpSpPr>
        <p:grpSpPr>
          <a:xfrm>
            <a:off x="722867" y="3351982"/>
            <a:ext cx="10951618" cy="647048"/>
            <a:chOff x="704750" y="3810000"/>
            <a:chExt cx="10951618" cy="647048"/>
          </a:xfrm>
        </p:grpSpPr>
        <p:sp>
          <p:nvSpPr>
            <p:cNvPr id="18" name="TextBox 17"/>
            <p:cNvSpPr txBox="1"/>
            <p:nvPr/>
          </p:nvSpPr>
          <p:spPr>
            <a:xfrm>
              <a:off x="704750" y="3810000"/>
              <a:ext cx="895350" cy="369332"/>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a:solidFill>
                    <a:schemeClr val="accent5">
                      <a:lumMod val="50000"/>
                    </a:schemeClr>
                  </a:solidFill>
                  <a:latin typeface="Century Gothic" panose="020B0502020202020204" pitchFamily="34" charset="0"/>
                  <a:ea typeface="+mj-ea"/>
                  <a:cs typeface="Arial"/>
                </a:rPr>
                <a:t> فريق</a:t>
              </a:r>
            </a:p>
          </p:txBody>
        </p:sp>
        <p:sp>
          <p:nvSpPr>
            <p:cNvPr id="19" name="TextBox 18"/>
            <p:cNvSpPr txBox="1"/>
            <p:nvPr/>
          </p:nvSpPr>
          <p:spPr>
            <a:xfrm>
              <a:off x="2105589" y="3810000"/>
              <a:ext cx="981444" cy="369332"/>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a:solidFill>
                    <a:schemeClr val="accent5">
                      <a:lumMod val="50000"/>
                    </a:schemeClr>
                  </a:solidFill>
                  <a:latin typeface="Century Gothic" panose="020B0502020202020204" pitchFamily="34" charset="0"/>
                  <a:ea typeface="+mj-ea"/>
                  <a:cs typeface="Arial"/>
                </a:rPr>
                <a:t>الأهداف</a:t>
              </a:r>
            </a:p>
          </p:txBody>
        </p:sp>
        <p:sp>
          <p:nvSpPr>
            <p:cNvPr id="20" name="TextBox 19"/>
            <p:cNvSpPr txBox="1"/>
            <p:nvPr/>
          </p:nvSpPr>
          <p:spPr>
            <a:xfrm>
              <a:off x="3554285" y="3815813"/>
              <a:ext cx="895350" cy="369332"/>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a:solidFill>
                    <a:schemeClr val="accent5">
                      <a:lumMod val="50000"/>
                    </a:schemeClr>
                  </a:solidFill>
                  <a:latin typeface="Century Gothic" panose="020B0502020202020204" pitchFamily="34" charset="0"/>
                  <a:ea typeface="+mj-ea"/>
                  <a:cs typeface="Arial"/>
                </a:rPr>
                <a:t>خطة البرنامج الفردية</a:t>
              </a:r>
            </a:p>
          </p:txBody>
        </p:sp>
        <p:sp>
          <p:nvSpPr>
            <p:cNvPr id="21" name="TextBox 20"/>
            <p:cNvSpPr txBox="1"/>
            <p:nvPr/>
          </p:nvSpPr>
          <p:spPr>
            <a:xfrm>
              <a:off x="6330336" y="3844794"/>
              <a:ext cx="895350" cy="369332"/>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a:solidFill>
                    <a:schemeClr val="accent5">
                      <a:lumMod val="50000"/>
                    </a:schemeClr>
                  </a:solidFill>
                  <a:latin typeface="Century Gothic" panose="020B0502020202020204" pitchFamily="34" charset="0"/>
                  <a:ea typeface="+mj-ea"/>
                  <a:cs typeface="Arial"/>
                </a:rPr>
                <a:t>التكاليف</a:t>
              </a:r>
            </a:p>
          </p:txBody>
        </p:sp>
        <p:sp>
          <p:nvSpPr>
            <p:cNvPr id="22" name="TextBox 21"/>
            <p:cNvSpPr txBox="1"/>
            <p:nvPr/>
          </p:nvSpPr>
          <p:spPr>
            <a:xfrm>
              <a:off x="4718787" y="3810717"/>
              <a:ext cx="1444066" cy="369332"/>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a:solidFill>
                    <a:schemeClr val="accent5">
                      <a:lumMod val="50000"/>
                    </a:schemeClr>
                  </a:solidFill>
                  <a:latin typeface="Century Gothic" panose="020B0502020202020204" pitchFamily="34" charset="0"/>
                  <a:ea typeface="+mj-ea"/>
                  <a:cs typeface="Arial"/>
                </a:rPr>
                <a:t>عامة</a:t>
              </a:r>
            </a:p>
          </p:txBody>
        </p:sp>
        <p:sp>
          <p:nvSpPr>
            <p:cNvPr id="23" name="TextBox 22"/>
            <p:cNvSpPr txBox="1"/>
            <p:nvPr/>
          </p:nvSpPr>
          <p:spPr>
            <a:xfrm>
              <a:off x="7472707" y="3810000"/>
              <a:ext cx="1461693" cy="369332"/>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a:solidFill>
                    <a:schemeClr val="accent5">
                      <a:lumMod val="50000"/>
                    </a:schemeClr>
                  </a:solidFill>
                  <a:latin typeface="Century Gothic" panose="020B0502020202020204" pitchFamily="34" charset="0"/>
                  <a:ea typeface="+mj-ea"/>
                  <a:cs typeface="Arial"/>
                </a:rPr>
                <a:t>البحث</a:t>
              </a:r>
            </a:p>
          </p:txBody>
        </p:sp>
        <p:sp>
          <p:nvSpPr>
            <p:cNvPr id="24" name="TextBox 23"/>
            <p:cNvSpPr txBox="1"/>
            <p:nvPr/>
          </p:nvSpPr>
          <p:spPr>
            <a:xfrm>
              <a:off x="8847776" y="3810000"/>
              <a:ext cx="1185830" cy="369332"/>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dirty="0">
                  <a:solidFill>
                    <a:schemeClr val="accent5">
                      <a:lumMod val="50000"/>
                    </a:schemeClr>
                  </a:solidFill>
                  <a:latin typeface="Century Gothic" panose="020B0502020202020204" pitchFamily="34" charset="0"/>
                  <a:ea typeface="+mj-ea"/>
                  <a:cs typeface="Arial"/>
                </a:rPr>
                <a:t>الرياضيات</a:t>
              </a:r>
            </a:p>
          </p:txBody>
        </p:sp>
        <p:sp>
          <p:nvSpPr>
            <p:cNvPr id="25" name="TextBox 24"/>
            <p:cNvSpPr txBox="1"/>
            <p:nvPr/>
          </p:nvSpPr>
          <p:spPr>
            <a:xfrm>
              <a:off x="10280247" y="3810717"/>
              <a:ext cx="1376121" cy="6463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a:solidFill>
                    <a:schemeClr val="accent5">
                      <a:lumMod val="50000"/>
                    </a:schemeClr>
                  </a:solidFill>
                  <a:latin typeface="Century Gothic" panose="020B0502020202020204" pitchFamily="34" charset="0"/>
                  <a:ea typeface="+mj-ea"/>
                  <a:cs typeface="Arial"/>
                </a:rPr>
                <a:t>خطة الإنفاق</a:t>
              </a:r>
            </a:p>
          </p:txBody>
        </p:sp>
      </p:grpSp>
      <p:grpSp>
        <p:nvGrpSpPr>
          <p:cNvPr id="3" name="Group 2"/>
          <p:cNvGrpSpPr/>
          <p:nvPr/>
        </p:nvGrpSpPr>
        <p:grpSpPr>
          <a:xfrm>
            <a:off x="6060146" y="4368808"/>
            <a:ext cx="2495651" cy="2076451"/>
            <a:chOff x="6242998" y="4298283"/>
            <a:chExt cx="2495651" cy="2076451"/>
          </a:xfrm>
        </p:grpSpPr>
        <p:grpSp>
          <p:nvGrpSpPr>
            <p:cNvPr id="35" name="Group 34"/>
            <p:cNvGrpSpPr/>
            <p:nvPr/>
          </p:nvGrpSpPr>
          <p:grpSpPr>
            <a:xfrm>
              <a:off x="6242998" y="4298283"/>
              <a:ext cx="2495651" cy="2076451"/>
              <a:chOff x="1600099" y="4179332"/>
              <a:chExt cx="3334234" cy="2488169"/>
            </a:xfrm>
          </p:grpSpPr>
          <p:sp>
            <p:nvSpPr>
              <p:cNvPr id="36" name="Rectangle 35"/>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TextBox 40"/>
            <p:cNvSpPr txBox="1"/>
            <p:nvPr/>
          </p:nvSpPr>
          <p:spPr>
            <a:xfrm>
              <a:off x="6452795" y="4992277"/>
              <a:ext cx="2032034" cy="757130"/>
            </a:xfrm>
            <a:prstGeom prst="rect">
              <a:avLst/>
            </a:prstGeom>
            <a:noFill/>
          </p:spPr>
          <p:txBody>
            <a:bodyPr wrap="square" rtlCol="0">
              <a:spAutoFit/>
            </a:bodyPr>
            <a:lstStyle/>
            <a:p>
              <a:pPr algn="ctr">
                <a:lnSpc>
                  <a:spcPct val="90000"/>
                </a:lnSpc>
                <a:spcBef>
                  <a:spcPct val="0"/>
                </a:spcBef>
              </a:pPr>
              <a:r>
                <a:rPr lang="ar-SA" sz="2400">
                  <a:solidFill>
                    <a:schemeClr val="accent5">
                      <a:lumMod val="50000"/>
                    </a:schemeClr>
                  </a:solidFill>
                  <a:latin typeface="Century Gothic" panose="020B0502020202020204" pitchFamily="34" charset="0"/>
                  <a:ea typeface="+mj-ea"/>
                  <a:cs typeface="Arial"/>
                </a:rPr>
                <a:t>خطة الإنفاق</a:t>
              </a:r>
            </a:p>
          </p:txBody>
        </p:sp>
      </p:grpSp>
      <p:sp>
        <p:nvSpPr>
          <p:cNvPr id="42" name="Equal 41"/>
          <p:cNvSpPr/>
          <p:nvPr/>
        </p:nvSpPr>
        <p:spPr>
          <a:xfrm>
            <a:off x="8627284" y="5069173"/>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TextBox 43"/>
          <p:cNvSpPr txBox="1"/>
          <p:nvPr/>
        </p:nvSpPr>
        <p:spPr>
          <a:xfrm>
            <a:off x="9127638" y="5056169"/>
            <a:ext cx="2812280" cy="1311128"/>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4400" dirty="0">
                <a:solidFill>
                  <a:schemeClr val="accent5">
                    <a:lumMod val="50000"/>
                  </a:schemeClr>
                </a:solidFill>
                <a:latin typeface="Century Gothic" panose="020B0502020202020204" pitchFamily="34" charset="0"/>
                <a:ea typeface="+mj-ea"/>
                <a:cs typeface="Arial"/>
              </a:rPr>
              <a:t>58.804 دولار أمريكي</a:t>
            </a:r>
          </a:p>
        </p:txBody>
      </p:sp>
      <p:sp>
        <p:nvSpPr>
          <p:cNvPr id="40" name="Text Placeholder 1">
            <a:extLst>
              <a:ext uri="{FF2B5EF4-FFF2-40B4-BE49-F238E27FC236}">
                <a16:creationId xmlns:a16="http://schemas.microsoft.com/office/drawing/2014/main" id="{167A4F1E-8B5D-4447-84F7-A4CE43D054B5}"/>
              </a:ext>
            </a:extLst>
          </p:cNvPr>
          <p:cNvSpPr txBox="1">
            <a:spLocks/>
          </p:cNvSpPr>
          <p:nvPr/>
        </p:nvSpPr>
        <p:spPr>
          <a:xfrm>
            <a:off x="105673" y="100837"/>
            <a:ext cx="11834244" cy="862561"/>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latin typeface="Century Gothic" panose="020B0502020202020204" pitchFamily="34" charset="0"/>
                <a:cs typeface="Arial"/>
              </a:rPr>
              <a:t>الدفع مقابل الخدمات والدعم</a:t>
            </a:r>
          </a:p>
          <a:p>
            <a:pPr marL="0" indent="0">
              <a:buNone/>
            </a:pPr>
            <a:endParaRPr lang="en-US" dirty="0"/>
          </a:p>
        </p:txBody>
      </p:sp>
      <p:sp>
        <p:nvSpPr>
          <p:cNvPr id="45" name="TextBox 44">
            <a:extLst>
              <a:ext uri="{FF2B5EF4-FFF2-40B4-BE49-F238E27FC236}">
                <a16:creationId xmlns:a16="http://schemas.microsoft.com/office/drawing/2014/main" id="{3C0E284A-4D29-6940-85B4-E75F1ED7B197}"/>
              </a:ext>
            </a:extLst>
          </p:cNvPr>
          <p:cNvSpPr txBox="1"/>
          <p:nvPr/>
        </p:nvSpPr>
        <p:spPr>
          <a:xfrm>
            <a:off x="105672" y="589468"/>
            <a:ext cx="11834243" cy="48013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خطة الإنفاق</a:t>
            </a:r>
          </a:p>
        </p:txBody>
      </p:sp>
      <p:grpSp>
        <p:nvGrpSpPr>
          <p:cNvPr id="46" name="Group 45"/>
          <p:cNvGrpSpPr/>
          <p:nvPr/>
        </p:nvGrpSpPr>
        <p:grpSpPr>
          <a:xfrm>
            <a:off x="323344" y="4379560"/>
            <a:ext cx="2597825" cy="2019370"/>
            <a:chOff x="555056" y="4340884"/>
            <a:chExt cx="2481617" cy="2019370"/>
          </a:xfrm>
        </p:grpSpPr>
        <p:sp>
          <p:nvSpPr>
            <p:cNvPr id="47" name="Rectangle 46"/>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685036" y="4390907"/>
              <a:ext cx="2159191"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748613" y="4943464"/>
              <a:ext cx="2032034" cy="757130"/>
            </a:xfrm>
            <a:prstGeom prst="rect">
              <a:avLst/>
            </a:prstGeom>
            <a:noFill/>
          </p:spPr>
          <p:txBody>
            <a:bodyPr wrap="square" rtlCol="0">
              <a:spAutoFit/>
            </a:bodyPr>
            <a:lstStyle/>
            <a:p>
              <a:pPr algn="ctr">
                <a:lnSpc>
                  <a:spcPct val="90000"/>
                </a:lnSpc>
                <a:spcBef>
                  <a:spcPct val="0"/>
                </a:spcBef>
              </a:pPr>
              <a:r>
                <a:rPr lang="ar-SA" sz="2400">
                  <a:solidFill>
                    <a:schemeClr val="accent5">
                      <a:lumMod val="50000"/>
                    </a:schemeClr>
                  </a:solidFill>
                  <a:latin typeface="Century Gothic" panose="020B0502020202020204" pitchFamily="34" charset="0"/>
                  <a:ea typeface="+mj-ea"/>
                  <a:cs typeface="Arial"/>
                </a:rPr>
                <a:t>الميزانية الفردية</a:t>
              </a:r>
            </a:p>
          </p:txBody>
        </p:sp>
      </p:grpSp>
      <p:sp>
        <p:nvSpPr>
          <p:cNvPr id="50" name="Equal 49"/>
          <p:cNvSpPr/>
          <p:nvPr/>
        </p:nvSpPr>
        <p:spPr>
          <a:xfrm>
            <a:off x="2881945" y="5056169"/>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TextBox 50"/>
          <p:cNvSpPr txBox="1"/>
          <p:nvPr/>
        </p:nvSpPr>
        <p:spPr>
          <a:xfrm>
            <a:off x="3215603" y="5026929"/>
            <a:ext cx="2773057" cy="1311128"/>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4400" dirty="0">
                <a:solidFill>
                  <a:schemeClr val="accent5">
                    <a:lumMod val="50000"/>
                  </a:schemeClr>
                </a:solidFill>
                <a:latin typeface="Century Gothic" panose="020B0502020202020204" pitchFamily="34" charset="0"/>
                <a:ea typeface="+mj-ea"/>
                <a:cs typeface="Arial"/>
              </a:rPr>
              <a:t> 63.100 دولار أمريكي</a:t>
            </a:r>
          </a:p>
        </p:txBody>
      </p:sp>
      <p:pic>
        <p:nvPicPr>
          <p:cNvPr id="38" name="Picture 37"/>
          <p:cNvPicPr>
            <a:picLocks noChangeAspect="1"/>
          </p:cNvPicPr>
          <p:nvPr/>
        </p:nvPicPr>
        <p:blipFill rotWithShape="1">
          <a:blip r:embed="rId11">
            <a:extLst>
              <a:ext uri="{28A0092B-C50C-407E-A947-70E740481C1C}">
                <a14:useLocalDpi xmlns:a14="http://schemas.microsoft.com/office/drawing/2010/main" val="0"/>
              </a:ext>
            </a:extLst>
          </a:blip>
          <a:srcRect l="-11029" t="-18579" r="-6618" b="-14755"/>
          <a:stretch/>
        </p:blipFill>
        <p:spPr>
          <a:xfrm>
            <a:off x="4746647" y="2075870"/>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26820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456634" y="1393834"/>
            <a:ext cx="3777817" cy="601457"/>
            <a:chOff x="6242998" y="4298283"/>
            <a:chExt cx="2495651" cy="2076451"/>
          </a:xfrm>
        </p:grpSpPr>
        <p:grpSp>
          <p:nvGrpSpPr>
            <p:cNvPr id="22" name="Group 21"/>
            <p:cNvGrpSpPr/>
            <p:nvPr/>
          </p:nvGrpSpPr>
          <p:grpSpPr>
            <a:xfrm>
              <a:off x="6242998" y="4298283"/>
              <a:ext cx="2495651" cy="2076451"/>
              <a:chOff x="1600099" y="4179332"/>
              <a:chExt cx="3334234" cy="2488169"/>
            </a:xfrm>
          </p:grpSpPr>
          <p:sp>
            <p:nvSpPr>
              <p:cNvPr id="24" name="Rectangle 23"/>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hlinkClick r:id="rId3" action="ppaction://hlinkfile"/>
            </p:cNvPr>
            <p:cNvSpPr txBox="1"/>
            <p:nvPr/>
          </p:nvSpPr>
          <p:spPr>
            <a:xfrm>
              <a:off x="6464999" y="4736364"/>
              <a:ext cx="2032034" cy="1275070"/>
            </a:xfrm>
            <a:prstGeom prst="rect">
              <a:avLst/>
            </a:prstGeom>
            <a:noFill/>
          </p:spPr>
          <p:txBody>
            <a:bodyPr wrap="square" rtlCol="0" anchor="ctr">
              <a:spAutoFit/>
            </a:bodyPr>
            <a:lstStyle/>
            <a:p>
              <a:pPr algn="ctr">
                <a:lnSpc>
                  <a:spcPct val="90000"/>
                </a:lnSpc>
                <a:spcBef>
                  <a:spcPct val="0"/>
                </a:spcBef>
              </a:pPr>
              <a:r>
                <a:rPr lang="ar-SA" sz="2000">
                  <a:solidFill>
                    <a:schemeClr val="accent5">
                      <a:lumMod val="50000"/>
                    </a:schemeClr>
                  </a:solidFill>
                  <a:latin typeface="Century Gothic" panose="020B0502020202020204" pitchFamily="34" charset="0"/>
                  <a:ea typeface="+mj-ea"/>
                  <a:cs typeface="Arial"/>
                  <a:hlinkClick r:id="rId4" action="ppaction://hlinkfile"/>
                </a:rPr>
                <a:t>*خطة الإنفاق</a:t>
              </a:r>
            </a:p>
          </p:txBody>
        </p:sp>
      </p:grpSp>
      <p:graphicFrame>
        <p:nvGraphicFramePr>
          <p:cNvPr id="8" name="Table 7"/>
          <p:cNvGraphicFramePr>
            <a:graphicFrameLocks noGrp="1"/>
          </p:cNvGraphicFramePr>
          <p:nvPr>
            <p:extLst>
              <p:ext uri="{D42A27DB-BD31-4B8C-83A1-F6EECF244321}">
                <p14:modId xmlns:p14="http://schemas.microsoft.com/office/powerpoint/2010/main" val="446749212"/>
              </p:ext>
            </p:extLst>
          </p:nvPr>
        </p:nvGraphicFramePr>
        <p:xfrm>
          <a:off x="435429" y="2101492"/>
          <a:ext cx="5820228" cy="4470049"/>
        </p:xfrm>
        <a:graphic>
          <a:graphicData uri="http://schemas.openxmlformats.org/drawingml/2006/table">
            <a:tbl>
              <a:tblPr rtl="1" firstRow="1" bandRow="1">
                <a:tableStyleId>{5C22544A-7EE6-4342-B048-85BDC9FD1C3A}</a:tableStyleId>
              </a:tblPr>
              <a:tblGrid>
                <a:gridCol w="3363638">
                  <a:extLst>
                    <a:ext uri="{9D8B030D-6E8A-4147-A177-3AD203B41FA5}">
                      <a16:colId xmlns:a16="http://schemas.microsoft.com/office/drawing/2014/main" val="20000"/>
                    </a:ext>
                  </a:extLst>
                </a:gridCol>
                <a:gridCol w="2456590">
                  <a:extLst>
                    <a:ext uri="{9D8B030D-6E8A-4147-A177-3AD203B41FA5}">
                      <a16:colId xmlns:a16="http://schemas.microsoft.com/office/drawing/2014/main" val="20001"/>
                    </a:ext>
                  </a:extLst>
                </a:gridCol>
              </a:tblGrid>
              <a:tr h="353213">
                <a:tc>
                  <a:txBody>
                    <a:bodyPr/>
                    <a:lstStyle/>
                    <a:p>
                      <a:r>
                        <a:rPr lang="ar-SA"/>
                        <a:t>الخدمة</a:t>
                      </a:r>
                    </a:p>
                  </a:txBody>
                  <a:tcPr marL="51435" marR="5143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ar-SA"/>
                        <a:t>المبلغ</a:t>
                      </a:r>
                    </a:p>
                  </a:txBody>
                  <a:tcPr marL="51435" marR="5143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53213">
                <a:tc>
                  <a:txBody>
                    <a:bodyPr/>
                    <a:lstStyle/>
                    <a:p>
                      <a:r>
                        <a:rPr lang="ar-SA"/>
                        <a:t>دعم العمالة</a:t>
                      </a:r>
                    </a:p>
                  </a:txBody>
                  <a:tcPr marL="51435" marR="51435">
                    <a:lnL w="12700" cap="flat" cmpd="sng" algn="ctr">
                      <a:solidFill>
                        <a:schemeClr val="tx1"/>
                      </a:solidFill>
                      <a:prstDash val="solid"/>
                      <a:round/>
                      <a:headEnd type="none" w="med" len="med"/>
                      <a:tailEnd type="none" w="med" len="med"/>
                    </a:lnL>
                  </a:tcPr>
                </a:tc>
                <a:tc>
                  <a:txBody>
                    <a:bodyPr/>
                    <a:lstStyle/>
                    <a:p>
                      <a:r>
                        <a:rPr lang="ar-SA"/>
                        <a:t>12.960 دولارًا أمريكيًا</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62638">
                <a:tc>
                  <a:txBody>
                    <a:bodyPr/>
                    <a:lstStyle/>
                    <a:p>
                      <a:r>
                        <a:rPr lang="ar-SA"/>
                        <a:t>دعم العيش المجتمعي</a:t>
                      </a:r>
                    </a:p>
                  </a:txBody>
                  <a:tcPr marL="51435" marR="51435">
                    <a:lnL w="12700" cap="flat" cmpd="sng" algn="ctr">
                      <a:solidFill>
                        <a:schemeClr val="tx1"/>
                      </a:solidFill>
                      <a:prstDash val="solid"/>
                      <a:round/>
                      <a:headEnd type="none" w="med" len="med"/>
                      <a:tailEnd type="none" w="med" len="med"/>
                    </a:lnL>
                  </a:tcPr>
                </a:tc>
                <a:tc>
                  <a:txBody>
                    <a:bodyPr/>
                    <a:lstStyle/>
                    <a:p>
                      <a:r>
                        <a:rPr lang="ar-SA"/>
                        <a:t>8.424 دولارًا أمريكيًا</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509970">
                <a:tc>
                  <a:txBody>
                    <a:bodyPr/>
                    <a:lstStyle/>
                    <a:p>
                      <a:r>
                        <a:rPr lang="ar-SA" baseline="0"/>
                        <a:t>دعم الإدماج المجتمعي</a:t>
                      </a:r>
                    </a:p>
                  </a:txBody>
                  <a:tcPr marL="51435" marR="51435">
                    <a:lnL w="12700" cap="flat" cmpd="sng" algn="ctr">
                      <a:solidFill>
                        <a:schemeClr val="tx1"/>
                      </a:solidFill>
                      <a:prstDash val="solid"/>
                      <a:round/>
                      <a:headEnd type="none" w="med" len="med"/>
                      <a:tailEnd type="none" w="med" len="med"/>
                    </a:lnL>
                  </a:tcPr>
                </a:tc>
                <a:tc>
                  <a:txBody>
                    <a:bodyPr/>
                    <a:lstStyle/>
                    <a:p>
                      <a:r>
                        <a:rPr lang="ar-SA"/>
                        <a:t>28.800 دولار أمريكي</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42530">
                <a:tc>
                  <a:txBody>
                    <a:bodyPr/>
                    <a:lstStyle/>
                    <a:p>
                      <a:r>
                        <a:rPr lang="ar-SA"/>
                        <a:t>النقل غير الطبي</a:t>
                      </a:r>
                    </a:p>
                  </a:txBody>
                  <a:tcPr marL="51435" marR="51435">
                    <a:lnL w="12700" cap="flat" cmpd="sng" algn="ctr">
                      <a:solidFill>
                        <a:schemeClr val="tx1"/>
                      </a:solidFill>
                      <a:prstDash val="solid"/>
                      <a:round/>
                      <a:headEnd type="none" w="med" len="med"/>
                      <a:tailEnd type="none" w="med" len="med"/>
                    </a:lnL>
                  </a:tcPr>
                </a:tc>
                <a:tc>
                  <a:txBody>
                    <a:bodyPr/>
                    <a:lstStyle/>
                    <a:p>
                      <a:r>
                        <a:rPr lang="ar-SA"/>
                        <a:t>1.200 دولار أمريكي</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09970">
                <a:tc>
                  <a:txBody>
                    <a:bodyPr/>
                    <a:lstStyle/>
                    <a:p>
                      <a:r>
                        <a:rPr lang="ar-SA"/>
                        <a:t>دعم الإدماج المجتمعي</a:t>
                      </a:r>
                    </a:p>
                  </a:txBody>
                  <a:tcPr marL="51435" marR="51435">
                    <a:lnL w="12700" cap="flat" cmpd="sng" algn="ctr">
                      <a:solidFill>
                        <a:schemeClr val="tx1"/>
                      </a:solidFill>
                      <a:prstDash val="solid"/>
                      <a:round/>
                      <a:headEnd type="none" w="med" len="med"/>
                      <a:tailEnd type="none" w="med" len="med"/>
                    </a:lnL>
                  </a:tcPr>
                </a:tc>
                <a:tc>
                  <a:txBody>
                    <a:bodyPr/>
                    <a:lstStyle/>
                    <a:p>
                      <a:r>
                        <a:rPr lang="ar-SA"/>
                        <a:t>4.320 دولار أمريكي</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63778">
                <a:tc>
                  <a:txBody>
                    <a:bodyPr/>
                    <a:lstStyle/>
                    <a:p>
                      <a:r>
                        <a:rPr lang="ar-SA"/>
                        <a:t>دعم الإدماج المجتمعي</a:t>
                      </a:r>
                    </a:p>
                  </a:txBody>
                  <a:tcPr marL="51435" marR="51435">
                    <a:lnL w="12700" cap="flat" cmpd="sng" algn="ctr">
                      <a:solidFill>
                        <a:schemeClr val="tx1"/>
                      </a:solidFill>
                      <a:prstDash val="solid"/>
                      <a:round/>
                      <a:headEnd type="none" w="med" len="med"/>
                      <a:tailEnd type="none" w="med" len="med"/>
                    </a:lnL>
                  </a:tcPr>
                </a:tc>
                <a:tc>
                  <a:txBody>
                    <a:bodyPr/>
                    <a:lstStyle/>
                    <a:p>
                      <a:r>
                        <a:rPr lang="ar-SA"/>
                        <a:t>120 دولار أمريكي</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53213">
                <a:tc>
                  <a:txBody>
                    <a:bodyPr/>
                    <a:lstStyle/>
                    <a:p>
                      <a:r>
                        <a:rPr lang="ar-SA"/>
                        <a:t>الميسِّر المستقل</a:t>
                      </a:r>
                    </a:p>
                  </a:txBody>
                  <a:tcPr marL="51435" marR="51435">
                    <a:lnL w="12700" cap="flat" cmpd="sng" algn="ctr">
                      <a:solidFill>
                        <a:schemeClr val="tx1"/>
                      </a:solidFill>
                      <a:prstDash val="solid"/>
                      <a:round/>
                      <a:headEnd type="none" w="med" len="med"/>
                      <a:tailEnd type="none" w="med" len="med"/>
                    </a:lnL>
                  </a:tcPr>
                </a:tc>
                <a:tc>
                  <a:txBody>
                    <a:bodyPr/>
                    <a:lstStyle/>
                    <a:p>
                      <a:r>
                        <a:rPr lang="ar-SA"/>
                        <a:t>1000 دولار أمريكي</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618123">
                <a:tc>
                  <a:txBody>
                    <a:bodyPr/>
                    <a:lstStyle/>
                    <a:p>
                      <a:r>
                        <a:rPr lang="ar-SA"/>
                        <a:t>خدمة الإدارة المالية</a:t>
                      </a:r>
                    </a:p>
                  </a:txBody>
                  <a:tcPr marL="51435" marR="51435">
                    <a:lnL w="12700" cap="flat" cmpd="sng" algn="ctr">
                      <a:solidFill>
                        <a:schemeClr val="tx1"/>
                      </a:solidFill>
                      <a:prstDash val="solid"/>
                      <a:round/>
                      <a:headEnd type="none" w="med" len="med"/>
                      <a:tailEnd type="none" w="med" len="med"/>
                    </a:lnL>
                  </a:tcPr>
                </a:tc>
                <a:tc>
                  <a:txBody>
                    <a:bodyPr/>
                    <a:lstStyle/>
                    <a:p>
                      <a:r>
                        <a:rPr lang="ar-SA"/>
                        <a:t>1980 دولار أمريكي</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53213">
                <a:tc>
                  <a:txBody>
                    <a:bodyPr/>
                    <a:lstStyle/>
                    <a:p>
                      <a:pPr marL="0" marR="0">
                        <a:spcBef>
                          <a:spcPts val="0"/>
                        </a:spcBef>
                        <a:spcAft>
                          <a:spcPts val="0"/>
                        </a:spcAft>
                      </a:pPr>
                      <a:r>
                        <a:rPr lang="ar-SA" sz="1800" b="1">
                          <a:latin typeface="Arial"/>
                          <a:ea typeface="Times New Roman"/>
                          <a:cs typeface="Times New Roman"/>
                        </a:rPr>
                        <a:t>الإجمالي</a:t>
                      </a:r>
                    </a:p>
                  </a:txBody>
                  <a:tcPr marL="51435" marR="5143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ar-SA" sz="1800" b="1">
                          <a:latin typeface="Arial"/>
                          <a:ea typeface="Times New Roman"/>
                          <a:cs typeface="Times New Roman"/>
                        </a:rPr>
                        <a:t>58.804 دولار أمريكي</a:t>
                      </a:r>
                    </a:p>
                  </a:txBody>
                  <a:tcPr marL="51435" marR="5143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pSp>
        <p:nvGrpSpPr>
          <p:cNvPr id="17" name="Group 16"/>
          <p:cNvGrpSpPr/>
          <p:nvPr/>
        </p:nvGrpSpPr>
        <p:grpSpPr>
          <a:xfrm>
            <a:off x="6591766" y="2338466"/>
            <a:ext cx="5284268" cy="1064762"/>
            <a:chOff x="6452618" y="2358345"/>
            <a:chExt cx="5284268" cy="1064762"/>
          </a:xfrm>
        </p:grpSpPr>
        <p:grpSp>
          <p:nvGrpSpPr>
            <p:cNvPr id="15" name="Group 14"/>
            <p:cNvGrpSpPr/>
            <p:nvPr/>
          </p:nvGrpSpPr>
          <p:grpSpPr>
            <a:xfrm>
              <a:off x="7877904" y="2358345"/>
              <a:ext cx="3858982" cy="1064762"/>
              <a:chOff x="4103918" y="1729141"/>
              <a:chExt cx="4288642" cy="1188720"/>
            </a:xfrm>
          </p:grpSpPr>
          <p:pic>
            <p:nvPicPr>
              <p:cNvPr id="11" name="Picture 10" descr="Clipart - Simple Compute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Connected Learning Initiative – Mathematics"/>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ategory:Dollar sign - Wikimedia Commons"/>
              <p:cNvPicPr>
                <a:picLocks/>
              </p:cNvPicPr>
              <p:nvPr/>
            </p:nvPicPr>
            <p:blipFill>
              <a:blip r:embed="rId7">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6" name="Picture 15" descr="Proceso administrativo: Imagenes de cabecera"/>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3" name="Text Placeholder 1">
            <a:extLst>
              <a:ext uri="{FF2B5EF4-FFF2-40B4-BE49-F238E27FC236}">
                <a16:creationId xmlns:a16="http://schemas.microsoft.com/office/drawing/2014/main" id="{6D80FEBD-E0B0-7640-81AF-F8B78501BBB7}"/>
              </a:ext>
            </a:extLst>
          </p:cNvPr>
          <p:cNvSpPr txBox="1">
            <a:spLocks/>
          </p:cNvSpPr>
          <p:nvPr/>
        </p:nvSpPr>
        <p:spPr>
          <a:xfrm>
            <a:off x="105673" y="100837"/>
            <a:ext cx="11770361" cy="862561"/>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latin typeface="Century Gothic" panose="020B0502020202020204" pitchFamily="34" charset="0"/>
                <a:cs typeface="Arial"/>
              </a:rPr>
              <a:t>الدفع مقابل الخدمات والدعم</a:t>
            </a:r>
          </a:p>
          <a:p>
            <a:pPr marL="0" indent="0">
              <a:buNone/>
            </a:pPr>
            <a:endParaRPr lang="en-US" dirty="0"/>
          </a:p>
        </p:txBody>
      </p:sp>
      <p:sp>
        <p:nvSpPr>
          <p:cNvPr id="19" name="TextBox 18">
            <a:extLst>
              <a:ext uri="{FF2B5EF4-FFF2-40B4-BE49-F238E27FC236}">
                <a16:creationId xmlns:a16="http://schemas.microsoft.com/office/drawing/2014/main" id="{7A56D8D8-69A4-5F45-A013-7FCF6FC63D93}"/>
              </a:ext>
            </a:extLst>
          </p:cNvPr>
          <p:cNvSpPr txBox="1"/>
          <p:nvPr/>
        </p:nvSpPr>
        <p:spPr>
          <a:xfrm>
            <a:off x="590550" y="156584"/>
            <a:ext cx="3524250" cy="1685077"/>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115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Arial"/>
              </a:rPr>
              <a:t>جيسون</a:t>
            </a:r>
          </a:p>
        </p:txBody>
      </p:sp>
      <p:sp>
        <p:nvSpPr>
          <p:cNvPr id="20" name="TextBox 19">
            <a:extLst>
              <a:ext uri="{FF2B5EF4-FFF2-40B4-BE49-F238E27FC236}">
                <a16:creationId xmlns:a16="http://schemas.microsoft.com/office/drawing/2014/main" id="{3C0E284A-4D29-6940-85B4-E75F1ED7B197}"/>
              </a:ext>
            </a:extLst>
          </p:cNvPr>
          <p:cNvSpPr txBox="1"/>
          <p:nvPr/>
        </p:nvSpPr>
        <p:spPr>
          <a:xfrm>
            <a:off x="105673" y="589468"/>
            <a:ext cx="11770360" cy="48013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خطة الإنفاق</a:t>
            </a:r>
          </a:p>
        </p:txBody>
      </p:sp>
    </p:spTree>
    <p:extLst>
      <p:ext uri="{BB962C8B-B14F-4D97-AF65-F5344CB8AC3E}">
        <p14:creationId xmlns:p14="http://schemas.microsoft.com/office/powerpoint/2010/main" val="366005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qual 14"/>
          <p:cNvSpPr/>
          <p:nvPr/>
        </p:nvSpPr>
        <p:spPr>
          <a:xfrm>
            <a:off x="8803970" y="5104230"/>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Equal 23"/>
          <p:cNvSpPr/>
          <p:nvPr/>
        </p:nvSpPr>
        <p:spPr>
          <a:xfrm>
            <a:off x="3207819" y="5021163"/>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extBox 25"/>
          <p:cNvSpPr txBox="1"/>
          <p:nvPr/>
        </p:nvSpPr>
        <p:spPr>
          <a:xfrm>
            <a:off x="3296895" y="4971164"/>
            <a:ext cx="2809967" cy="1311128"/>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4400" dirty="0">
                <a:solidFill>
                  <a:schemeClr val="accent5">
                    <a:lumMod val="50000"/>
                  </a:schemeClr>
                </a:solidFill>
                <a:latin typeface="Century Gothic" panose="020B0502020202020204" pitchFamily="34" charset="0"/>
                <a:ea typeface="+mj-ea"/>
                <a:cs typeface="Arial"/>
              </a:rPr>
              <a:t>12000 دولارًا أمريكيًا</a:t>
            </a:r>
          </a:p>
        </p:txBody>
      </p:sp>
      <p:grpSp>
        <p:nvGrpSpPr>
          <p:cNvPr id="6" name="Group 5"/>
          <p:cNvGrpSpPr/>
          <p:nvPr/>
        </p:nvGrpSpPr>
        <p:grpSpPr>
          <a:xfrm>
            <a:off x="555056" y="4340884"/>
            <a:ext cx="2597825" cy="2019370"/>
            <a:chOff x="555056" y="4340884"/>
            <a:chExt cx="2481617" cy="2019370"/>
          </a:xfrm>
        </p:grpSpPr>
        <p:sp>
          <p:nvSpPr>
            <p:cNvPr id="44" name="Rectangle 43"/>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85036" y="4390907"/>
              <a:ext cx="2159191"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748613" y="4943464"/>
              <a:ext cx="2032034" cy="757130"/>
            </a:xfrm>
            <a:prstGeom prst="rect">
              <a:avLst/>
            </a:prstGeom>
            <a:noFill/>
          </p:spPr>
          <p:txBody>
            <a:bodyPr wrap="square" rtlCol="0">
              <a:spAutoFit/>
            </a:bodyPr>
            <a:lstStyle/>
            <a:p>
              <a:pPr algn="ctr">
                <a:lnSpc>
                  <a:spcPct val="90000"/>
                </a:lnSpc>
                <a:spcBef>
                  <a:spcPct val="0"/>
                </a:spcBef>
              </a:pPr>
              <a:r>
                <a:rPr lang="ar-SA" sz="2400">
                  <a:solidFill>
                    <a:schemeClr val="accent5">
                      <a:lumMod val="50000"/>
                    </a:schemeClr>
                  </a:solidFill>
                  <a:latin typeface="Century Gothic" panose="020B0502020202020204" pitchFamily="34" charset="0"/>
                  <a:ea typeface="+mj-ea"/>
                  <a:cs typeface="Arial"/>
                </a:rPr>
                <a:t>الميزانية الفردية</a:t>
              </a:r>
            </a:p>
          </p:txBody>
        </p:sp>
      </p:grpSp>
      <p:sp>
        <p:nvSpPr>
          <p:cNvPr id="28" name="Text Placeholder 1">
            <a:extLst>
              <a:ext uri="{FF2B5EF4-FFF2-40B4-BE49-F238E27FC236}">
                <a16:creationId xmlns:a16="http://schemas.microsoft.com/office/drawing/2014/main" id="{ACEACC2B-2F10-DF4A-BBA5-553F6A160165}"/>
              </a:ext>
            </a:extLst>
          </p:cNvPr>
          <p:cNvSpPr txBox="1">
            <a:spLocks/>
          </p:cNvSpPr>
          <p:nvPr/>
        </p:nvSpPr>
        <p:spPr>
          <a:xfrm>
            <a:off x="105673" y="100837"/>
            <a:ext cx="11829152" cy="862561"/>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latin typeface="Century Gothic" panose="020B0502020202020204" pitchFamily="34" charset="0"/>
                <a:cs typeface="Arial"/>
              </a:rPr>
              <a:t>الدفع مقابل الخدمات والدعم</a:t>
            </a:r>
          </a:p>
          <a:p>
            <a:pPr marL="0" indent="0">
              <a:buNone/>
            </a:pPr>
            <a:endParaRPr lang="en-US" dirty="0"/>
          </a:p>
        </p:txBody>
      </p:sp>
      <p:grpSp>
        <p:nvGrpSpPr>
          <p:cNvPr id="5" name="Group 4"/>
          <p:cNvGrpSpPr/>
          <p:nvPr/>
        </p:nvGrpSpPr>
        <p:grpSpPr>
          <a:xfrm>
            <a:off x="6308319" y="4340884"/>
            <a:ext cx="2495651" cy="2076451"/>
            <a:chOff x="5705028" y="4351020"/>
            <a:chExt cx="2495651" cy="2076451"/>
          </a:xfrm>
        </p:grpSpPr>
        <p:sp>
          <p:nvSpPr>
            <p:cNvPr id="33" name="Rectangle 32"/>
            <p:cNvSpPr/>
            <p:nvPr/>
          </p:nvSpPr>
          <p:spPr>
            <a:xfrm>
              <a:off x="5705028" y="4351020"/>
              <a:ext cx="2495651" cy="2076451"/>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5829427" y="4502168"/>
              <a:ext cx="2227238" cy="1795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5914825" y="5045014"/>
              <a:ext cx="2032034" cy="757130"/>
            </a:xfrm>
            <a:prstGeom prst="rect">
              <a:avLst/>
            </a:prstGeom>
            <a:noFill/>
          </p:spPr>
          <p:txBody>
            <a:bodyPr wrap="square" rtlCol="0">
              <a:spAutoFit/>
            </a:bodyPr>
            <a:lstStyle/>
            <a:p>
              <a:pPr algn="ctr">
                <a:lnSpc>
                  <a:spcPct val="90000"/>
                </a:lnSpc>
                <a:spcBef>
                  <a:spcPct val="0"/>
                </a:spcBef>
              </a:pPr>
              <a:r>
                <a:rPr lang="ar-SA" sz="2400">
                  <a:solidFill>
                    <a:schemeClr val="accent5">
                      <a:lumMod val="50000"/>
                    </a:schemeClr>
                  </a:solidFill>
                  <a:latin typeface="Century Gothic" panose="020B0502020202020204" pitchFamily="34" charset="0"/>
                  <a:ea typeface="+mj-ea"/>
                  <a:cs typeface="Arial"/>
                </a:rPr>
                <a:t>خطة الإنفاق</a:t>
              </a:r>
            </a:p>
          </p:txBody>
        </p:sp>
      </p:grpSp>
      <p:sp>
        <p:nvSpPr>
          <p:cNvPr id="43" name="TextBox 42"/>
          <p:cNvSpPr txBox="1"/>
          <p:nvPr/>
        </p:nvSpPr>
        <p:spPr>
          <a:xfrm>
            <a:off x="9124630" y="5028243"/>
            <a:ext cx="2955954" cy="1311128"/>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4400" dirty="0">
                <a:solidFill>
                  <a:schemeClr val="accent5">
                    <a:lumMod val="50000"/>
                  </a:schemeClr>
                </a:solidFill>
                <a:latin typeface="Century Gothic" panose="020B0502020202020204" pitchFamily="34" charset="0"/>
                <a:ea typeface="+mj-ea"/>
                <a:cs typeface="Arial"/>
              </a:rPr>
              <a:t>8900</a:t>
            </a:r>
            <a:br>
              <a:rPr lang="en-US" sz="4400" dirty="0">
                <a:solidFill>
                  <a:schemeClr val="accent5">
                    <a:lumMod val="50000"/>
                  </a:schemeClr>
                </a:solidFill>
                <a:latin typeface="Century Gothic" panose="020B0502020202020204" pitchFamily="34" charset="0"/>
                <a:ea typeface="+mj-ea"/>
                <a:cs typeface="Arial"/>
              </a:rPr>
            </a:br>
            <a:r>
              <a:rPr lang="ar-SA" sz="4400" dirty="0">
                <a:solidFill>
                  <a:schemeClr val="accent5">
                    <a:lumMod val="50000"/>
                  </a:schemeClr>
                </a:solidFill>
                <a:latin typeface="Century Gothic" panose="020B0502020202020204" pitchFamily="34" charset="0"/>
                <a:ea typeface="+mj-ea"/>
                <a:cs typeface="Arial"/>
              </a:rPr>
              <a:t>دولار أمريكي</a:t>
            </a:r>
          </a:p>
        </p:txBody>
      </p:sp>
      <p:grpSp>
        <p:nvGrpSpPr>
          <p:cNvPr id="45" name="Group 44"/>
          <p:cNvGrpSpPr/>
          <p:nvPr/>
        </p:nvGrpSpPr>
        <p:grpSpPr>
          <a:xfrm>
            <a:off x="691123" y="2393936"/>
            <a:ext cx="11096043" cy="1230630"/>
            <a:chOff x="436145" y="2414724"/>
            <a:chExt cx="11096043" cy="1230630"/>
          </a:xfrm>
        </p:grpSpPr>
        <p:pic>
          <p:nvPicPr>
            <p:cNvPr id="46" name="Picture 45" descr="Goal PNG Transparent Images | PNG All"/>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7" name="Picture 46"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8" name="Picture 47" descr="Category:Dollar sign - Wikimedia Commons"/>
            <p:cNvPicPr>
              <a:picLock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0" name="Picture 49" descr="Proceso administrativo: Imagenes de cabecera"/>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Connected Learning Initiative – Mathematics"/>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2" name="Picture 51" descr="Clipart - Simple Compute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3" name="Oval 52"/>
            <p:cNvSpPr>
              <a:spLocks/>
            </p:cNvSpPr>
            <p:nvPr/>
          </p:nvSpPr>
          <p:spPr>
            <a:xfrm>
              <a:off x="10252028" y="2433533"/>
              <a:ext cx="1280160" cy="1188720"/>
            </a:xfrm>
            <a:prstGeom prst="ellipse">
              <a:avLst/>
            </a:prstGeom>
            <a:blipFill dpi="0" rotWithShape="1">
              <a:blip r:embed="rId9">
                <a:extLst>
                  <a:ext uri="{BEBA8EAE-BF5A-486C-A8C5-ECC9F3942E4B}">
                    <a14:imgProps xmlns:a14="http://schemas.microsoft.com/office/drawing/2010/main">
                      <a14:imgLayer r:embed="rId10">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DC381D81-C176-EE4F-B615-2DB4E3D294B9}"/>
              </a:ext>
            </a:extLst>
          </p:cNvPr>
          <p:cNvSpPr txBox="1"/>
          <p:nvPr/>
        </p:nvSpPr>
        <p:spPr>
          <a:xfrm>
            <a:off x="588907" y="212079"/>
            <a:ext cx="3202044" cy="1685077"/>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11500" dirty="0">
                <a:solidFill>
                  <a:schemeClr val="accent5">
                    <a:lumMod val="50000"/>
                  </a:schemeClr>
                </a:solidFill>
                <a:latin typeface="Berlin Sans FB Demi" panose="020E0802020502020306" pitchFamily="34" charset="0"/>
                <a:ea typeface="+mj-ea"/>
                <a:cs typeface="Arial"/>
              </a:rPr>
              <a:t>صوفيا</a:t>
            </a:r>
            <a:r>
              <a:rPr lang="ar-SA" sz="2000" dirty="0">
                <a:solidFill>
                  <a:schemeClr val="accent5">
                    <a:lumMod val="50000"/>
                  </a:schemeClr>
                </a:solidFill>
                <a:latin typeface="Century Gothic" panose="020B0502020202020204" pitchFamily="34" charset="0"/>
                <a:ea typeface="+mj-ea"/>
                <a:cs typeface="Arial"/>
              </a:rPr>
              <a:t> </a:t>
            </a:r>
          </a:p>
        </p:txBody>
      </p:sp>
      <p:sp>
        <p:nvSpPr>
          <p:cNvPr id="55" name="TextBox 54">
            <a:extLst>
              <a:ext uri="{FF2B5EF4-FFF2-40B4-BE49-F238E27FC236}">
                <a16:creationId xmlns:a16="http://schemas.microsoft.com/office/drawing/2014/main" id="{3C0E284A-4D29-6940-85B4-E75F1ED7B197}"/>
              </a:ext>
            </a:extLst>
          </p:cNvPr>
          <p:cNvSpPr txBox="1"/>
          <p:nvPr/>
        </p:nvSpPr>
        <p:spPr>
          <a:xfrm>
            <a:off x="105672" y="589468"/>
            <a:ext cx="11829151" cy="48013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خطة الإنفاق</a:t>
            </a:r>
          </a:p>
        </p:txBody>
      </p:sp>
      <p:pic>
        <p:nvPicPr>
          <p:cNvPr id="29" name="Picture 28"/>
          <p:cNvPicPr>
            <a:picLocks noChangeAspect="1"/>
          </p:cNvPicPr>
          <p:nvPr/>
        </p:nvPicPr>
        <p:blipFill rotWithShape="1">
          <a:blip r:embed="rId11">
            <a:extLst>
              <a:ext uri="{28A0092B-C50C-407E-A947-70E740481C1C}">
                <a14:useLocalDpi xmlns:a14="http://schemas.microsoft.com/office/drawing/2010/main" val="0"/>
              </a:ext>
            </a:extLst>
          </a:blip>
          <a:srcRect l="-11029" t="-18579" r="-6618" b="-14755"/>
          <a:stretch/>
        </p:blipFill>
        <p:spPr>
          <a:xfrm>
            <a:off x="4889774" y="2435846"/>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48038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422884389"/>
              </p:ext>
            </p:extLst>
          </p:nvPr>
        </p:nvGraphicFramePr>
        <p:xfrm>
          <a:off x="695739" y="2569030"/>
          <a:ext cx="5516375" cy="4003979"/>
        </p:xfrm>
        <a:graphic>
          <a:graphicData uri="http://schemas.openxmlformats.org/drawingml/2006/table">
            <a:tbl>
              <a:tblPr rtl="1" firstRow="1" bandRow="1">
                <a:tableStyleId>{5C22544A-7EE6-4342-B048-85BDC9FD1C3A}</a:tableStyleId>
              </a:tblPr>
              <a:tblGrid>
                <a:gridCol w="3832718">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tblGrid>
              <a:tr h="571997">
                <a:tc>
                  <a:txBody>
                    <a:bodyPr/>
                    <a:lstStyle/>
                    <a:p>
                      <a:r>
                        <a:rPr lang="ar-SA"/>
                        <a:t>الخدمة</a:t>
                      </a:r>
                    </a:p>
                  </a:txBody>
                  <a:tcPr marL="51435" marR="51435"/>
                </a:tc>
                <a:tc>
                  <a:txBody>
                    <a:bodyPr/>
                    <a:lstStyle/>
                    <a:p>
                      <a:r>
                        <a:rPr lang="ar-SA"/>
                        <a:t>المبلغ</a:t>
                      </a:r>
                    </a:p>
                  </a:txBody>
                  <a:tcPr marL="51435" marR="51435"/>
                </a:tc>
                <a:extLst>
                  <a:ext uri="{0D108BD9-81ED-4DB2-BD59-A6C34878D82A}">
                    <a16:rowId xmlns:a16="http://schemas.microsoft.com/office/drawing/2014/main" val="10000"/>
                  </a:ext>
                </a:extLst>
              </a:tr>
              <a:tr h="571997">
                <a:tc>
                  <a:txBody>
                    <a:bodyPr/>
                    <a:lstStyle/>
                    <a:p>
                      <a:r>
                        <a:rPr lang="ar-SA"/>
                        <a:t>دعم الإدماج المجتمعي</a:t>
                      </a:r>
                    </a:p>
                  </a:txBody>
                  <a:tcPr marL="51435" marR="51435"/>
                </a:tc>
                <a:tc>
                  <a:txBody>
                    <a:bodyPr/>
                    <a:lstStyle/>
                    <a:p>
                      <a:r>
                        <a:rPr lang="ar-SA"/>
                        <a:t>4800 دولار أمريكي</a:t>
                      </a:r>
                    </a:p>
                  </a:txBody>
                  <a:tcPr marL="51435" marR="51435"/>
                </a:tc>
                <a:extLst>
                  <a:ext uri="{0D108BD9-81ED-4DB2-BD59-A6C34878D82A}">
                    <a16:rowId xmlns:a16="http://schemas.microsoft.com/office/drawing/2014/main" val="10001"/>
                  </a:ext>
                </a:extLst>
              </a:tr>
              <a:tr h="571997">
                <a:tc>
                  <a:txBody>
                    <a:bodyPr/>
                    <a:lstStyle/>
                    <a:p>
                      <a:r>
                        <a:rPr lang="ar-SA"/>
                        <a:t>خدمات الراحة</a:t>
                      </a:r>
                    </a:p>
                  </a:txBody>
                  <a:tcPr marL="51435" marR="51435"/>
                </a:tc>
                <a:tc>
                  <a:txBody>
                    <a:bodyPr/>
                    <a:lstStyle/>
                    <a:p>
                      <a:r>
                        <a:rPr lang="ar-SA"/>
                        <a:t>2000 دولار أمريكي</a:t>
                      </a:r>
                    </a:p>
                  </a:txBody>
                  <a:tcPr marL="51435" marR="51435"/>
                </a:tc>
                <a:extLst>
                  <a:ext uri="{0D108BD9-81ED-4DB2-BD59-A6C34878D82A}">
                    <a16:rowId xmlns:a16="http://schemas.microsoft.com/office/drawing/2014/main" val="10002"/>
                  </a:ext>
                </a:extLst>
              </a:tr>
              <a:tr h="571997">
                <a:tc>
                  <a:txBody>
                    <a:bodyPr/>
                    <a:lstStyle/>
                    <a:p>
                      <a:r>
                        <a:rPr lang="ar-SA"/>
                        <a:t>دعم الإدماج المجتمعي</a:t>
                      </a:r>
                    </a:p>
                  </a:txBody>
                  <a:tcPr marL="51435" marR="51435"/>
                </a:tc>
                <a:tc>
                  <a:txBody>
                    <a:bodyPr/>
                    <a:lstStyle/>
                    <a:p>
                      <a:r>
                        <a:rPr lang="ar-SA"/>
                        <a:t>200 دولار أمريكي</a:t>
                      </a:r>
                    </a:p>
                  </a:txBody>
                  <a:tcPr marL="51435" marR="51435"/>
                </a:tc>
                <a:extLst>
                  <a:ext uri="{0D108BD9-81ED-4DB2-BD59-A6C34878D82A}">
                    <a16:rowId xmlns:a16="http://schemas.microsoft.com/office/drawing/2014/main" val="10003"/>
                  </a:ext>
                </a:extLst>
              </a:tr>
              <a:tr h="571997">
                <a:tc>
                  <a:txBody>
                    <a:bodyPr/>
                    <a:lstStyle/>
                    <a:p>
                      <a:r>
                        <a:rPr lang="ar-SA"/>
                        <a:t>الميسِّر المستقل</a:t>
                      </a:r>
                    </a:p>
                  </a:txBody>
                  <a:tcPr marL="51435" marR="51435"/>
                </a:tc>
                <a:tc>
                  <a:txBody>
                    <a:bodyPr/>
                    <a:lstStyle/>
                    <a:p>
                      <a:r>
                        <a:rPr lang="ar-SA"/>
                        <a:t>1000 دولار أمريكي</a:t>
                      </a:r>
                    </a:p>
                  </a:txBody>
                  <a:tcPr marL="51435" marR="51435"/>
                </a:tc>
                <a:extLst>
                  <a:ext uri="{0D108BD9-81ED-4DB2-BD59-A6C34878D82A}">
                    <a16:rowId xmlns:a16="http://schemas.microsoft.com/office/drawing/2014/main" val="10004"/>
                  </a:ext>
                </a:extLst>
              </a:tr>
              <a:tr h="571997">
                <a:tc>
                  <a:txBody>
                    <a:bodyPr/>
                    <a:lstStyle/>
                    <a:p>
                      <a:r>
                        <a:rPr lang="ar-SA"/>
                        <a:t>خدمة الإدارة المالية</a:t>
                      </a:r>
                    </a:p>
                  </a:txBody>
                  <a:tcPr marL="51435" marR="51435"/>
                </a:tc>
                <a:tc>
                  <a:txBody>
                    <a:bodyPr/>
                    <a:lstStyle/>
                    <a:p>
                      <a:r>
                        <a:rPr lang="ar-SA"/>
                        <a:t>900 دولار أمريكي</a:t>
                      </a:r>
                    </a:p>
                  </a:txBody>
                  <a:tcPr marL="51435" marR="51435"/>
                </a:tc>
                <a:extLst>
                  <a:ext uri="{0D108BD9-81ED-4DB2-BD59-A6C34878D82A}">
                    <a16:rowId xmlns:a16="http://schemas.microsoft.com/office/drawing/2014/main" val="10005"/>
                  </a:ext>
                </a:extLst>
              </a:tr>
              <a:tr h="571997">
                <a:tc>
                  <a:txBody>
                    <a:bodyPr/>
                    <a:lstStyle/>
                    <a:p>
                      <a:pPr marL="0" marR="0">
                        <a:spcBef>
                          <a:spcPts val="0"/>
                        </a:spcBef>
                        <a:spcAft>
                          <a:spcPts val="0"/>
                        </a:spcAft>
                      </a:pPr>
                      <a:r>
                        <a:rPr lang="ar-SA" sz="1800" b="1">
                          <a:latin typeface="Arial"/>
                          <a:ea typeface="Times New Roman"/>
                          <a:cs typeface="Times New Roman"/>
                        </a:rPr>
                        <a:t>الإجمالي</a:t>
                      </a:r>
                    </a:p>
                  </a:txBody>
                  <a:tcPr marL="51435" marR="51435"/>
                </a:tc>
                <a:tc>
                  <a:txBody>
                    <a:bodyPr/>
                    <a:lstStyle/>
                    <a:p>
                      <a:pPr marL="0" marR="0">
                        <a:spcBef>
                          <a:spcPts val="0"/>
                        </a:spcBef>
                        <a:spcAft>
                          <a:spcPts val="0"/>
                        </a:spcAft>
                      </a:pPr>
                      <a:r>
                        <a:rPr lang="ar-SA" sz="1800" b="1" u="none">
                          <a:solidFill>
                            <a:schemeClr val="dk1"/>
                          </a:solidFill>
                          <a:latin typeface="+mn-lt"/>
                          <a:ea typeface="+mn-ea"/>
                          <a:cs typeface="Arial"/>
                        </a:rPr>
                        <a:t>8900 دولار أمريكي</a:t>
                      </a:r>
                    </a:p>
                  </a:txBody>
                  <a:tcPr marL="51435" marR="51435"/>
                </a:tc>
                <a:extLst>
                  <a:ext uri="{0D108BD9-81ED-4DB2-BD59-A6C34878D82A}">
                    <a16:rowId xmlns:a16="http://schemas.microsoft.com/office/drawing/2014/main" val="10006"/>
                  </a:ext>
                </a:extLst>
              </a:tr>
            </a:tbl>
          </a:graphicData>
        </a:graphic>
      </p:graphicFrame>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11819627" cy="862561"/>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latin typeface="Century Gothic" panose="020B0502020202020204" pitchFamily="34" charset="0"/>
                <a:cs typeface="Arial"/>
              </a:rPr>
              <a:t>الدفع مقابل الخدمات والدعم</a:t>
            </a:r>
          </a:p>
          <a:p>
            <a:pPr marL="0" indent="0">
              <a:buNone/>
            </a:pPr>
            <a:endParaRPr lang="en-US" dirty="0"/>
          </a:p>
        </p:txBody>
      </p:sp>
      <p:grpSp>
        <p:nvGrpSpPr>
          <p:cNvPr id="29" name="Group 28"/>
          <p:cNvGrpSpPr/>
          <p:nvPr/>
        </p:nvGrpSpPr>
        <p:grpSpPr>
          <a:xfrm>
            <a:off x="1565017" y="1719136"/>
            <a:ext cx="3777817" cy="601457"/>
            <a:chOff x="6242998" y="4298283"/>
            <a:chExt cx="2495651" cy="2076451"/>
          </a:xfrm>
        </p:grpSpPr>
        <p:grpSp>
          <p:nvGrpSpPr>
            <p:cNvPr id="30" name="Group 29"/>
            <p:cNvGrpSpPr/>
            <p:nvPr/>
          </p:nvGrpSpPr>
          <p:grpSpPr>
            <a:xfrm>
              <a:off x="6242998" y="4298283"/>
              <a:ext cx="2495651" cy="2076451"/>
              <a:chOff x="1600099" y="4179332"/>
              <a:chExt cx="3334234" cy="2488169"/>
            </a:xfrm>
          </p:grpSpPr>
          <p:sp>
            <p:nvSpPr>
              <p:cNvPr id="32" name="Rectangle 31"/>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hlinkClick r:id="rId3" action="ppaction://hlinkfile"/>
            </p:cNvPr>
            <p:cNvSpPr txBox="1"/>
            <p:nvPr/>
          </p:nvSpPr>
          <p:spPr>
            <a:xfrm>
              <a:off x="6464999" y="4736364"/>
              <a:ext cx="2032034" cy="1275070"/>
            </a:xfrm>
            <a:prstGeom prst="rect">
              <a:avLst/>
            </a:prstGeom>
            <a:noFill/>
          </p:spPr>
          <p:txBody>
            <a:bodyPr wrap="square" rtlCol="0" anchor="ctr">
              <a:spAutoFit/>
            </a:bodyPr>
            <a:lstStyle/>
            <a:p>
              <a:pPr algn="ctr">
                <a:lnSpc>
                  <a:spcPct val="90000"/>
                </a:lnSpc>
                <a:spcBef>
                  <a:spcPct val="0"/>
                </a:spcBef>
              </a:pPr>
              <a:r>
                <a:rPr lang="ar-SA" sz="2000">
                  <a:solidFill>
                    <a:schemeClr val="accent5">
                      <a:lumMod val="50000"/>
                    </a:schemeClr>
                  </a:solidFill>
                  <a:latin typeface="Century Gothic" panose="020B0502020202020204" pitchFamily="34" charset="0"/>
                  <a:ea typeface="+mj-ea"/>
                  <a:cs typeface="Arial"/>
                  <a:hlinkClick r:id="rId4" action="ppaction://hlinkfile"/>
                </a:rPr>
                <a:t>*خطة الإنفاق</a:t>
              </a:r>
            </a:p>
          </p:txBody>
        </p:sp>
      </p:grpSp>
      <p:grpSp>
        <p:nvGrpSpPr>
          <p:cNvPr id="34" name="Group 33"/>
          <p:cNvGrpSpPr/>
          <p:nvPr/>
        </p:nvGrpSpPr>
        <p:grpSpPr>
          <a:xfrm>
            <a:off x="6519194" y="3354466"/>
            <a:ext cx="5284268" cy="1064762"/>
            <a:chOff x="6452618" y="2358345"/>
            <a:chExt cx="5284268" cy="1064762"/>
          </a:xfrm>
        </p:grpSpPr>
        <p:grpSp>
          <p:nvGrpSpPr>
            <p:cNvPr id="35" name="Group 34"/>
            <p:cNvGrpSpPr/>
            <p:nvPr/>
          </p:nvGrpSpPr>
          <p:grpSpPr>
            <a:xfrm>
              <a:off x="7877904" y="2358345"/>
              <a:ext cx="3858982" cy="1064762"/>
              <a:chOff x="4103918" y="1729141"/>
              <a:chExt cx="4288642" cy="1188720"/>
            </a:xfrm>
          </p:grpSpPr>
          <p:pic>
            <p:nvPicPr>
              <p:cNvPr id="37" name="Picture 36" descr="Clipart - Simple Compute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descr="Connected Learning Initiative – Mathematics"/>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Category:Dollar sign - Wikimedia Commons"/>
              <p:cNvPicPr>
                <a:picLocks/>
              </p:cNvPicPr>
              <p:nvPr/>
            </p:nvPicPr>
            <p:blipFill>
              <a:blip r:embed="rId7">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36" name="Picture 35" descr="Proceso administrativo: Imagenes de cabecera"/>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40" name="TextBox 39">
            <a:extLst>
              <a:ext uri="{FF2B5EF4-FFF2-40B4-BE49-F238E27FC236}">
                <a16:creationId xmlns:a16="http://schemas.microsoft.com/office/drawing/2014/main" id="{DC381D81-C176-EE4F-B615-2DB4E3D294B9}"/>
              </a:ext>
            </a:extLst>
          </p:cNvPr>
          <p:cNvSpPr txBox="1"/>
          <p:nvPr/>
        </p:nvSpPr>
        <p:spPr>
          <a:xfrm>
            <a:off x="609600" y="212079"/>
            <a:ext cx="3209925" cy="1685077"/>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11500" dirty="0">
                <a:solidFill>
                  <a:schemeClr val="accent5">
                    <a:lumMod val="50000"/>
                  </a:schemeClr>
                </a:solidFill>
                <a:latin typeface="Berlin Sans FB Demi" panose="020E0802020502020306" pitchFamily="34" charset="0"/>
                <a:ea typeface="+mj-ea"/>
                <a:cs typeface="Arial"/>
              </a:rPr>
              <a:t>صوفيا</a:t>
            </a:r>
            <a:r>
              <a:rPr lang="ar-SA" sz="2000" dirty="0">
                <a:solidFill>
                  <a:schemeClr val="accent5">
                    <a:lumMod val="50000"/>
                  </a:schemeClr>
                </a:solidFill>
                <a:latin typeface="Century Gothic" panose="020B0502020202020204" pitchFamily="34" charset="0"/>
                <a:ea typeface="+mj-ea"/>
                <a:cs typeface="Arial"/>
              </a:rPr>
              <a:t> </a:t>
            </a:r>
          </a:p>
        </p:txBody>
      </p:sp>
      <p:sp>
        <p:nvSpPr>
          <p:cNvPr id="41" name="TextBox 40">
            <a:extLst>
              <a:ext uri="{FF2B5EF4-FFF2-40B4-BE49-F238E27FC236}">
                <a16:creationId xmlns:a16="http://schemas.microsoft.com/office/drawing/2014/main" id="{3C0E284A-4D29-6940-85B4-E75F1ED7B197}"/>
              </a:ext>
            </a:extLst>
          </p:cNvPr>
          <p:cNvSpPr txBox="1"/>
          <p:nvPr/>
        </p:nvSpPr>
        <p:spPr>
          <a:xfrm>
            <a:off x="105673" y="589468"/>
            <a:ext cx="11819626" cy="48013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خطة الإنفاق</a:t>
            </a:r>
          </a:p>
        </p:txBody>
      </p:sp>
    </p:spTree>
    <p:extLst>
      <p:ext uri="{BB962C8B-B14F-4D97-AF65-F5344CB8AC3E}">
        <p14:creationId xmlns:p14="http://schemas.microsoft.com/office/powerpoint/2010/main" val="1851092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8000" b="-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11838677" cy="862561"/>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latin typeface="Century Gothic" panose="020B0502020202020204" pitchFamily="34" charset="0"/>
                <a:cs typeface="Arial"/>
              </a:rPr>
              <a:t>الدفع مقابل الخدمات والدعم</a:t>
            </a:r>
          </a:p>
          <a:p>
            <a:pPr marL="0" indent="0">
              <a:buNone/>
            </a:pPr>
            <a:endParaRPr lang="en-US" dirty="0"/>
          </a:p>
        </p:txBody>
      </p:sp>
      <p:sp>
        <p:nvSpPr>
          <p:cNvPr id="10" name="TextBox 9">
            <a:hlinkClick r:id="rId4" action="ppaction://hlinkfile"/>
            <a:extLst>
              <a:ext uri="{FF2B5EF4-FFF2-40B4-BE49-F238E27FC236}">
                <a16:creationId xmlns:a16="http://schemas.microsoft.com/office/drawing/2014/main" id="{FD60D07C-AE66-5742-B7D2-221F610B5A95}"/>
              </a:ext>
            </a:extLst>
          </p:cNvPr>
          <p:cNvSpPr txBox="1"/>
          <p:nvPr/>
        </p:nvSpPr>
        <p:spPr>
          <a:xfrm>
            <a:off x="2155187" y="1205081"/>
            <a:ext cx="7852413" cy="978729"/>
          </a:xfrm>
          <a:prstGeom prst="rect">
            <a:avLst/>
          </a:prstGeom>
          <a:solidFill>
            <a:schemeClr val="bg1"/>
          </a:solidFill>
        </p:spPr>
        <p:txBody>
          <a:bodyPr wrap="square" rtlCol="0">
            <a:spAutoFit/>
          </a:bodyPr>
          <a:lstStyle/>
          <a:p>
            <a:pPr algn="ctr" defTabSz="914400" rtl="1" eaLnBrk="1" latinLnBrk="0" hangingPunct="1">
              <a:lnSpc>
                <a:spcPct val="90000"/>
              </a:lnSpc>
              <a:spcBef>
                <a:spcPct val="0"/>
              </a:spcBef>
              <a:buNone/>
            </a:pPr>
            <a:r>
              <a:rPr lang="ar-SA" sz="3200" b="1">
                <a:latin typeface="Century Gothic" panose="020B0502020202020204" pitchFamily="34" charset="0"/>
                <a:ea typeface="+mj-ea"/>
                <a:cs typeface="Arial"/>
                <a:hlinkClick r:id="rId5" action="ppaction://hlinkfile"/>
              </a:rPr>
              <a:t>*خطة الإنفاق</a:t>
            </a:r>
          </a:p>
          <a:p>
            <a:pPr algn="ctr" defTabSz="914400" rtl="1" eaLnBrk="1" latinLnBrk="0" hangingPunct="1">
              <a:lnSpc>
                <a:spcPct val="90000"/>
              </a:lnSpc>
              <a:spcBef>
                <a:spcPct val="0"/>
              </a:spcBef>
              <a:buNone/>
            </a:pPr>
            <a:r>
              <a:rPr lang="ar-SA" sz="3200" b="1">
                <a:latin typeface="Century Gothic" panose="020B0502020202020204" pitchFamily="34" charset="0"/>
                <a:ea typeface="+mj-ea"/>
                <a:cs typeface="Arial"/>
                <a:hlinkClick r:id="rId5" action="ppaction://hlinkfile"/>
              </a:rPr>
              <a:t>النشاط</a:t>
            </a:r>
          </a:p>
        </p:txBody>
      </p:sp>
      <p:sp>
        <p:nvSpPr>
          <p:cNvPr id="6" name="Isosceles Triangle 5"/>
          <p:cNvSpPr/>
          <p:nvPr/>
        </p:nvSpPr>
        <p:spPr>
          <a:xfrm rot="9220213">
            <a:off x="-601181" y="4082031"/>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15455B2-E6F4-2E48-9636-7FE1E17B4F97}"/>
              </a:ext>
            </a:extLst>
          </p:cNvPr>
          <p:cNvSpPr/>
          <p:nvPr/>
        </p:nvSpPr>
        <p:spPr>
          <a:xfrm>
            <a:off x="1020109" y="2786673"/>
            <a:ext cx="10122568" cy="3776134"/>
          </a:xfrm>
          <a:prstGeom prst="rect">
            <a:avLst/>
          </a:prstGeom>
          <a:solidFill>
            <a:schemeClr val="bg2">
              <a:lumMod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514350" indent="-514350">
              <a:buFont typeface="+mj-lt"/>
              <a:buAutoNum type="arabicParenR"/>
            </a:pPr>
            <a:r>
              <a:rPr lang="ar-SA" sz="2400" b="1">
                <a:latin typeface="Century Gothic" panose="020B0502020202020204" pitchFamily="34" charset="0"/>
                <a:cs typeface="Arial"/>
              </a:rPr>
              <a:t> فكّر في أحد أهدافك.</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ar-SA" sz="2400" b="1">
                <a:latin typeface="Century Gothic" panose="020B0502020202020204" pitchFamily="34" charset="0"/>
                <a:cs typeface="Arial"/>
              </a:rPr>
              <a:t>فكّر في الطريقة التي تساعدك بها الخدمة في الوصول لهذا الهدف.</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ar-SA" sz="2400" b="1">
                <a:latin typeface="Century Gothic" panose="020B0502020202020204" pitchFamily="34" charset="0"/>
                <a:cs typeface="Arial"/>
              </a:rPr>
              <a:t> كم قد تبلغ تكلفة هذه الخدمة؟</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ar-SA" sz="2400" b="1">
                <a:latin typeface="Century Gothic" panose="020B0502020202020204" pitchFamily="34" charset="0"/>
                <a:cs typeface="Arial"/>
              </a:rPr>
              <a:t> كم مرة؟ ساعة؟ شهر؟ عام؟</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ar-SA" sz="2400" b="1">
                <a:latin typeface="Century Gothic" panose="020B0502020202020204" pitchFamily="34" charset="0"/>
                <a:cs typeface="Arial"/>
              </a:rPr>
              <a:t>متى ستبدأ الخدمة ومتى تنتهي؟</a:t>
            </a:r>
          </a:p>
        </p:txBody>
      </p:sp>
      <p:sp>
        <p:nvSpPr>
          <p:cNvPr id="7" name="TextBox 6">
            <a:extLst>
              <a:ext uri="{FF2B5EF4-FFF2-40B4-BE49-F238E27FC236}">
                <a16:creationId xmlns:a16="http://schemas.microsoft.com/office/drawing/2014/main" id="{3C0E284A-4D29-6940-85B4-E75F1ED7B197}"/>
              </a:ext>
            </a:extLst>
          </p:cNvPr>
          <p:cNvSpPr txBox="1"/>
          <p:nvPr/>
        </p:nvSpPr>
        <p:spPr>
          <a:xfrm>
            <a:off x="105672" y="589468"/>
            <a:ext cx="11838677" cy="48013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خطة الإنفاق</a:t>
            </a:r>
          </a:p>
        </p:txBody>
      </p:sp>
    </p:spTree>
    <p:extLst>
      <p:ext uri="{BB962C8B-B14F-4D97-AF65-F5344CB8AC3E}">
        <p14:creationId xmlns:p14="http://schemas.microsoft.com/office/powerpoint/2010/main" val="2634497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7000"/>
            <a:lum/>
          </a:blip>
          <a:srcRect/>
          <a:stretch>
            <a:fillRect t="-4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2121763" y="1817789"/>
            <a:ext cx="8279537" cy="3600031"/>
            <a:chOff x="7342149" y="4281112"/>
            <a:chExt cx="3579183" cy="3995009"/>
          </a:xfrm>
        </p:grpSpPr>
        <p:grpSp>
          <p:nvGrpSpPr>
            <p:cNvPr id="7" name="Group 6">
              <a:extLst>
                <a:ext uri="{FF2B5EF4-FFF2-40B4-BE49-F238E27FC236}">
                  <a16:creationId xmlns:a16="http://schemas.microsoft.com/office/drawing/2014/main" id="{64FE8BC6-2DD4-CA48-82FD-223E9964A902}"/>
                </a:ext>
              </a:extLst>
            </p:cNvPr>
            <p:cNvGrpSpPr/>
            <p:nvPr/>
          </p:nvGrpSpPr>
          <p:grpSpPr>
            <a:xfrm>
              <a:off x="7342149" y="4281112"/>
              <a:ext cx="3579183" cy="3995009"/>
              <a:chOff x="1775083" y="4842755"/>
              <a:chExt cx="3579183" cy="3567393"/>
            </a:xfrm>
          </p:grpSpPr>
          <p:sp>
            <p:nvSpPr>
              <p:cNvPr id="10" name="Rectangle 9">
                <a:extLst>
                  <a:ext uri="{FF2B5EF4-FFF2-40B4-BE49-F238E27FC236}">
                    <a16:creationId xmlns:a16="http://schemas.microsoft.com/office/drawing/2014/main" id="{02433F78-0CAE-4349-B18F-2997B88E9667}"/>
                  </a:ext>
                </a:extLst>
              </p:cNvPr>
              <p:cNvSpPr/>
              <p:nvPr/>
            </p:nvSpPr>
            <p:spPr>
              <a:xfrm>
                <a:off x="1775083" y="4842755"/>
                <a:ext cx="3579183" cy="3567393"/>
              </a:xfrm>
              <a:prstGeom prst="rect">
                <a:avLst/>
              </a:prstGeom>
              <a:solidFill>
                <a:schemeClr val="tx1">
                  <a:lumMod val="75000"/>
                  <a:lumOff val="2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19026" y="4925642"/>
                <a:ext cx="3291298" cy="3401621"/>
              </a:xfrm>
              <a:prstGeom prst="rect">
                <a:avLst/>
              </a:pr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13800" y="4639457"/>
              <a:ext cx="3032380" cy="3497316"/>
            </a:xfrm>
            <a:prstGeom prst="rect">
              <a:avLst/>
            </a:prstGeom>
            <a:noFill/>
          </p:spPr>
          <p:txBody>
            <a:bodyPr wrap="square" rtlCol="0">
              <a:spAutoFit/>
            </a:bodyPr>
            <a:lstStyle/>
            <a:p>
              <a:pPr algn="ctr"/>
              <a:r>
                <a:rPr lang="ar-SA" sz="2400" b="1" dirty="0">
                  <a:latin typeface="Century Gothic" panose="020B0502020202020204" pitchFamily="34" charset="0"/>
                  <a:cs typeface="Arial"/>
                </a:rPr>
                <a:t>استعراض خطة الإنفاق</a:t>
              </a:r>
            </a:p>
            <a:p>
              <a:pPr algn="ctr"/>
              <a:endParaRPr lang="en-US" sz="2400" b="1" dirty="0">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ar-SA" sz="2400" dirty="0">
                  <a:solidFill>
                    <a:schemeClr val="tx2">
                      <a:lumMod val="50000"/>
                    </a:schemeClr>
                  </a:solidFill>
                  <a:latin typeface="Century Gothic" panose="020B0502020202020204" pitchFamily="34" charset="0"/>
                  <a:cs typeface="Arial"/>
                </a:rPr>
                <a:t>وضع خطة الإنفاق الخاصة بك</a:t>
              </a: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ar-SA" sz="2400" dirty="0">
                  <a:solidFill>
                    <a:schemeClr val="tx2">
                      <a:lumMod val="50000"/>
                    </a:schemeClr>
                  </a:solidFill>
                  <a:latin typeface="Century Gothic" panose="020B0502020202020204" pitchFamily="34" charset="0"/>
                  <a:cs typeface="Arial"/>
                </a:rPr>
                <a:t>أمثلة جيسون وصوفيا</a:t>
              </a: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ar-SA" sz="2400" dirty="0">
                  <a:solidFill>
                    <a:schemeClr val="tx2">
                      <a:lumMod val="50000"/>
                    </a:schemeClr>
                  </a:solidFill>
                  <a:latin typeface="Century Gothic" panose="020B0502020202020204" pitchFamily="34" charset="0"/>
                  <a:cs typeface="Arial"/>
                </a:rPr>
                <a:t>النشاط</a:t>
              </a:r>
            </a:p>
            <a:p>
              <a:pPr marL="285750" indent="-285750">
                <a:buFont typeface="Wingdings" panose="05000000000000000000" pitchFamily="2" charset="2"/>
                <a:buChar char="ü"/>
              </a:pPr>
              <a:endParaRPr lang="en-US" dirty="0">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11829152" cy="862561"/>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latin typeface="Century Gothic" panose="020B0502020202020204" pitchFamily="34" charset="0"/>
                <a:cs typeface="Arial"/>
              </a:rPr>
              <a:t>الدفع مقابل الخدمات والدعم</a:t>
            </a:r>
          </a:p>
          <a:p>
            <a:pPr marL="0" indent="0">
              <a:buNone/>
            </a:pPr>
            <a:endParaRPr lang="en-US" dirty="0"/>
          </a:p>
        </p:txBody>
      </p:sp>
      <p:sp>
        <p:nvSpPr>
          <p:cNvPr id="13" name="TextBox 12">
            <a:extLst>
              <a:ext uri="{FF2B5EF4-FFF2-40B4-BE49-F238E27FC236}">
                <a16:creationId xmlns:a16="http://schemas.microsoft.com/office/drawing/2014/main" id="{3C0E284A-4D29-6940-85B4-E75F1ED7B197}"/>
              </a:ext>
            </a:extLst>
          </p:cNvPr>
          <p:cNvSpPr txBox="1"/>
          <p:nvPr/>
        </p:nvSpPr>
        <p:spPr>
          <a:xfrm>
            <a:off x="105672" y="589468"/>
            <a:ext cx="11829151" cy="48013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المراجعة</a:t>
            </a:r>
          </a:p>
        </p:txBody>
      </p:sp>
    </p:spTree>
    <p:extLst>
      <p:ext uri="{BB962C8B-B14F-4D97-AF65-F5344CB8AC3E}">
        <p14:creationId xmlns:p14="http://schemas.microsoft.com/office/powerpoint/2010/main" val="1996035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919037" y="1925280"/>
            <a:ext cx="8277726" cy="4371288"/>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651106" y="1966081"/>
            <a:ext cx="6813587" cy="1588127"/>
          </a:xfrm>
          <a:prstGeom prst="rect">
            <a:avLst/>
          </a:prstGeom>
          <a:noFill/>
        </p:spPr>
        <p:txBody>
          <a:bodyPr wrap="square" rtlCol="0">
            <a:spAutoFit/>
          </a:bodyPr>
          <a:lstStyle/>
          <a:p>
            <a:pPr algn="ctr">
              <a:lnSpc>
                <a:spcPct val="90000"/>
              </a:lnSpc>
              <a:spcBef>
                <a:spcPct val="0"/>
              </a:spcBef>
            </a:pPr>
            <a:r>
              <a:rPr lang="ar-SA" sz="3600" b="1">
                <a:solidFill>
                  <a:schemeClr val="bg2">
                    <a:lumMod val="10000"/>
                  </a:schemeClr>
                </a:solidFill>
                <a:latin typeface="Century Gothic" panose="020B0502020202020204" pitchFamily="34" charset="0"/>
                <a:cs typeface="Arial"/>
              </a:rPr>
              <a:t>خدمة الإدارة المالية</a:t>
            </a:r>
          </a:p>
          <a:p>
            <a:pPr algn="ctr" defTabSz="914400" rtl="0" eaLnBrk="1" latinLnBrk="0" hangingPunct="1">
              <a:lnSpc>
                <a:spcPct val="90000"/>
              </a:lnSpc>
              <a:spcBef>
                <a:spcPct val="0"/>
              </a:spcBef>
              <a:buNone/>
            </a:pPr>
            <a:endParaRPr lang="en-US" sz="3600" b="1"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2034606" y="3130765"/>
            <a:ext cx="8046585" cy="3360920"/>
          </a:xfrm>
          <a:prstGeom prst="rect">
            <a:avLst/>
          </a:prstGeom>
          <a:noFill/>
        </p:spPr>
        <p:txBody>
          <a:bodyPr wrap="square" rtlCol="0">
            <a:spAutoFit/>
          </a:bodyPr>
          <a:lstStyle/>
          <a:p>
            <a:pPr marL="342900" indent="-342900" defTabSz="914400" rtl="1" eaLnBrk="1" latinLnBrk="0" hangingPunct="1">
              <a:lnSpc>
                <a:spcPct val="90000"/>
              </a:lnSpc>
              <a:spcBef>
                <a:spcPct val="0"/>
              </a:spcBef>
              <a:buFont typeface="Wingdings" panose="05000000000000000000" pitchFamily="2" charset="2"/>
              <a:buChar char="ü"/>
            </a:pPr>
            <a:r>
              <a:rPr lang="ar-SA" sz="2400">
                <a:solidFill>
                  <a:schemeClr val="tx2">
                    <a:lumMod val="50000"/>
                  </a:schemeClr>
                </a:solidFill>
                <a:latin typeface="Century Gothic" panose="020B0502020202020204" pitchFamily="34" charset="0"/>
                <a:ea typeface="+mj-ea"/>
                <a:cs typeface="Arial"/>
              </a:rPr>
              <a:t>نظرة عامة حول خدمة الإدارة المالية</a:t>
            </a:r>
          </a:p>
          <a:p>
            <a:pPr defTabSz="914400" rtl="0" eaLnBrk="1" latinLnBrk="0" hangingPunct="1">
              <a:lnSpc>
                <a:spcPct val="90000"/>
              </a:lnSpc>
              <a:spcBef>
                <a:spcPct val="0"/>
              </a:spcBef>
            </a:pPr>
            <a:endParaRPr lang="en-US" sz="2400" kern="1200" dirty="0">
              <a:solidFill>
                <a:schemeClr val="tx2">
                  <a:lumMod val="50000"/>
                </a:schemeClr>
              </a:solidFill>
              <a:latin typeface="Century Gothic" panose="020B0502020202020204" pitchFamily="34" charset="0"/>
              <a:ea typeface="+mj-ea"/>
              <a:cs typeface="+mj-cs"/>
            </a:endParaRPr>
          </a:p>
          <a:p>
            <a:pPr marL="342900" indent="-342900" defTabSz="914400" rtl="1" eaLnBrk="1" latinLnBrk="0" hangingPunct="1">
              <a:lnSpc>
                <a:spcPct val="90000"/>
              </a:lnSpc>
              <a:spcBef>
                <a:spcPct val="0"/>
              </a:spcBef>
              <a:buFont typeface="Wingdings" panose="05000000000000000000" pitchFamily="2" charset="2"/>
              <a:buChar char="ü"/>
            </a:pPr>
            <a:r>
              <a:rPr lang="ar-SA" sz="2400">
                <a:solidFill>
                  <a:schemeClr val="tx2">
                    <a:lumMod val="50000"/>
                  </a:schemeClr>
                </a:solidFill>
                <a:latin typeface="Century Gothic" panose="020B0502020202020204" pitchFamily="34" charset="0"/>
                <a:ea typeface="+mj-ea"/>
                <a:cs typeface="Arial"/>
              </a:rPr>
              <a:t>تحديد علاقتك مع خدمة الإدارة المالية الخاصة بك</a:t>
            </a:r>
          </a:p>
          <a:p>
            <a:pPr defTabSz="914400" rtl="0" eaLnBrk="1" latinLnBrk="0" hangingPunct="1">
              <a:lnSpc>
                <a:spcPct val="90000"/>
              </a:lnSpc>
              <a:spcBef>
                <a:spcPct val="0"/>
              </a:spcBef>
            </a:pP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1" eaLnBrk="1" latinLnBrk="0" hangingPunct="1">
              <a:lnSpc>
                <a:spcPct val="90000"/>
              </a:lnSpc>
              <a:spcBef>
                <a:spcPct val="0"/>
              </a:spcBef>
              <a:buFont typeface="Wingdings" panose="05000000000000000000" pitchFamily="2" charset="2"/>
              <a:buChar char="ü"/>
            </a:pPr>
            <a:r>
              <a:rPr lang="ar-SA" sz="2400">
                <a:solidFill>
                  <a:schemeClr val="tx2">
                    <a:lumMod val="50000"/>
                  </a:schemeClr>
                </a:solidFill>
                <a:latin typeface="Century Gothic" panose="020B0502020202020204" pitchFamily="34" charset="0"/>
                <a:ea typeface="+mj-ea"/>
                <a:cs typeface="Arial"/>
              </a:rPr>
              <a:t>3 نماذج</a:t>
            </a:r>
          </a:p>
          <a:p>
            <a:pPr defTabSz="914400" rtl="1" eaLnBrk="1" latinLnBrk="0" hangingPunct="1">
              <a:lnSpc>
                <a:spcPct val="90000"/>
              </a:lnSpc>
              <a:spcBef>
                <a:spcPct val="0"/>
              </a:spcBef>
            </a:pPr>
            <a:endParaRPr lang="ar-SA" sz="2400">
              <a:solidFill>
                <a:schemeClr val="tx2">
                  <a:lumMod val="50000"/>
                </a:schemeClr>
              </a:solidFill>
              <a:latin typeface="Century Gothic" panose="020B0502020202020204" pitchFamily="34" charset="0"/>
              <a:ea typeface="+mj-ea"/>
              <a:cs typeface="Arial"/>
            </a:endParaRPr>
          </a:p>
          <a:p>
            <a:pPr marL="342900" indent="-342900" defTabSz="914400" rtl="1" eaLnBrk="1" latinLnBrk="0" hangingPunct="1">
              <a:lnSpc>
                <a:spcPct val="90000"/>
              </a:lnSpc>
              <a:spcBef>
                <a:spcPct val="0"/>
              </a:spcBef>
              <a:buFont typeface="Wingdings" panose="05000000000000000000" pitchFamily="2" charset="2"/>
              <a:buChar char="ü"/>
            </a:pPr>
            <a:r>
              <a:rPr lang="ar-SA" sz="2400">
                <a:solidFill>
                  <a:schemeClr val="tx2">
                    <a:lumMod val="50000"/>
                  </a:schemeClr>
                </a:solidFill>
                <a:latin typeface="Century Gothic" panose="020B0502020202020204" pitchFamily="34" charset="0"/>
                <a:ea typeface="+mj-ea"/>
                <a:cs typeface="Arial"/>
              </a:rPr>
              <a:t> تكلفة خدمة الإدارة المالية</a:t>
            </a:r>
          </a:p>
          <a:p>
            <a:pPr marL="342900" indent="-342900" defTabSz="914400" rtl="0" eaLnBrk="1" latinLnBrk="0" hangingPunct="1">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a typeface="+mj-ea"/>
              <a:cs typeface="+mj-cs"/>
            </a:endParaRPr>
          </a:p>
          <a:p>
            <a:pPr marL="342900" indent="-342900" defTabSz="914400" rtl="1" eaLnBrk="1" latinLnBrk="0" hangingPunct="1">
              <a:lnSpc>
                <a:spcPct val="90000"/>
              </a:lnSpc>
              <a:spcBef>
                <a:spcPct val="0"/>
              </a:spcBef>
              <a:buFont typeface="Wingdings" panose="05000000000000000000" pitchFamily="2" charset="2"/>
              <a:buChar char="ü"/>
            </a:pPr>
            <a:r>
              <a:rPr lang="ar-SA" sz="2400">
                <a:solidFill>
                  <a:schemeClr val="tx2">
                    <a:lumMod val="50000"/>
                  </a:schemeClr>
                </a:solidFill>
                <a:latin typeface="Century Gothic" panose="020B0502020202020204" pitchFamily="34" charset="0"/>
                <a:ea typeface="+mj-ea"/>
                <a:cs typeface="Arial"/>
              </a:rPr>
              <a:t>أمثلة جيسون وصوفيا</a:t>
            </a:r>
          </a:p>
          <a:p>
            <a:pPr marL="457200" indent="-457200" algn="ctr" defTabSz="914400" rtl="0" eaLnBrk="1" latinLnBrk="0" hangingPunct="1">
              <a:lnSpc>
                <a:spcPct val="90000"/>
              </a:lnSpc>
              <a:spcBef>
                <a:spcPct val="0"/>
              </a:spcBef>
              <a:buFont typeface="Wingdings" panose="05000000000000000000" pitchFamily="2" charset="2"/>
              <a:buChar char="ü"/>
            </a:pPr>
            <a:endParaRPr lang="en-US" sz="2000" u="sng" dirty="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829152" cy="862561"/>
          </a:xfrm>
        </p:spPr>
        <p:txBody>
          <a:bodyPr/>
          <a:lstStyle/>
          <a:p>
            <a:r>
              <a:rPr lang="ar-SA" sz="2800" dirty="0"/>
              <a:t>الدفع مقابل الخدمات والدعم</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 y="610286"/>
            <a:ext cx="11934825"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خدمة الإدارة المالية</a:t>
            </a:r>
          </a:p>
        </p:txBody>
      </p:sp>
      <p:sp>
        <p:nvSpPr>
          <p:cNvPr id="9" name="TextBox 8"/>
          <p:cNvSpPr txBox="1"/>
          <p:nvPr/>
        </p:nvSpPr>
        <p:spPr>
          <a:xfrm>
            <a:off x="2651106" y="1367041"/>
            <a:ext cx="7165315" cy="5355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200" b="1">
                <a:latin typeface="Century Gothic" panose="020B0502020202020204" pitchFamily="34" charset="0"/>
                <a:ea typeface="+mj-ea"/>
                <a:cs typeface="Arial"/>
              </a:rPr>
              <a:t>نظرة عامة</a:t>
            </a:r>
          </a:p>
        </p:txBody>
      </p:sp>
    </p:spTree>
    <p:extLst>
      <p:ext uri="{BB962C8B-B14F-4D97-AF65-F5344CB8AC3E}">
        <p14:creationId xmlns:p14="http://schemas.microsoft.com/office/powerpoint/2010/main" val="339065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1" y="994167"/>
            <a:ext cx="9846073" cy="1460500"/>
          </a:xfrm>
        </p:spPr>
        <p:txBody>
          <a:bodyPr>
            <a:noAutofit/>
          </a:bodyPr>
          <a:lstStyle/>
          <a:p>
            <a:r>
              <a:rPr lang="ar-SA" dirty="0"/>
              <a:t>ما هو التحديد الذاتي</a:t>
            </a:r>
          </a:p>
        </p:txBody>
      </p:sp>
      <p:grpSp>
        <p:nvGrpSpPr>
          <p:cNvPr id="10" name="Group 9">
            <a:extLst>
              <a:ext uri="{FF2B5EF4-FFF2-40B4-BE49-F238E27FC236}">
                <a16:creationId xmlns:a16="http://schemas.microsoft.com/office/drawing/2014/main" id="{DA2DBE59-EB23-064E-85E6-1619FE741698}"/>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D3EDC601-C722-5F47-AFAF-31CF2B7DD951}"/>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ED0A372D-28CD-304E-B40E-CA2FF67FCE9D}"/>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96FD4E4-5AB9-F147-A2AE-D526242FCDE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26B7E1CF-995D-9F48-BF93-1AB256D427EF}"/>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ar-SA" b="1">
                  <a:solidFill>
                    <a:schemeClr val="accent5">
                      <a:lumMod val="50000"/>
                    </a:schemeClr>
                  </a:solidFill>
                  <a:latin typeface="Century Gothic" panose="020B0502020202020204" pitchFamily="34" charset="0"/>
                  <a:ea typeface="+mj-ea"/>
                  <a:cs typeface="Arial"/>
                </a:rPr>
                <a:t>الأدوار والمسئوليات</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 أنت</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 الأسرة/دائرة الدعم</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منسق الخدمة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خدمة الإدارة المالية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 مقدم الخدمات</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الميسِّر المستقل </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558A179E-A699-2245-920E-C80A0126BF0E}"/>
                </a:ext>
              </a:extLst>
            </p:cNvPr>
            <p:cNvSpPr txBox="1"/>
            <p:nvPr/>
          </p:nvSpPr>
          <p:spPr>
            <a:xfrm>
              <a:off x="7551338" y="3127359"/>
              <a:ext cx="3109170" cy="1837426"/>
            </a:xfrm>
            <a:prstGeom prst="rect">
              <a:avLst/>
            </a:prstGeom>
            <a:noFill/>
          </p:spPr>
          <p:txBody>
            <a:bodyPr wrap="square" rtlCol="0">
              <a:spAutoFit/>
            </a:bodyPr>
            <a:lstStyle/>
            <a:p>
              <a:r>
                <a:rPr lang="ar-SA" b="1">
                  <a:solidFill>
                    <a:schemeClr val="accent5">
                      <a:lumMod val="50000"/>
                    </a:schemeClr>
                  </a:solidFill>
                  <a:latin typeface="Century Gothic" panose="020B0502020202020204" pitchFamily="34" charset="0"/>
                  <a:cs typeface="Arial"/>
                </a:rPr>
                <a:t>5 مبادئ</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الحرية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السلطة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الدعم</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 المسؤولية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الإقرار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35925001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p:cNvSpPr/>
          <p:nvPr/>
        </p:nvSpPr>
        <p:spPr>
          <a:xfrm rot="9220213">
            <a:off x="-601182" y="4082031"/>
            <a:ext cx="15108068" cy="6918578"/>
          </a:xfrm>
          <a:prstGeom prst="triangle">
            <a:avLst>
              <a:gd name="adj" fmla="val 22555"/>
            </a:avLst>
          </a:prstGeom>
          <a:solidFill>
            <a:schemeClr val="bg2">
              <a:lumMod val="2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C5873B90-0C5D-9346-B9BD-B7719D64C7D8}"/>
              </a:ext>
            </a:extLst>
          </p:cNvPr>
          <p:cNvPicPr>
            <a:picLocks noChangeAspect="1"/>
          </p:cNvPicPr>
          <p:nvPr/>
        </p:nvPicPr>
        <p:blipFill>
          <a:blip r:embed="rId3">
            <a:alphaModFix amt="20000"/>
          </a:blip>
          <a:stretch>
            <a:fillRect/>
          </a:stretch>
        </p:blipFill>
        <p:spPr>
          <a:xfrm>
            <a:off x="-49505" y="1090416"/>
            <a:ext cx="12192000" cy="6858000"/>
          </a:xfrm>
          <a:prstGeom prst="rect">
            <a:avLst/>
          </a:prstGeom>
        </p:spPr>
      </p:pic>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786059" cy="862561"/>
          </a:xfrm>
        </p:spPr>
        <p:txBody>
          <a:bodyPr/>
          <a:lstStyle/>
          <a:p>
            <a:r>
              <a:rPr lang="ar-SA" sz="2800" dirty="0"/>
              <a:t>الدفع مقابل الخدمات والدعم</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 y="610286"/>
            <a:ext cx="11891733" cy="46628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خدمة الإدارة المالية</a:t>
            </a:r>
          </a:p>
        </p:txBody>
      </p:sp>
      <p:sp>
        <p:nvSpPr>
          <p:cNvPr id="13" name="Rectangle 12"/>
          <p:cNvSpPr/>
          <p:nvPr/>
        </p:nvSpPr>
        <p:spPr>
          <a:xfrm>
            <a:off x="-49505" y="1774656"/>
            <a:ext cx="12241505" cy="457534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CB432CB1-C3BC-354D-A9B8-129FC577EF00}"/>
              </a:ext>
            </a:extLst>
          </p:cNvPr>
          <p:cNvGrpSpPr/>
          <p:nvPr/>
        </p:nvGrpSpPr>
        <p:grpSpPr>
          <a:xfrm>
            <a:off x="499532" y="2944806"/>
            <a:ext cx="11170087" cy="2295537"/>
            <a:chOff x="290143" y="2980530"/>
            <a:chExt cx="11360630" cy="2537781"/>
          </a:xfrm>
        </p:grpSpPr>
        <p:pic>
          <p:nvPicPr>
            <p:cNvPr id="10" name="Picture 9">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3280357" y="2994878"/>
              <a:ext cx="2501945" cy="25019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00C7BF1F-25A8-2141-8C9A-6B58C8817612}"/>
                </a:ext>
              </a:extLst>
            </p:cNvPr>
            <p:cNvPicPr>
              <a:picLocks noChangeAspect="1"/>
            </p:cNvPicPr>
            <p:nvPr/>
          </p:nvPicPr>
          <p:blipFill>
            <a:blip r:embed="rId5"/>
            <a:stretch>
              <a:fillRect/>
            </a:stretch>
          </p:blipFill>
          <p:spPr>
            <a:xfrm>
              <a:off x="290143" y="2994379"/>
              <a:ext cx="2498209" cy="24982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8" t="-5172" r="-3448" b="1724"/>
            <a:stretch/>
          </p:blipFill>
          <p:spPr>
            <a:xfrm>
              <a:off x="9289003" y="2980530"/>
              <a:ext cx="2361770" cy="25120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BE142614-2D2F-DC40-B63B-08082F4F9906}"/>
                </a:ext>
              </a:extLst>
            </p:cNvPr>
            <p:cNvPicPr>
              <a:picLocks noChangeAspect="1"/>
            </p:cNvPicPr>
            <p:nvPr/>
          </p:nvPicPr>
          <p:blipFill>
            <a:blip r:embed="rId7"/>
            <a:stretch>
              <a:fillRect/>
            </a:stretch>
          </p:blipFill>
          <p:spPr>
            <a:xfrm>
              <a:off x="6275198" y="2997402"/>
              <a:ext cx="2520909" cy="25209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4" name="TextBox 13"/>
          <p:cNvSpPr txBox="1"/>
          <p:nvPr/>
        </p:nvSpPr>
        <p:spPr>
          <a:xfrm>
            <a:off x="499532" y="1855277"/>
            <a:ext cx="11108267" cy="1089529"/>
          </a:xfrm>
          <a:prstGeom prst="rect">
            <a:avLst/>
          </a:prstGeom>
          <a:noFill/>
        </p:spPr>
        <p:txBody>
          <a:bodyPr wrap="square" rtlCol="0">
            <a:spAutoFit/>
          </a:bodyPr>
          <a:lstStyle/>
          <a:p>
            <a:pPr algn="ctr">
              <a:lnSpc>
                <a:spcPct val="90000"/>
              </a:lnSpc>
              <a:spcBef>
                <a:spcPct val="0"/>
              </a:spcBef>
            </a:pPr>
            <a:r>
              <a:rPr lang="ar-SA" sz="3600" b="1" dirty="0">
                <a:latin typeface="Century Gothic" panose="020B0502020202020204" pitchFamily="34" charset="0"/>
                <a:ea typeface="+mj-ea"/>
                <a:cs typeface="Arial"/>
              </a:rPr>
              <a:t>خدمة الإدارة المالية</a:t>
            </a:r>
          </a:p>
          <a:p>
            <a:pPr algn="ctr">
              <a:lnSpc>
                <a:spcPct val="90000"/>
              </a:lnSpc>
              <a:spcBef>
                <a:spcPct val="0"/>
              </a:spcBef>
              <a:buNone/>
            </a:pPr>
            <a:r>
              <a:rPr lang="en-US" sz="3600" b="1" dirty="0">
                <a:latin typeface="Century Gothic" panose="020B0502020202020204" pitchFamily="34" charset="0"/>
                <a:ea typeface="+mj-ea"/>
                <a:cs typeface="Arial"/>
              </a:rPr>
              <a:t>(FMS)</a:t>
            </a:r>
          </a:p>
        </p:txBody>
      </p:sp>
      <p:sp>
        <p:nvSpPr>
          <p:cNvPr id="4" name="TextBox 3">
            <a:extLst>
              <a:ext uri="{FF2B5EF4-FFF2-40B4-BE49-F238E27FC236}">
                <a16:creationId xmlns:a16="http://schemas.microsoft.com/office/drawing/2014/main" id="{1FEEF809-4372-D245-99EB-A6DA75C2C148}"/>
              </a:ext>
            </a:extLst>
          </p:cNvPr>
          <p:cNvSpPr txBox="1"/>
          <p:nvPr/>
        </p:nvSpPr>
        <p:spPr>
          <a:xfrm>
            <a:off x="673099" y="5260471"/>
            <a:ext cx="2109173" cy="1089529"/>
          </a:xfrm>
          <a:prstGeom prst="rect">
            <a:avLst/>
          </a:prstGeom>
          <a:noFill/>
        </p:spPr>
        <p:txBody>
          <a:bodyPr wrap="square" rtlCol="0">
            <a:spAutoFit/>
          </a:bodyPr>
          <a:lstStyle/>
          <a:p>
            <a:pPr algn="ctr">
              <a:lnSpc>
                <a:spcPct val="90000"/>
              </a:lnSpc>
              <a:spcBef>
                <a:spcPct val="0"/>
              </a:spcBef>
            </a:pPr>
            <a:r>
              <a:rPr lang="ar-SA" sz="2400">
                <a:latin typeface="Century Gothic" panose="020B0502020202020204" pitchFamily="34" charset="0"/>
                <a:cs typeface="Arial"/>
              </a:rPr>
              <a:t>تدعم إلى جانب خطة الإنفاق</a:t>
            </a:r>
          </a:p>
        </p:txBody>
      </p:sp>
      <p:sp>
        <p:nvSpPr>
          <p:cNvPr id="20" name="TextBox 19">
            <a:extLst>
              <a:ext uri="{FF2B5EF4-FFF2-40B4-BE49-F238E27FC236}">
                <a16:creationId xmlns:a16="http://schemas.microsoft.com/office/drawing/2014/main" id="{7D999EB4-718C-5043-B233-CF6F5BA42695}"/>
              </a:ext>
            </a:extLst>
          </p:cNvPr>
          <p:cNvSpPr txBox="1"/>
          <p:nvPr/>
        </p:nvSpPr>
        <p:spPr>
          <a:xfrm>
            <a:off x="3586659" y="5341092"/>
            <a:ext cx="2165850" cy="1089529"/>
          </a:xfrm>
          <a:prstGeom prst="rect">
            <a:avLst/>
          </a:prstGeom>
          <a:noFill/>
        </p:spPr>
        <p:txBody>
          <a:bodyPr wrap="square" rtlCol="0">
            <a:spAutoFit/>
          </a:bodyPr>
          <a:lstStyle/>
          <a:p>
            <a:pPr algn="ctr">
              <a:lnSpc>
                <a:spcPct val="90000"/>
              </a:lnSpc>
              <a:spcBef>
                <a:spcPct val="0"/>
              </a:spcBef>
            </a:pPr>
            <a:r>
              <a:rPr lang="ar-SA" sz="2400">
                <a:latin typeface="Century Gothic" panose="020B0502020202020204" pitchFamily="34" charset="0"/>
                <a:cs typeface="Arial"/>
              </a:rPr>
              <a:t> تستخدم الميزانية للدفع مقابل الخدمات</a:t>
            </a:r>
          </a:p>
        </p:txBody>
      </p:sp>
      <p:sp>
        <p:nvSpPr>
          <p:cNvPr id="21" name="TextBox 20">
            <a:extLst>
              <a:ext uri="{FF2B5EF4-FFF2-40B4-BE49-F238E27FC236}">
                <a16:creationId xmlns:a16="http://schemas.microsoft.com/office/drawing/2014/main" id="{D1B4E3CF-386A-644E-B40A-DA9EAD99C893}"/>
              </a:ext>
            </a:extLst>
          </p:cNvPr>
          <p:cNvSpPr txBox="1"/>
          <p:nvPr/>
        </p:nvSpPr>
        <p:spPr>
          <a:xfrm>
            <a:off x="6540593" y="5294515"/>
            <a:ext cx="2165850" cy="1089529"/>
          </a:xfrm>
          <a:prstGeom prst="rect">
            <a:avLst/>
          </a:prstGeom>
          <a:noFill/>
        </p:spPr>
        <p:txBody>
          <a:bodyPr wrap="square" rtlCol="0">
            <a:spAutoFit/>
          </a:bodyPr>
          <a:lstStyle/>
          <a:p>
            <a:pPr algn="ctr">
              <a:lnSpc>
                <a:spcPct val="90000"/>
              </a:lnSpc>
              <a:spcBef>
                <a:spcPct val="0"/>
              </a:spcBef>
            </a:pPr>
            <a:r>
              <a:rPr lang="ar-SA" sz="2400">
                <a:latin typeface="Century Gothic" panose="020B0502020202020204" pitchFamily="34" charset="0"/>
                <a:cs typeface="Arial"/>
              </a:rPr>
              <a:t>تزودك موجزات شهرية</a:t>
            </a:r>
          </a:p>
        </p:txBody>
      </p:sp>
      <p:sp>
        <p:nvSpPr>
          <p:cNvPr id="22" name="TextBox 21">
            <a:extLst>
              <a:ext uri="{FF2B5EF4-FFF2-40B4-BE49-F238E27FC236}">
                <a16:creationId xmlns:a16="http://schemas.microsoft.com/office/drawing/2014/main" id="{0B0EDDE3-5078-254A-A7E5-9E0A07926586}"/>
              </a:ext>
            </a:extLst>
          </p:cNvPr>
          <p:cNvSpPr txBox="1"/>
          <p:nvPr/>
        </p:nvSpPr>
        <p:spPr>
          <a:xfrm>
            <a:off x="9125347" y="5277493"/>
            <a:ext cx="2766385" cy="1089529"/>
          </a:xfrm>
          <a:prstGeom prst="rect">
            <a:avLst/>
          </a:prstGeom>
          <a:noFill/>
        </p:spPr>
        <p:txBody>
          <a:bodyPr wrap="square" rtlCol="0">
            <a:spAutoFit/>
          </a:bodyPr>
          <a:lstStyle/>
          <a:p>
            <a:pPr algn="ctr">
              <a:lnSpc>
                <a:spcPct val="90000"/>
              </a:lnSpc>
              <a:spcBef>
                <a:spcPct val="0"/>
              </a:spcBef>
            </a:pPr>
            <a:r>
              <a:rPr lang="ar-SA" sz="2400">
                <a:latin typeface="Century Gothic" panose="020B0502020202020204" pitchFamily="34" charset="0"/>
                <a:cs typeface="Arial"/>
              </a:rPr>
              <a:t>تتحقق من الخلفية والمؤهلات</a:t>
            </a:r>
          </a:p>
        </p:txBody>
      </p:sp>
    </p:spTree>
    <p:extLst>
      <p:ext uri="{BB962C8B-B14F-4D97-AF65-F5344CB8AC3E}">
        <p14:creationId xmlns:p14="http://schemas.microsoft.com/office/powerpoint/2010/main" val="1852738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rot="9220213">
            <a:off x="-601181" y="4153588"/>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654623" y="3478032"/>
            <a:ext cx="4531003" cy="31748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829152" cy="862561"/>
          </a:xfrm>
        </p:spPr>
        <p:txBody>
          <a:bodyPr/>
          <a:lstStyle/>
          <a:p>
            <a:r>
              <a:rPr lang="ar-SA" sz="2800" dirty="0"/>
              <a:t>الدفع مقابل الخدمات والدعم</a:t>
            </a:r>
          </a:p>
        </p:txBody>
      </p:sp>
      <p:sp>
        <p:nvSpPr>
          <p:cNvPr id="5" name="TextBox 4">
            <a:extLst>
              <a:ext uri="{FF2B5EF4-FFF2-40B4-BE49-F238E27FC236}">
                <a16:creationId xmlns:a16="http://schemas.microsoft.com/office/drawing/2014/main" id="{F651A8D1-99B1-4845-B85F-CCE909696BC9}"/>
              </a:ext>
            </a:extLst>
          </p:cNvPr>
          <p:cNvSpPr txBox="1"/>
          <p:nvPr/>
        </p:nvSpPr>
        <p:spPr>
          <a:xfrm>
            <a:off x="-1" y="610286"/>
            <a:ext cx="11934826" cy="46628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خدمة الإدارة المالية</a:t>
            </a:r>
          </a:p>
        </p:txBody>
      </p:sp>
      <p:sp>
        <p:nvSpPr>
          <p:cNvPr id="14" name="TextBox 13"/>
          <p:cNvSpPr txBox="1"/>
          <p:nvPr/>
        </p:nvSpPr>
        <p:spPr>
          <a:xfrm>
            <a:off x="2463838" y="1205081"/>
            <a:ext cx="7165315" cy="5355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200" b="1" dirty="0">
                <a:latin typeface="Century Gothic" panose="020B0502020202020204" pitchFamily="34" charset="0"/>
                <a:ea typeface="+mj-ea"/>
                <a:cs typeface="Arial"/>
              </a:rPr>
              <a:t>العلاقة مع خدمة الإدارة المالية الخاصة بك</a:t>
            </a:r>
          </a:p>
        </p:txBody>
      </p:sp>
      <p:sp>
        <p:nvSpPr>
          <p:cNvPr id="15" name="Rectangle 14"/>
          <p:cNvSpPr/>
          <p:nvPr/>
        </p:nvSpPr>
        <p:spPr>
          <a:xfrm>
            <a:off x="311617" y="1795394"/>
            <a:ext cx="11469756" cy="1496073"/>
          </a:xfrm>
          <a:prstGeom prst="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ar-SA" sz="2800">
                <a:latin typeface="Century Gothic" panose="020B0502020202020204" pitchFamily="34" charset="0"/>
                <a:cs typeface="Arial"/>
              </a:rPr>
              <a:t>توفر خدمة الإدارة المالية الخدمات والدعم بناءً</a:t>
            </a:r>
          </a:p>
          <a:p>
            <a:pPr algn="ctr"/>
            <a:r>
              <a:rPr lang="ar-SA" sz="2800">
                <a:latin typeface="Century Gothic" panose="020B0502020202020204" pitchFamily="34" charset="0"/>
                <a:cs typeface="Arial"/>
              </a:rPr>
              <a:t> على احتياجاتك الخاصة.</a:t>
            </a:r>
          </a:p>
          <a:p>
            <a:pPr algn="ctr"/>
            <a:r>
              <a:rPr lang="ar-SA" sz="2800" b="1">
                <a:latin typeface="Century Gothic" panose="020B0502020202020204" pitchFamily="34" charset="0"/>
                <a:cs typeface="Arial"/>
              </a:rPr>
              <a:t> كيف يمكنك تحديد هذه العلاقة؟</a:t>
            </a:r>
          </a:p>
        </p:txBody>
      </p:sp>
      <p:sp>
        <p:nvSpPr>
          <p:cNvPr id="19" name="TextBox 18"/>
          <p:cNvSpPr txBox="1"/>
          <p:nvPr/>
        </p:nvSpPr>
        <p:spPr>
          <a:xfrm>
            <a:off x="2379085" y="3716982"/>
            <a:ext cx="2892326" cy="1144929"/>
          </a:xfrm>
          <a:prstGeom prst="rect">
            <a:avLst/>
          </a:prstGeom>
          <a:noFill/>
        </p:spPr>
        <p:txBody>
          <a:bodyPr wrap="square" rtlCol="0">
            <a:spAutoFit/>
          </a:bodyPr>
          <a:lstStyle/>
          <a:p>
            <a:pPr algn="ctr">
              <a:lnSpc>
                <a:spcPct val="90000"/>
              </a:lnSpc>
              <a:spcBef>
                <a:spcPct val="0"/>
              </a:spcBef>
            </a:pPr>
            <a:r>
              <a:rPr lang="ar-SA" sz="2800" b="1">
                <a:solidFill>
                  <a:schemeClr val="bg1"/>
                </a:solidFill>
                <a:latin typeface="Century Gothic" panose="020B0502020202020204" pitchFamily="34" charset="0"/>
                <a:cs typeface="Arial"/>
              </a:rPr>
              <a:t> هل سيكون لديك موظفين؟</a:t>
            </a:r>
          </a:p>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23" name="Rectangle 22"/>
          <p:cNvSpPr/>
          <p:nvPr/>
        </p:nvSpPr>
        <p:spPr>
          <a:xfrm>
            <a:off x="5926666" y="3478032"/>
            <a:ext cx="4357642" cy="317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TextBox 20"/>
          <p:cNvSpPr txBox="1"/>
          <p:nvPr/>
        </p:nvSpPr>
        <p:spPr>
          <a:xfrm>
            <a:off x="6254243" y="3569676"/>
            <a:ext cx="3702487" cy="1532727"/>
          </a:xfrm>
          <a:prstGeom prst="rect">
            <a:avLst/>
          </a:prstGeom>
          <a:noFill/>
        </p:spPr>
        <p:txBody>
          <a:bodyPr wrap="square" rtlCol="0">
            <a:spAutoFit/>
          </a:bodyPr>
          <a:lstStyle/>
          <a:p>
            <a:pPr algn="ctr">
              <a:lnSpc>
                <a:spcPct val="90000"/>
              </a:lnSpc>
              <a:spcBef>
                <a:spcPct val="0"/>
              </a:spcBef>
            </a:pPr>
            <a:r>
              <a:rPr lang="ar-SA" sz="2800" b="1">
                <a:latin typeface="Century Gothic" panose="020B0502020202020204" pitchFamily="34" charset="0"/>
                <a:cs typeface="Arial"/>
              </a:rPr>
              <a:t>ما هى علاقتك مع موظفيك؟</a:t>
            </a:r>
          </a:p>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11" name="Oval 10"/>
          <p:cNvSpPr/>
          <p:nvPr/>
        </p:nvSpPr>
        <p:spPr>
          <a:xfrm>
            <a:off x="3157591" y="4948964"/>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66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pic>
        <p:nvPicPr>
          <p:cNvPr id="12" name="Picture 11" descr="Icon Leader Leadership · Free image on Pixabay"/>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19219" y="4914295"/>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498838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51A8D1-99B1-4845-B85F-CCE909696BC9}"/>
              </a:ext>
            </a:extLst>
          </p:cNvPr>
          <p:cNvSpPr txBox="1"/>
          <p:nvPr/>
        </p:nvSpPr>
        <p:spPr>
          <a:xfrm>
            <a:off x="-1" y="610286"/>
            <a:ext cx="11927946" cy="46628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خدمة الإدارة المالية</a:t>
            </a:r>
          </a:p>
        </p:txBody>
      </p:sp>
      <p:sp>
        <p:nvSpPr>
          <p:cNvPr id="5"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822272" cy="862561"/>
          </a:xfrm>
        </p:spPr>
        <p:txBody>
          <a:bodyPr/>
          <a:lstStyle/>
          <a:p>
            <a:r>
              <a:rPr lang="ar-SA" sz="2800" dirty="0"/>
              <a:t>الدفع مقابل الخدمات والدعم</a:t>
            </a:r>
          </a:p>
        </p:txBody>
      </p:sp>
      <p:sp>
        <p:nvSpPr>
          <p:cNvPr id="7" name="Oval 6"/>
          <p:cNvSpPr/>
          <p:nvPr/>
        </p:nvSpPr>
        <p:spPr>
          <a:xfrm>
            <a:off x="5405361" y="1181261"/>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ar-SA" sz="6600" b="1">
                <a:solidFill>
                  <a:schemeClr val="tx1"/>
                </a:solidFill>
                <a:effectLst>
                  <a:outerShdw blurRad="38100" dist="38100" dir="2700000" algn="tl">
                    <a:srgbClr val="000000">
                      <a:alpha val="43137"/>
                    </a:srgbClr>
                  </a:outerShdw>
                </a:effectLst>
                <a:latin typeface="Century Gothic" panose="020B0502020202020204" pitchFamily="34" charset="0"/>
                <a:cs typeface="Arial"/>
              </a:rPr>
              <a:t>?</a:t>
            </a:r>
          </a:p>
        </p:txBody>
      </p:sp>
      <p:pic>
        <p:nvPicPr>
          <p:cNvPr id="32" name="Picture 31"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42599" y="1181261"/>
            <a:ext cx="1280160" cy="1245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Oval 32"/>
          <p:cNvSpPr>
            <a:spLocks/>
          </p:cNvSpPr>
          <p:nvPr/>
        </p:nvSpPr>
        <p:spPr>
          <a:xfrm>
            <a:off x="1931592" y="1194050"/>
            <a:ext cx="1280160" cy="1270239"/>
          </a:xfrm>
          <a:prstGeom prst="ellipse">
            <a:avLst/>
          </a:prstGeom>
          <a:blipFill dpi="0" rotWithShape="1">
            <a:blip r:embed="rId5">
              <a:extLst>
                <a:ext uri="{BEBA8EAE-BF5A-486C-A8C5-ECC9F3942E4B}">
                  <a14:imgProps xmlns:a14="http://schemas.microsoft.com/office/drawing/2010/main">
                    <a14:imgLayer r:embed="rId6">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Arrow 39"/>
          <p:cNvSpPr/>
          <p:nvPr/>
        </p:nvSpPr>
        <p:spPr>
          <a:xfrm>
            <a:off x="3423705" y="1582057"/>
            <a:ext cx="1830466" cy="391886"/>
          </a:xfrm>
          <a:prstGeom prst="rightArrow">
            <a:avLst>
              <a:gd name="adj1" fmla="val 50000"/>
              <a:gd name="adj2" fmla="val 96667"/>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46" name="Straight Connector 45"/>
          <p:cNvCxnSpPr>
            <a:cxnSpLocks/>
          </p:cNvCxnSpPr>
          <p:nvPr/>
        </p:nvCxnSpPr>
        <p:spPr>
          <a:xfrm flipV="1">
            <a:off x="1198292" y="2176408"/>
            <a:ext cx="4266334" cy="314055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C986F49-94E2-B040-9132-ADC9FD030A69}"/>
              </a:ext>
            </a:extLst>
          </p:cNvPr>
          <p:cNvCxnSpPr>
            <a:cxnSpLocks/>
          </p:cNvCxnSpPr>
          <p:nvPr/>
        </p:nvCxnSpPr>
        <p:spPr>
          <a:xfrm>
            <a:off x="6740675" y="2135965"/>
            <a:ext cx="4060392" cy="32441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ED4357-DB00-AA46-9919-05FC2A268142}"/>
              </a:ext>
            </a:extLst>
          </p:cNvPr>
          <p:cNvCxnSpPr>
            <a:cxnSpLocks/>
            <a:stCxn id="52" idx="0"/>
          </p:cNvCxnSpPr>
          <p:nvPr/>
        </p:nvCxnSpPr>
        <p:spPr>
          <a:xfrm flipH="1" flipV="1">
            <a:off x="6079641" y="2464289"/>
            <a:ext cx="23010" cy="291585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997666" y="2687044"/>
            <a:ext cx="2199776" cy="2142018"/>
            <a:chOff x="7891707" y="3788113"/>
            <a:chExt cx="1984486" cy="1951007"/>
          </a:xfrm>
        </p:grpSpPr>
        <p:pic>
          <p:nvPicPr>
            <p:cNvPr id="17" name="Picture 16" descr="Office building icon | Flickr - Photo Sharing!"/>
            <p:cNvPicPr>
              <a:picLocks noChangeAspect="1"/>
            </p:cNvPicPr>
            <p:nvPr/>
          </p:nvPicPr>
          <p:blipFill rotWithShape="1">
            <a:blip r:embed="rId7"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sp>
        <p:nvSpPr>
          <p:cNvPr id="29" name="Oval 28"/>
          <p:cNvSpPr/>
          <p:nvPr/>
        </p:nvSpPr>
        <p:spPr>
          <a:xfrm>
            <a:off x="298995" y="5154060"/>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solidFill>
                  <a:schemeClr val="tx1"/>
                </a:solidFill>
                <a:latin typeface="Century Gothic" panose="020B0502020202020204" pitchFamily="34" charset="0"/>
                <a:cs typeface="Arial"/>
              </a:rPr>
              <a:t>دافع الفاتورة</a:t>
            </a:r>
          </a:p>
        </p:txBody>
      </p:sp>
      <p:pic>
        <p:nvPicPr>
          <p:cNvPr id="24" name="Picture 23" descr="Icon Leader Leadership · Free image on Pixabay">
            <a:extLst>
              <a:ext uri="{FF2B5EF4-FFF2-40B4-BE49-F238E27FC236}">
                <a16:creationId xmlns:a16="http://schemas.microsoft.com/office/drawing/2014/main" id="{28491993-C6F1-D74A-B084-215D066B980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22330" y="2841064"/>
            <a:ext cx="2163968" cy="2142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5" name="Group 24">
            <a:extLst>
              <a:ext uri="{FF2B5EF4-FFF2-40B4-BE49-F238E27FC236}">
                <a16:creationId xmlns:a16="http://schemas.microsoft.com/office/drawing/2014/main" id="{6B472805-AC51-F746-ABBE-4687D0460810}"/>
              </a:ext>
            </a:extLst>
          </p:cNvPr>
          <p:cNvGrpSpPr/>
          <p:nvPr/>
        </p:nvGrpSpPr>
        <p:grpSpPr>
          <a:xfrm>
            <a:off x="7822332" y="2426662"/>
            <a:ext cx="2223903" cy="2251864"/>
            <a:chOff x="3197978" y="3371458"/>
            <a:chExt cx="2883507" cy="2811628"/>
          </a:xfrm>
        </p:grpSpPr>
        <p:grpSp>
          <p:nvGrpSpPr>
            <p:cNvPr id="26" name="Group 25">
              <a:extLst>
                <a:ext uri="{FF2B5EF4-FFF2-40B4-BE49-F238E27FC236}">
                  <a16:creationId xmlns:a16="http://schemas.microsoft.com/office/drawing/2014/main" id="{9A8572EF-C9AA-AC4B-99F6-CA5EB51B6D25}"/>
                </a:ext>
              </a:extLst>
            </p:cNvPr>
            <p:cNvGrpSpPr/>
            <p:nvPr/>
          </p:nvGrpSpPr>
          <p:grpSpPr>
            <a:xfrm>
              <a:off x="3197978" y="3371458"/>
              <a:ext cx="2883507" cy="2811628"/>
              <a:chOff x="1422400" y="3512457"/>
              <a:chExt cx="3077029" cy="2820740"/>
            </a:xfrm>
          </p:grpSpPr>
          <p:sp>
            <p:nvSpPr>
              <p:cNvPr id="30" name="Oval 29">
                <a:extLst>
                  <a:ext uri="{FF2B5EF4-FFF2-40B4-BE49-F238E27FC236}">
                    <a16:creationId xmlns:a16="http://schemas.microsoft.com/office/drawing/2014/main" id="{FC14B43B-18A3-F443-B4B4-098606D82CC8}"/>
                  </a:ext>
                </a:extLst>
              </p:cNvPr>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Icon Leader Leadership · Free image on Pixabay">
                <a:extLst>
                  <a:ext uri="{FF2B5EF4-FFF2-40B4-BE49-F238E27FC236}">
                    <a16:creationId xmlns:a16="http://schemas.microsoft.com/office/drawing/2014/main" id="{33A3B143-3647-024E-9383-D1EB1B45F81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4" name="Picture 33" descr="Bulletproof Home Defense: Tactics You Can Enact Now to Secure Your Safety">
                <a:extLst>
                  <a:ext uri="{FF2B5EF4-FFF2-40B4-BE49-F238E27FC236}">
                    <a16:creationId xmlns:a16="http://schemas.microsoft.com/office/drawing/2014/main" id="{98991411-E611-9F42-876F-C7B89EF1D4A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7" name="&quot;No&quot; Symbol 26">
              <a:extLst>
                <a:ext uri="{FF2B5EF4-FFF2-40B4-BE49-F238E27FC236}">
                  <a16:creationId xmlns:a16="http://schemas.microsoft.com/office/drawing/2014/main" id="{1861849B-726D-F94C-83CE-EE4255B467B1}"/>
                </a:ext>
              </a:extLst>
            </p:cNvPr>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2" name="Oval 51">
            <a:extLst>
              <a:ext uri="{FF2B5EF4-FFF2-40B4-BE49-F238E27FC236}">
                <a16:creationId xmlns:a16="http://schemas.microsoft.com/office/drawing/2014/main" id="{8BDCC180-17D8-E447-AB38-3972474BADED}"/>
              </a:ext>
            </a:extLst>
          </p:cNvPr>
          <p:cNvSpPr/>
          <p:nvPr/>
        </p:nvSpPr>
        <p:spPr>
          <a:xfrm>
            <a:off x="5434994" y="5380142"/>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ar-SA" sz="1600">
                <a:solidFill>
                  <a:schemeClr val="tx1"/>
                </a:solidFill>
                <a:latin typeface="Century Gothic" panose="020B0502020202020204" pitchFamily="34" charset="0"/>
                <a:cs typeface="Arial"/>
              </a:rPr>
              <a:t>صاحب عمل واحد</a:t>
            </a:r>
          </a:p>
        </p:txBody>
      </p:sp>
      <p:sp>
        <p:nvSpPr>
          <p:cNvPr id="53" name="Oval 52">
            <a:extLst>
              <a:ext uri="{FF2B5EF4-FFF2-40B4-BE49-F238E27FC236}">
                <a16:creationId xmlns:a16="http://schemas.microsoft.com/office/drawing/2014/main" id="{382EEE18-A9BF-E341-BA29-D2CA26D26300}"/>
              </a:ext>
            </a:extLst>
          </p:cNvPr>
          <p:cNvSpPr/>
          <p:nvPr/>
        </p:nvSpPr>
        <p:spPr>
          <a:xfrm>
            <a:off x="10643632" y="5150204"/>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ar-SA" sz="1600">
                <a:solidFill>
                  <a:schemeClr val="tx1"/>
                </a:solidFill>
                <a:latin typeface="Century Gothic" panose="020B0502020202020204" pitchFamily="34" charset="0"/>
                <a:cs typeface="Arial"/>
              </a:rPr>
              <a:t>صاحب عمل</a:t>
            </a:r>
          </a:p>
          <a:p>
            <a:pPr algn="ctr"/>
            <a:r>
              <a:rPr lang="ar-SA" sz="1600">
                <a:solidFill>
                  <a:schemeClr val="tx1"/>
                </a:solidFill>
                <a:latin typeface="Century Gothic" panose="020B0502020202020204" pitchFamily="34" charset="0"/>
                <a:cs typeface="Arial"/>
              </a:rPr>
              <a:t>مشترك</a:t>
            </a:r>
          </a:p>
        </p:txBody>
      </p:sp>
    </p:spTree>
    <p:extLst>
      <p:ext uri="{BB962C8B-B14F-4D97-AF65-F5344CB8AC3E}">
        <p14:creationId xmlns:p14="http://schemas.microsoft.com/office/powerpoint/2010/main" val="1908729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11838677" cy="862561"/>
          </a:xfrm>
        </p:spPr>
        <p:txBody>
          <a:bodyPr/>
          <a:lstStyle/>
          <a:p>
            <a:r>
              <a:rPr lang="ar-SA" sz="2800" dirty="0"/>
              <a:t>الدفع مقابل الخدمات والدعم</a:t>
            </a:r>
          </a:p>
        </p:txBody>
      </p:sp>
      <p:sp>
        <p:nvSpPr>
          <p:cNvPr id="2" name="Rectangle 1">
            <a:extLst>
              <a:ext uri="{FF2B5EF4-FFF2-40B4-BE49-F238E27FC236}">
                <a16:creationId xmlns:a16="http://schemas.microsoft.com/office/drawing/2014/main" id="{CE49A5DF-72AE-E748-A0A9-15A5E053D43D}"/>
              </a:ext>
            </a:extLst>
          </p:cNvPr>
          <p:cNvSpPr/>
          <p:nvPr/>
        </p:nvSpPr>
        <p:spPr>
          <a:xfrm>
            <a:off x="77706" y="631625"/>
            <a:ext cx="11866644" cy="466281"/>
          </a:xfrm>
          <a:prstGeom prst="rect">
            <a:avLst/>
          </a:prstGeom>
        </p:spPr>
        <p:txBody>
          <a:bodyPr wrap="square">
            <a:spAutoFit/>
          </a:bodyPr>
          <a:lstStyle/>
          <a:p>
            <a:pPr algn="r">
              <a:lnSpc>
                <a:spcPct val="90000"/>
              </a:lnSpc>
              <a:spcBef>
                <a:spcPct val="0"/>
              </a:spcBef>
            </a:pPr>
            <a:r>
              <a:rPr lang="ar-SA" sz="2700" b="1" dirty="0">
                <a:solidFill>
                  <a:schemeClr val="bg2">
                    <a:lumMod val="10000"/>
                  </a:schemeClr>
                </a:solidFill>
                <a:latin typeface="Century Gothic" panose="020B0502020202020204" pitchFamily="34" charset="0"/>
                <a:cs typeface="Arial"/>
              </a:rPr>
              <a:t>خدمة الإدارة المالية</a:t>
            </a:r>
          </a:p>
        </p:txBody>
      </p:sp>
      <p:sp>
        <p:nvSpPr>
          <p:cNvPr id="4" name="Rectangle 3">
            <a:extLst>
              <a:ext uri="{FF2B5EF4-FFF2-40B4-BE49-F238E27FC236}">
                <a16:creationId xmlns:a16="http://schemas.microsoft.com/office/drawing/2014/main" id="{0C12B373-5528-9F42-9F1E-27DEBFD28349}"/>
              </a:ext>
            </a:extLst>
          </p:cNvPr>
          <p:cNvSpPr/>
          <p:nvPr/>
        </p:nvSpPr>
        <p:spPr>
          <a:xfrm>
            <a:off x="303068" y="1232414"/>
            <a:ext cx="11526073" cy="53570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4609046" y="1327240"/>
            <a:ext cx="2974116" cy="757130"/>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4800" b="1">
                <a:latin typeface="Century Gothic" panose="020B0502020202020204" pitchFamily="34" charset="0"/>
                <a:ea typeface="+mj-ea"/>
                <a:cs typeface="Arial"/>
              </a:rPr>
              <a:t>دافع الفاتورة</a:t>
            </a:r>
          </a:p>
        </p:txBody>
      </p:sp>
      <p:grpSp>
        <p:nvGrpSpPr>
          <p:cNvPr id="28" name="Group 27"/>
          <p:cNvGrpSpPr/>
          <p:nvPr/>
        </p:nvGrpSpPr>
        <p:grpSpPr>
          <a:xfrm>
            <a:off x="866238" y="2084370"/>
            <a:ext cx="10459731" cy="2066892"/>
            <a:chOff x="935645" y="2123004"/>
            <a:chExt cx="10459731" cy="2066892"/>
          </a:xfrm>
        </p:grpSpPr>
        <p:pic>
          <p:nvPicPr>
            <p:cNvPr id="10" name="Picture 9" descr="File:Starting-Online-Business.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5238" y="2203997"/>
              <a:ext cx="1880138" cy="19008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935645" y="2123004"/>
              <a:ext cx="1988983" cy="19975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3" name="Group 12"/>
            <p:cNvGrpSpPr/>
            <p:nvPr/>
          </p:nvGrpSpPr>
          <p:grpSpPr>
            <a:xfrm>
              <a:off x="6608431" y="2176051"/>
              <a:ext cx="2060517" cy="2013845"/>
              <a:chOff x="1074637" y="1905596"/>
              <a:chExt cx="2852418" cy="2852418"/>
            </a:xfrm>
          </p:grpSpPr>
          <p:pic>
            <p:nvPicPr>
              <p:cNvPr id="3" name="Picture 2" descr="Icon Leader Leadership · Free image on Pixaba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37" y="1905596"/>
                <a:ext cx="2852418" cy="28524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quot;No&quot; Symbol 11"/>
              <p:cNvSpPr/>
              <p:nvPr/>
            </p:nvSpPr>
            <p:spPr>
              <a:xfrm>
                <a:off x="1361411" y="2031344"/>
                <a:ext cx="2278871" cy="2520036"/>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1" name="Group 20"/>
            <p:cNvGrpSpPr/>
            <p:nvPr/>
          </p:nvGrpSpPr>
          <p:grpSpPr>
            <a:xfrm>
              <a:off x="3774287" y="2154355"/>
              <a:ext cx="1984486" cy="1951007"/>
              <a:chOff x="2539174" y="2154178"/>
              <a:chExt cx="2743200" cy="2651760"/>
            </a:xfrm>
          </p:grpSpPr>
          <p:pic>
            <p:nvPicPr>
              <p:cNvPr id="11" name="Picture 10"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2539174" y="2154178"/>
                <a:ext cx="2743200" cy="26517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3233" y="3018352"/>
                <a:ext cx="1527490" cy="1527490"/>
              </a:xfrm>
              <a:prstGeom prst="rect">
                <a:avLst/>
              </a:prstGeom>
            </p:spPr>
          </p:pic>
        </p:grpSp>
      </p:grpSp>
      <p:grpSp>
        <p:nvGrpSpPr>
          <p:cNvPr id="29" name="Group 28"/>
          <p:cNvGrpSpPr/>
          <p:nvPr/>
        </p:nvGrpSpPr>
        <p:grpSpPr>
          <a:xfrm>
            <a:off x="750124" y="4273522"/>
            <a:ext cx="10757731" cy="1498612"/>
            <a:chOff x="845187" y="4431670"/>
            <a:chExt cx="10757731" cy="1498612"/>
          </a:xfrm>
        </p:grpSpPr>
        <p:sp>
          <p:nvSpPr>
            <p:cNvPr id="22" name="TextBox 21"/>
            <p:cNvSpPr txBox="1"/>
            <p:nvPr/>
          </p:nvSpPr>
          <p:spPr>
            <a:xfrm>
              <a:off x="845187" y="4452954"/>
              <a:ext cx="2105097" cy="6463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b="1">
                  <a:effectLst>
                    <a:outerShdw blurRad="38100" dist="38100" dir="2700000" algn="tl">
                      <a:srgbClr val="000000">
                        <a:alpha val="43137"/>
                      </a:srgbClr>
                    </a:outerShdw>
                  </a:effectLst>
                  <a:latin typeface="Century Gothic" panose="020B0502020202020204" pitchFamily="34" charset="0"/>
                  <a:ea typeface="+mj-ea"/>
                  <a:cs typeface="Arial"/>
                </a:rPr>
                <a:t>ستدفع خدمة الإدارة المالية الفواتير.</a:t>
              </a:r>
            </a:p>
          </p:txBody>
        </p:sp>
        <p:sp>
          <p:nvSpPr>
            <p:cNvPr id="24" name="TextBox 23"/>
            <p:cNvSpPr txBox="1"/>
            <p:nvPr/>
          </p:nvSpPr>
          <p:spPr>
            <a:xfrm>
              <a:off x="3809044" y="4431670"/>
              <a:ext cx="2105097" cy="1200329"/>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b="1">
                  <a:effectLst>
                    <a:outerShdw blurRad="38100" dist="38100" dir="2700000" algn="tl">
                      <a:srgbClr val="000000">
                        <a:alpha val="43137"/>
                      </a:srgbClr>
                    </a:outerShdw>
                  </a:effectLst>
                  <a:latin typeface="Century Gothic" panose="020B0502020202020204" pitchFamily="34" charset="0"/>
                  <a:ea typeface="+mj-ea"/>
                  <a:cs typeface="Arial"/>
                </a:rPr>
                <a:t> الأشخاص الذين يساعدونك يعملون بالفعل لدى الوكالة.</a:t>
              </a:r>
            </a:p>
          </p:txBody>
        </p:sp>
        <p:sp>
          <p:nvSpPr>
            <p:cNvPr id="25" name="TextBox 24"/>
            <p:cNvSpPr txBox="1"/>
            <p:nvPr/>
          </p:nvSpPr>
          <p:spPr>
            <a:xfrm>
              <a:off x="6704016" y="4431670"/>
              <a:ext cx="2105097" cy="1200329"/>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b="1">
                  <a:effectLst>
                    <a:outerShdw blurRad="38100" dist="38100" dir="2700000" algn="tl">
                      <a:srgbClr val="000000">
                        <a:alpha val="43137"/>
                      </a:srgbClr>
                    </a:outerShdw>
                  </a:effectLst>
                  <a:latin typeface="Century Gothic" panose="020B0502020202020204" pitchFamily="34" charset="0"/>
                  <a:ea typeface="+mj-ea"/>
                  <a:cs typeface="Arial"/>
                </a:rPr>
                <a:t>لا تريد أن تكون صاحب العمل لعمالك.</a:t>
              </a:r>
            </a:p>
          </p:txBody>
        </p:sp>
        <p:sp>
          <p:nvSpPr>
            <p:cNvPr id="27" name="TextBox 26"/>
            <p:cNvSpPr txBox="1"/>
            <p:nvPr/>
          </p:nvSpPr>
          <p:spPr>
            <a:xfrm>
              <a:off x="9497821" y="4452954"/>
              <a:ext cx="2105097" cy="1477328"/>
            </a:xfrm>
            <a:prstGeom prst="rect">
              <a:avLst/>
            </a:prstGeom>
            <a:noFill/>
          </p:spPr>
          <p:txBody>
            <a:bodyPr wrap="square" rtlCol="0">
              <a:spAutoFit/>
            </a:bodyPr>
            <a:lstStyle/>
            <a:p>
              <a:pPr algn="ctr">
                <a:lnSpc>
                  <a:spcPct val="90000"/>
                </a:lnSpc>
                <a:spcBef>
                  <a:spcPct val="0"/>
                </a:spcBef>
              </a:pPr>
              <a:r>
                <a:rPr lang="ar-SA" sz="2000" b="1">
                  <a:effectLst>
                    <a:outerShdw blurRad="38100" dist="38100" dir="2700000" algn="tl">
                      <a:srgbClr val="000000">
                        <a:alpha val="43137"/>
                      </a:srgbClr>
                    </a:outerShdw>
                  </a:effectLst>
                  <a:latin typeface="Century Gothic" panose="020B0502020202020204" pitchFamily="34" charset="0"/>
                  <a:ea typeface="+mj-ea"/>
                  <a:cs typeface="Arial"/>
                </a:rPr>
                <a:t>ستقوم خدمة الإدارة المالية بشراء المواد من الشركة لصالحك.</a:t>
              </a:r>
            </a:p>
          </p:txBody>
        </p:sp>
      </p:grpSp>
    </p:spTree>
    <p:extLst>
      <p:ext uri="{BB962C8B-B14F-4D97-AF65-F5344CB8AC3E}">
        <p14:creationId xmlns:p14="http://schemas.microsoft.com/office/powerpoint/2010/main" val="30360803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11838677" cy="862561"/>
          </a:xfrm>
        </p:spPr>
        <p:txBody>
          <a:bodyPr/>
          <a:lstStyle/>
          <a:p>
            <a:r>
              <a:rPr lang="ar-SA" sz="2800" dirty="0"/>
              <a:t>الدفع مقابل الخدمات والدعم</a:t>
            </a:r>
          </a:p>
        </p:txBody>
      </p:sp>
      <p:sp>
        <p:nvSpPr>
          <p:cNvPr id="2" name="Rectangle 1">
            <a:extLst>
              <a:ext uri="{FF2B5EF4-FFF2-40B4-BE49-F238E27FC236}">
                <a16:creationId xmlns:a16="http://schemas.microsoft.com/office/drawing/2014/main" id="{CE49A5DF-72AE-E748-A0A9-15A5E053D43D}"/>
              </a:ext>
            </a:extLst>
          </p:cNvPr>
          <p:cNvSpPr/>
          <p:nvPr/>
        </p:nvSpPr>
        <p:spPr>
          <a:xfrm>
            <a:off x="77706" y="631625"/>
            <a:ext cx="11866644" cy="466281"/>
          </a:xfrm>
          <a:prstGeom prst="rect">
            <a:avLst/>
          </a:prstGeom>
        </p:spPr>
        <p:txBody>
          <a:bodyPr wrap="square">
            <a:spAutoFit/>
          </a:bodyPr>
          <a:lstStyle/>
          <a:p>
            <a:pPr algn="r">
              <a:lnSpc>
                <a:spcPct val="90000"/>
              </a:lnSpc>
              <a:spcBef>
                <a:spcPct val="0"/>
              </a:spcBef>
            </a:pPr>
            <a:r>
              <a:rPr lang="ar-SA" sz="2700" b="1" dirty="0">
                <a:solidFill>
                  <a:schemeClr val="bg2">
                    <a:lumMod val="10000"/>
                  </a:schemeClr>
                </a:solidFill>
                <a:latin typeface="Century Gothic" panose="020B0502020202020204" pitchFamily="34" charset="0"/>
                <a:cs typeface="Arial"/>
              </a:rPr>
              <a:t>خدمة الإدارة المالية</a:t>
            </a:r>
          </a:p>
        </p:txBody>
      </p:sp>
      <p:sp>
        <p:nvSpPr>
          <p:cNvPr id="4" name="Rectangle 3">
            <a:extLst>
              <a:ext uri="{FF2B5EF4-FFF2-40B4-BE49-F238E27FC236}">
                <a16:creationId xmlns:a16="http://schemas.microsoft.com/office/drawing/2014/main" id="{0C12B373-5528-9F42-9F1E-27DEBFD28349}"/>
              </a:ext>
            </a:extLst>
          </p:cNvPr>
          <p:cNvSpPr/>
          <p:nvPr/>
        </p:nvSpPr>
        <p:spPr>
          <a:xfrm>
            <a:off x="313227" y="1263207"/>
            <a:ext cx="11526073" cy="53570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3412895" y="1329971"/>
            <a:ext cx="5326739" cy="757130"/>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4800" b="1">
                <a:latin typeface="Century Gothic" panose="020B0502020202020204" pitchFamily="34" charset="0"/>
                <a:ea typeface="+mj-ea"/>
                <a:cs typeface="Arial"/>
              </a:rPr>
              <a:t>صاحب عمل واحد</a:t>
            </a: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6547572" y="2384657"/>
            <a:ext cx="1451451" cy="14576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129" y="2395870"/>
            <a:ext cx="1503305" cy="14352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6220748" y="3964864"/>
            <a:ext cx="2105097" cy="6463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b="1">
                <a:effectLst>
                  <a:outerShdw blurRad="38100" dist="38100" dir="2700000" algn="tl">
                    <a:srgbClr val="000000">
                      <a:alpha val="43137"/>
                    </a:srgbClr>
                  </a:outerShdw>
                </a:effectLst>
                <a:latin typeface="Century Gothic" panose="020B0502020202020204" pitchFamily="34" charset="0"/>
                <a:ea typeface="+mj-ea"/>
                <a:cs typeface="Arial"/>
              </a:rPr>
              <a:t>ستدفع خدمة الإدارة المالية الفواتير.</a:t>
            </a:r>
          </a:p>
        </p:txBody>
      </p:sp>
      <p:sp>
        <p:nvSpPr>
          <p:cNvPr id="25" name="TextBox 24"/>
          <p:cNvSpPr txBox="1"/>
          <p:nvPr/>
        </p:nvSpPr>
        <p:spPr>
          <a:xfrm>
            <a:off x="360232" y="3871662"/>
            <a:ext cx="2105097" cy="1200329"/>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b="1">
                <a:effectLst>
                  <a:outerShdw blurRad="38100" dist="38100" dir="2700000" algn="tl">
                    <a:srgbClr val="000000">
                      <a:alpha val="43137"/>
                    </a:srgbClr>
                  </a:outerShdw>
                </a:effectLst>
                <a:latin typeface="Century Gothic" panose="020B0502020202020204" pitchFamily="34" charset="0"/>
                <a:ea typeface="+mj-ea"/>
                <a:cs typeface="Arial"/>
              </a:rPr>
              <a:t> لا تريد أن تكون صاحب العمل لعمالك.</a:t>
            </a:r>
          </a:p>
        </p:txBody>
      </p:sp>
      <p:pic>
        <p:nvPicPr>
          <p:cNvPr id="8" name="Picture 7" descr="Bulletproof Home Defense: Tactics You Can Enact Now to Secure Your Safety"/>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2812635" y="2399218"/>
            <a:ext cx="1490915" cy="14285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dobe-like counter | UICloud"/>
          <p:cNvPicPr>
            <a:picLocks noChangeAspect="1"/>
          </p:cNvPicPr>
          <p:nvPr/>
        </p:nvPicPr>
        <p:blipFill rotWithShape="1">
          <a:blip r:embed="rId6" cstate="print">
            <a:extLst>
              <a:ext uri="{28A0092B-C50C-407E-A947-70E740481C1C}">
                <a14:useLocalDpi xmlns:a14="http://schemas.microsoft.com/office/drawing/2010/main" val="0"/>
              </a:ext>
            </a:extLst>
          </a:blip>
          <a:srcRect l="-33" t="8927" r="10737" b="2847"/>
          <a:stretch/>
        </p:blipFill>
        <p:spPr>
          <a:xfrm>
            <a:off x="9945465" y="2372186"/>
            <a:ext cx="1491800" cy="14508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7"/>
          <a:srcRect l="-3447" t="-4945" r="-12694" b="-21407"/>
          <a:stretch/>
        </p:blipFill>
        <p:spPr>
          <a:xfrm>
            <a:off x="8226344" y="2404993"/>
            <a:ext cx="1491800" cy="14240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9718144" y="3957572"/>
            <a:ext cx="2105097" cy="1477328"/>
          </a:xfrm>
          <a:prstGeom prst="rect">
            <a:avLst/>
          </a:prstGeom>
          <a:noFill/>
        </p:spPr>
        <p:txBody>
          <a:bodyPr wrap="square" rtlCol="0">
            <a:spAutoFit/>
          </a:bodyPr>
          <a:lstStyle/>
          <a:p>
            <a:pPr algn="ctr">
              <a:lnSpc>
                <a:spcPct val="90000"/>
              </a:lnSpc>
              <a:spcBef>
                <a:spcPct val="0"/>
              </a:spcBef>
            </a:pPr>
            <a:r>
              <a:rPr lang="ar-SA" sz="2000" b="1">
                <a:effectLst>
                  <a:outerShdw blurRad="38100" dist="38100" dir="2700000" algn="tl">
                    <a:srgbClr val="000000">
                      <a:alpha val="43137"/>
                    </a:srgbClr>
                  </a:outerShdw>
                </a:effectLst>
                <a:latin typeface="Century Gothic" panose="020B0502020202020204" pitchFamily="34" charset="0"/>
                <a:ea typeface="+mj-ea"/>
                <a:cs typeface="Arial"/>
              </a:rPr>
              <a:t>تساعدك في اتباع جميع قوانين العمل السارية.</a:t>
            </a:r>
          </a:p>
        </p:txBody>
      </p:sp>
      <p:sp>
        <p:nvSpPr>
          <p:cNvPr id="33" name="TextBox 32"/>
          <p:cNvSpPr txBox="1"/>
          <p:nvPr/>
        </p:nvSpPr>
        <p:spPr>
          <a:xfrm>
            <a:off x="2478764" y="3871662"/>
            <a:ext cx="2100043" cy="1477328"/>
          </a:xfrm>
          <a:prstGeom prst="rect">
            <a:avLst/>
          </a:prstGeom>
          <a:noFill/>
        </p:spPr>
        <p:txBody>
          <a:bodyPr wrap="square" rtlCol="0">
            <a:spAutoFit/>
          </a:bodyPr>
          <a:lstStyle/>
          <a:p>
            <a:pPr algn="ctr">
              <a:lnSpc>
                <a:spcPct val="90000"/>
              </a:lnSpc>
              <a:spcBef>
                <a:spcPct val="0"/>
              </a:spcBef>
            </a:pPr>
            <a:r>
              <a:rPr lang="ar-SA" sz="2000" b="1">
                <a:effectLst>
                  <a:outerShdw blurRad="38100" dist="38100" dir="2700000" algn="tl">
                    <a:srgbClr val="000000">
                      <a:alpha val="43137"/>
                    </a:srgbClr>
                  </a:outerShdw>
                </a:effectLst>
                <a:latin typeface="Century Gothic" panose="020B0502020202020204" pitchFamily="34" charset="0"/>
                <a:ea typeface="+mj-ea"/>
                <a:cs typeface="Arial"/>
              </a:rPr>
              <a:t>يجب الحصول على أي تأمينات لازمة تتعلق بالتوظيف.</a:t>
            </a:r>
          </a:p>
        </p:txBody>
      </p:sp>
      <p:sp>
        <p:nvSpPr>
          <p:cNvPr id="34" name="TextBox 33"/>
          <p:cNvSpPr txBox="1"/>
          <p:nvPr/>
        </p:nvSpPr>
        <p:spPr>
          <a:xfrm>
            <a:off x="7919695" y="3963594"/>
            <a:ext cx="2105097" cy="1200329"/>
          </a:xfrm>
          <a:prstGeom prst="rect">
            <a:avLst/>
          </a:prstGeom>
          <a:noFill/>
        </p:spPr>
        <p:txBody>
          <a:bodyPr wrap="square" rtlCol="0">
            <a:spAutoFit/>
          </a:bodyPr>
          <a:lstStyle/>
          <a:p>
            <a:pPr algn="ctr">
              <a:lnSpc>
                <a:spcPct val="90000"/>
              </a:lnSpc>
              <a:spcBef>
                <a:spcPct val="0"/>
              </a:spcBef>
            </a:pPr>
            <a:r>
              <a:rPr lang="ar-SA" sz="2000" b="1">
                <a:effectLst>
                  <a:outerShdw blurRad="38100" dist="38100" dir="2700000" algn="tl">
                    <a:srgbClr val="000000">
                      <a:alpha val="43137"/>
                    </a:srgbClr>
                  </a:outerShdw>
                </a:effectLst>
                <a:latin typeface="Century Gothic" panose="020B0502020202020204" pitchFamily="34" charset="0"/>
                <a:ea typeface="+mj-ea"/>
                <a:cs typeface="Arial"/>
              </a:rPr>
              <a:t>تتحقق من الخلفية والمؤهلات</a:t>
            </a:r>
          </a:p>
        </p:txBody>
      </p:sp>
      <p:sp>
        <p:nvSpPr>
          <p:cNvPr id="16" name="Rectangle 15"/>
          <p:cNvSpPr/>
          <p:nvPr/>
        </p:nvSpPr>
        <p:spPr>
          <a:xfrm>
            <a:off x="1028415" y="5512398"/>
            <a:ext cx="2873828" cy="92283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400" dirty="0">
                <a:latin typeface="Century Gothic" panose="020B0502020202020204" pitchFamily="34" charset="0"/>
                <a:cs typeface="Arial"/>
              </a:rPr>
              <a:t>أنت</a:t>
            </a:r>
          </a:p>
        </p:txBody>
      </p:sp>
      <p:sp>
        <p:nvSpPr>
          <p:cNvPr id="36" name="Rectangle 35"/>
          <p:cNvSpPr/>
          <p:nvPr/>
        </p:nvSpPr>
        <p:spPr>
          <a:xfrm>
            <a:off x="7535329" y="5469672"/>
            <a:ext cx="2873828" cy="92283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400" dirty="0">
                <a:latin typeface="Century Gothic" panose="020B0502020202020204" pitchFamily="34" charset="0"/>
                <a:cs typeface="Arial"/>
              </a:rPr>
              <a:t>خدمة الإدارة المالية</a:t>
            </a:r>
          </a:p>
        </p:txBody>
      </p:sp>
    </p:spTree>
    <p:extLst>
      <p:ext uri="{BB962C8B-B14F-4D97-AF65-F5344CB8AC3E}">
        <p14:creationId xmlns:p14="http://schemas.microsoft.com/office/powerpoint/2010/main" val="38360117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11824067" cy="862561"/>
          </a:xfrm>
        </p:spPr>
        <p:txBody>
          <a:bodyPr/>
          <a:lstStyle/>
          <a:p>
            <a:r>
              <a:rPr lang="ar-SA" sz="2800" dirty="0"/>
              <a:t>الدفع مقابل الخدمات والدعم</a:t>
            </a:r>
          </a:p>
        </p:txBody>
      </p:sp>
      <p:sp>
        <p:nvSpPr>
          <p:cNvPr id="2" name="Rectangle 1">
            <a:extLst>
              <a:ext uri="{FF2B5EF4-FFF2-40B4-BE49-F238E27FC236}">
                <a16:creationId xmlns:a16="http://schemas.microsoft.com/office/drawing/2014/main" id="{CE49A5DF-72AE-E748-A0A9-15A5E053D43D}"/>
              </a:ext>
            </a:extLst>
          </p:cNvPr>
          <p:cNvSpPr/>
          <p:nvPr/>
        </p:nvSpPr>
        <p:spPr>
          <a:xfrm>
            <a:off x="77706" y="631625"/>
            <a:ext cx="11852034" cy="466281"/>
          </a:xfrm>
          <a:prstGeom prst="rect">
            <a:avLst/>
          </a:prstGeom>
        </p:spPr>
        <p:txBody>
          <a:bodyPr wrap="square">
            <a:spAutoFit/>
          </a:bodyPr>
          <a:lstStyle/>
          <a:p>
            <a:pPr algn="r">
              <a:lnSpc>
                <a:spcPct val="90000"/>
              </a:lnSpc>
              <a:spcBef>
                <a:spcPct val="0"/>
              </a:spcBef>
            </a:pPr>
            <a:r>
              <a:rPr lang="ar-SA" sz="2700" b="1" dirty="0">
                <a:solidFill>
                  <a:schemeClr val="bg2">
                    <a:lumMod val="10000"/>
                  </a:schemeClr>
                </a:solidFill>
                <a:latin typeface="Century Gothic" panose="020B0502020202020204" pitchFamily="34" charset="0"/>
                <a:cs typeface="Arial"/>
              </a:rPr>
              <a:t>خدمة الإدارة المالية</a:t>
            </a:r>
          </a:p>
        </p:txBody>
      </p:sp>
      <p:sp>
        <p:nvSpPr>
          <p:cNvPr id="4" name="Rectangle 3">
            <a:extLst>
              <a:ext uri="{FF2B5EF4-FFF2-40B4-BE49-F238E27FC236}">
                <a16:creationId xmlns:a16="http://schemas.microsoft.com/office/drawing/2014/main" id="{0C12B373-5528-9F42-9F1E-27DEBFD28349}"/>
              </a:ext>
            </a:extLst>
          </p:cNvPr>
          <p:cNvSpPr/>
          <p:nvPr/>
        </p:nvSpPr>
        <p:spPr>
          <a:xfrm>
            <a:off x="222783" y="1228955"/>
            <a:ext cx="11706957" cy="54877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3412895" y="1329971"/>
            <a:ext cx="5326739" cy="757130"/>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4800" b="1">
                <a:latin typeface="Century Gothic" panose="020B0502020202020204" pitchFamily="34" charset="0"/>
                <a:ea typeface="+mj-ea"/>
                <a:cs typeface="Arial"/>
              </a:rPr>
              <a:t>أصحاب العمل المشتركين</a:t>
            </a: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9724755" y="409840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9288" y="2073535"/>
            <a:ext cx="1682221" cy="16060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9198351" y="5121597"/>
            <a:ext cx="2105097" cy="5909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b="1">
                <a:effectLst>
                  <a:outerShdw blurRad="38100" dist="38100" dir="2700000" algn="tl">
                    <a:srgbClr val="000000">
                      <a:alpha val="43137"/>
                    </a:srgbClr>
                  </a:outerShdw>
                </a:effectLst>
                <a:latin typeface="Century Gothic" panose="020B0502020202020204" pitchFamily="34" charset="0"/>
                <a:ea typeface="+mj-ea"/>
                <a:cs typeface="Arial"/>
              </a:rPr>
              <a:t>ستدفع خدمة الإدارة المالية الفواتير.</a:t>
            </a:r>
          </a:p>
        </p:txBody>
      </p:sp>
      <p:sp>
        <p:nvSpPr>
          <p:cNvPr id="25" name="TextBox 24"/>
          <p:cNvSpPr txBox="1"/>
          <p:nvPr/>
        </p:nvSpPr>
        <p:spPr>
          <a:xfrm>
            <a:off x="1518041" y="3744837"/>
            <a:ext cx="2194861" cy="1200329"/>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b="1">
                <a:effectLst>
                  <a:outerShdw blurRad="38100" dist="38100" dir="2700000" algn="tl">
                    <a:srgbClr val="000000">
                      <a:alpha val="43137"/>
                    </a:srgbClr>
                  </a:outerShdw>
                </a:effectLst>
                <a:latin typeface="Century Gothic" panose="020B0502020202020204" pitchFamily="34" charset="0"/>
                <a:ea typeface="+mj-ea"/>
                <a:cs typeface="Arial"/>
              </a:rPr>
              <a:t> تريد أن تشارك بكونك صاحب العمل لعمالك.</a:t>
            </a:r>
          </a:p>
        </p:txBody>
      </p:sp>
      <p:pic>
        <p:nvPicPr>
          <p:cNvPr id="8" name="Picture 7" descr="Bulletproof Home Defense: Tactics You Can Enact Now to Secure Your Safety"/>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8242697" y="2174034"/>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7" t="-4945" r="-12694" b="-21407"/>
          <a:stretch/>
        </p:blipFill>
        <p:spPr>
          <a:xfrm>
            <a:off x="10299394"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5576432" y="3240832"/>
            <a:ext cx="2094220" cy="1089529"/>
          </a:xfrm>
          <a:prstGeom prst="rect">
            <a:avLst/>
          </a:prstGeom>
          <a:noFill/>
        </p:spPr>
        <p:txBody>
          <a:bodyPr wrap="square" rtlCol="0">
            <a:spAutoFit/>
          </a:bodyPr>
          <a:lstStyle/>
          <a:p>
            <a:pPr algn="ctr">
              <a:lnSpc>
                <a:spcPct val="90000"/>
              </a:lnSpc>
              <a:spcBef>
                <a:spcPct val="0"/>
              </a:spcBef>
            </a:pPr>
            <a:r>
              <a:rPr lang="ar-SA" b="1">
                <a:effectLst>
                  <a:outerShdw blurRad="38100" dist="38100" dir="2700000" algn="tl">
                    <a:srgbClr val="000000">
                      <a:alpha val="43137"/>
                    </a:srgbClr>
                  </a:outerShdw>
                </a:effectLst>
                <a:latin typeface="Century Gothic" panose="020B0502020202020204" pitchFamily="34" charset="0"/>
                <a:ea typeface="+mj-ea"/>
                <a:cs typeface="Arial"/>
              </a:rPr>
              <a:t>يتبع جميع قوانين العمل المعمول بها.</a:t>
            </a:r>
          </a:p>
        </p:txBody>
      </p:sp>
      <p:sp>
        <p:nvSpPr>
          <p:cNvPr id="33" name="TextBox 32"/>
          <p:cNvSpPr txBox="1"/>
          <p:nvPr/>
        </p:nvSpPr>
        <p:spPr>
          <a:xfrm>
            <a:off x="7420266" y="3240832"/>
            <a:ext cx="2513097" cy="840230"/>
          </a:xfrm>
          <a:prstGeom prst="rect">
            <a:avLst/>
          </a:prstGeom>
          <a:noFill/>
        </p:spPr>
        <p:txBody>
          <a:bodyPr wrap="square" rtlCol="0">
            <a:spAutoFit/>
          </a:bodyPr>
          <a:lstStyle/>
          <a:p>
            <a:pPr algn="ctr">
              <a:lnSpc>
                <a:spcPct val="90000"/>
              </a:lnSpc>
              <a:spcBef>
                <a:spcPct val="0"/>
              </a:spcBef>
            </a:pPr>
            <a:r>
              <a:rPr lang="ar-SA" b="1">
                <a:effectLst>
                  <a:outerShdw blurRad="38100" dist="38100" dir="2700000" algn="tl">
                    <a:srgbClr val="000000">
                      <a:alpha val="43137"/>
                    </a:srgbClr>
                  </a:outerShdw>
                </a:effectLst>
                <a:latin typeface="Century Gothic" panose="020B0502020202020204" pitchFamily="34" charset="0"/>
                <a:ea typeface="+mj-ea"/>
                <a:cs typeface="Arial"/>
              </a:rPr>
              <a:t>يتعامل مع التأمينات اللازمة التي تتعلق بالتوظيف.</a:t>
            </a:r>
          </a:p>
        </p:txBody>
      </p:sp>
      <p:sp>
        <p:nvSpPr>
          <p:cNvPr id="34" name="TextBox 33"/>
          <p:cNvSpPr txBox="1"/>
          <p:nvPr/>
        </p:nvSpPr>
        <p:spPr>
          <a:xfrm>
            <a:off x="6255715" y="5134598"/>
            <a:ext cx="2875471" cy="590931"/>
          </a:xfrm>
          <a:prstGeom prst="rect">
            <a:avLst/>
          </a:prstGeom>
          <a:noFill/>
        </p:spPr>
        <p:txBody>
          <a:bodyPr wrap="square" rtlCol="0">
            <a:spAutoFit/>
          </a:bodyPr>
          <a:lstStyle/>
          <a:p>
            <a:pPr algn="ctr">
              <a:lnSpc>
                <a:spcPct val="90000"/>
              </a:lnSpc>
              <a:spcBef>
                <a:spcPct val="0"/>
              </a:spcBef>
            </a:pPr>
            <a:r>
              <a:rPr lang="ar-SA" b="1" u="sng">
                <a:effectLst>
                  <a:outerShdw blurRad="38100" dist="38100" dir="2700000" algn="tl">
                    <a:srgbClr val="000000">
                      <a:alpha val="43137"/>
                    </a:srgbClr>
                  </a:outerShdw>
                </a:effectLst>
                <a:latin typeface="Century Gothic" panose="020B0502020202020204" pitchFamily="34" charset="0"/>
                <a:ea typeface="+mj-ea"/>
                <a:cs typeface="Arial"/>
              </a:rPr>
              <a:t>يتحقق</a:t>
            </a:r>
            <a:r>
              <a:rPr lang="ar-SA" b="1">
                <a:effectLst>
                  <a:outerShdw blurRad="38100" dist="38100" dir="2700000" algn="tl">
                    <a:srgbClr val="000000">
                      <a:alpha val="43137"/>
                    </a:srgbClr>
                  </a:outerShdw>
                </a:effectLst>
                <a:latin typeface="Century Gothic" panose="020B0502020202020204" pitchFamily="34" charset="0"/>
                <a:ea typeface="+mj-ea"/>
                <a:cs typeface="Arial"/>
              </a:rPr>
              <a:t> من الخلفية والمؤهلات.</a:t>
            </a:r>
          </a:p>
        </p:txBody>
      </p:sp>
      <p:sp>
        <p:nvSpPr>
          <p:cNvPr id="16" name="Rectangle 15"/>
          <p:cNvSpPr/>
          <p:nvPr/>
        </p:nvSpPr>
        <p:spPr>
          <a:xfrm>
            <a:off x="1178557" y="5875442"/>
            <a:ext cx="2873828" cy="6400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400" dirty="0">
                <a:latin typeface="Century Gothic" panose="020B0502020202020204" pitchFamily="34" charset="0"/>
                <a:cs typeface="Arial"/>
              </a:rPr>
              <a:t>أنت</a:t>
            </a:r>
          </a:p>
        </p:txBody>
      </p:sp>
      <p:sp>
        <p:nvSpPr>
          <p:cNvPr id="36" name="Rectangle 35"/>
          <p:cNvSpPr/>
          <p:nvPr/>
        </p:nvSpPr>
        <p:spPr>
          <a:xfrm>
            <a:off x="7420266" y="5886974"/>
            <a:ext cx="2851087" cy="6400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400" dirty="0">
                <a:latin typeface="Century Gothic" panose="020B0502020202020204" pitchFamily="34" charset="0"/>
                <a:cs typeface="Arial"/>
              </a:rPr>
              <a:t>خدمة الإدارة المالية</a:t>
            </a:r>
          </a:p>
        </p:txBody>
      </p:sp>
      <p:pic>
        <p:nvPicPr>
          <p:cNvPr id="20" name="Picture 19" descr="Icon Leader Leadership · Free image on Pixaba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0531" y="411575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Adobe-like counter | UICloud"/>
          <p:cNvPicPr>
            <a:picLocks noChangeAspect="1"/>
          </p:cNvPicPr>
          <p:nvPr/>
        </p:nvPicPr>
        <p:blipFill rotWithShape="1">
          <a:blip r:embed="rId8" cstate="print">
            <a:extLst>
              <a:ext uri="{28A0092B-C50C-407E-A947-70E740481C1C}">
                <a14:useLocalDpi xmlns:a14="http://schemas.microsoft.com/office/drawing/2010/main" val="0"/>
              </a:ext>
            </a:extLst>
          </a:blip>
          <a:srcRect l="-33" t="8927" r="10737" b="2847"/>
          <a:stretch/>
        </p:blipFill>
        <p:spPr>
          <a:xfrm>
            <a:off x="6186000"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p:cNvSpPr txBox="1"/>
          <p:nvPr/>
        </p:nvSpPr>
        <p:spPr>
          <a:xfrm>
            <a:off x="9794143" y="3281889"/>
            <a:ext cx="2105097" cy="5909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b="1">
                <a:effectLst>
                  <a:outerShdw blurRad="38100" dist="38100" dir="2700000" algn="tl">
                    <a:srgbClr val="000000">
                      <a:alpha val="43137"/>
                    </a:srgbClr>
                  </a:outerShdw>
                </a:effectLst>
                <a:latin typeface="Century Gothic" panose="020B0502020202020204" pitchFamily="34" charset="0"/>
                <a:ea typeface="+mj-ea"/>
                <a:cs typeface="Arial"/>
              </a:rPr>
              <a:t>الأسهم بصفته صاحب العمل.</a:t>
            </a:r>
          </a:p>
        </p:txBody>
      </p:sp>
    </p:spTree>
    <p:extLst>
      <p:ext uri="{BB962C8B-B14F-4D97-AF65-F5344CB8AC3E}">
        <p14:creationId xmlns:p14="http://schemas.microsoft.com/office/powerpoint/2010/main" val="616462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728EC6-6BFA-0742-9C0D-216CAB42CF45}"/>
              </a:ext>
            </a:extLst>
          </p:cNvPr>
          <p:cNvSpPr/>
          <p:nvPr/>
        </p:nvSpPr>
        <p:spPr>
          <a:xfrm>
            <a:off x="2093486" y="893414"/>
            <a:ext cx="7914660" cy="6137174"/>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11829152" cy="862561"/>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latin typeface="Century Gothic" panose="020B0502020202020204" pitchFamily="34" charset="0"/>
                <a:cs typeface="Arial"/>
              </a:rPr>
              <a:t>الدفع مقابل الخدمات والدعم</a:t>
            </a:r>
          </a:p>
          <a:p>
            <a:pPr marL="0" indent="0">
              <a:buNone/>
            </a:pPr>
            <a:endParaRPr lang="en-US" dirty="0"/>
          </a:p>
        </p:txBody>
      </p:sp>
      <p:sp>
        <p:nvSpPr>
          <p:cNvPr id="29" name="Rectangle 28">
            <a:extLst>
              <a:ext uri="{FF2B5EF4-FFF2-40B4-BE49-F238E27FC236}">
                <a16:creationId xmlns:a16="http://schemas.microsoft.com/office/drawing/2014/main" id="{CE49A5DF-72AE-E748-A0A9-15A5E053D43D}"/>
              </a:ext>
            </a:extLst>
          </p:cNvPr>
          <p:cNvSpPr/>
          <p:nvPr/>
        </p:nvSpPr>
        <p:spPr>
          <a:xfrm>
            <a:off x="77705" y="631625"/>
            <a:ext cx="11857119" cy="466281"/>
          </a:xfrm>
          <a:prstGeom prst="rect">
            <a:avLst/>
          </a:prstGeom>
        </p:spPr>
        <p:txBody>
          <a:bodyPr wrap="square">
            <a:spAutoFit/>
          </a:bodyPr>
          <a:lstStyle/>
          <a:p>
            <a:pPr algn="r">
              <a:lnSpc>
                <a:spcPct val="90000"/>
              </a:lnSpc>
              <a:spcBef>
                <a:spcPct val="0"/>
              </a:spcBef>
            </a:pPr>
            <a:r>
              <a:rPr lang="ar-SA" sz="2700" b="1" dirty="0">
                <a:solidFill>
                  <a:schemeClr val="bg2">
                    <a:lumMod val="10000"/>
                  </a:schemeClr>
                </a:solidFill>
                <a:latin typeface="Century Gothic" panose="020B0502020202020204" pitchFamily="34" charset="0"/>
                <a:cs typeface="Arial"/>
              </a:rPr>
              <a:t>خدمة الإدارة المالية</a:t>
            </a:r>
          </a:p>
        </p:txBody>
      </p:sp>
      <p:sp>
        <p:nvSpPr>
          <p:cNvPr id="45" name="TextBox 44">
            <a:extLst>
              <a:ext uri="{FF2B5EF4-FFF2-40B4-BE49-F238E27FC236}">
                <a16:creationId xmlns:a16="http://schemas.microsoft.com/office/drawing/2014/main" id="{7A56D8D8-69A4-5F45-A013-7FCF6FC63D93}"/>
              </a:ext>
            </a:extLst>
          </p:cNvPr>
          <p:cNvSpPr txBox="1"/>
          <p:nvPr/>
        </p:nvSpPr>
        <p:spPr>
          <a:xfrm>
            <a:off x="595040" y="156584"/>
            <a:ext cx="5500960" cy="1685077"/>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115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Arial"/>
              </a:rPr>
              <a:t>صوفيا</a:t>
            </a:r>
          </a:p>
        </p:txBody>
      </p:sp>
      <p:grpSp>
        <p:nvGrpSpPr>
          <p:cNvPr id="9" name="Group 8"/>
          <p:cNvGrpSpPr/>
          <p:nvPr/>
        </p:nvGrpSpPr>
        <p:grpSpPr>
          <a:xfrm>
            <a:off x="595039" y="1259592"/>
            <a:ext cx="6852777" cy="5404818"/>
            <a:chOff x="2379236" y="1213696"/>
            <a:chExt cx="6852777" cy="5404818"/>
          </a:xfrm>
        </p:grpSpPr>
        <p:sp>
          <p:nvSpPr>
            <p:cNvPr id="20" name="Oval 19"/>
            <p:cNvSpPr/>
            <p:nvPr/>
          </p:nvSpPr>
          <p:spPr>
            <a:xfrm>
              <a:off x="2379236" y="1213696"/>
              <a:ext cx="1665128" cy="1440409"/>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21" name="Straight Connector 20"/>
            <p:cNvCxnSpPr/>
            <p:nvPr/>
          </p:nvCxnSpPr>
          <p:spPr>
            <a:xfrm flipH="1" flipV="1">
              <a:off x="3523919" y="2769895"/>
              <a:ext cx="1853208" cy="23098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927543" y="2317200"/>
              <a:ext cx="3470413" cy="9747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928974" y="4324993"/>
              <a:ext cx="2352160" cy="2293521"/>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solidFill>
                    <a:schemeClr val="tx1"/>
                  </a:solidFill>
                  <a:latin typeface="Century Gothic" panose="020B0502020202020204" pitchFamily="34" charset="0"/>
                  <a:cs typeface="Arial"/>
                </a:rPr>
                <a:t> لا توجد علاقات بين صاحب العمل/الموظفين</a:t>
              </a:r>
            </a:p>
          </p:txBody>
        </p:sp>
        <p:sp>
          <p:nvSpPr>
            <p:cNvPr id="26" name="Oval 25"/>
            <p:cNvSpPr/>
            <p:nvPr/>
          </p:nvSpPr>
          <p:spPr>
            <a:xfrm>
              <a:off x="7281134" y="2578492"/>
              <a:ext cx="1950879" cy="187166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solidFill>
                    <a:schemeClr val="tx1"/>
                  </a:solidFill>
                  <a:latin typeface="Century Gothic" panose="020B0502020202020204" pitchFamily="34" charset="0"/>
                  <a:cs typeface="Arial"/>
                </a:rPr>
                <a:t>تعيين وكالات لتقديم الخدمات</a:t>
              </a:r>
            </a:p>
          </p:txBody>
        </p:sp>
        <p:grpSp>
          <p:nvGrpSpPr>
            <p:cNvPr id="2" name="Group 1"/>
            <p:cNvGrpSpPr/>
            <p:nvPr/>
          </p:nvGrpSpPr>
          <p:grpSpPr>
            <a:xfrm>
              <a:off x="4905099" y="1930187"/>
              <a:ext cx="1710377" cy="1428017"/>
              <a:chOff x="3380331" y="2107621"/>
              <a:chExt cx="1984486" cy="1951007"/>
            </a:xfrm>
          </p:grpSpPr>
          <p:pic>
            <p:nvPicPr>
              <p:cNvPr id="38" name="Picture 37"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0143" y="2734570"/>
                <a:ext cx="1105017" cy="1123836"/>
              </a:xfrm>
              <a:prstGeom prst="rect">
                <a:avLst/>
              </a:prstGeom>
            </p:spPr>
          </p:pic>
        </p:grpSp>
        <p:grpSp>
          <p:nvGrpSpPr>
            <p:cNvPr id="5" name="Group 4"/>
            <p:cNvGrpSpPr/>
            <p:nvPr/>
          </p:nvGrpSpPr>
          <p:grpSpPr>
            <a:xfrm>
              <a:off x="3368031" y="2981789"/>
              <a:ext cx="1710377" cy="1468365"/>
              <a:chOff x="2804093" y="3298862"/>
              <a:chExt cx="1371600" cy="1287250"/>
            </a:xfrm>
          </p:grpSpPr>
          <p:pic>
            <p:nvPicPr>
              <p:cNvPr id="40" name="Picture 39" descr="Icon Leader Leadership · Free image on Pixaba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 name="&quot;No&quot; Symbol 40"/>
              <p:cNvSpPr/>
              <p:nvPr/>
            </p:nvSpPr>
            <p:spPr>
              <a:xfrm>
                <a:off x="2923928" y="3365877"/>
                <a:ext cx="1131930" cy="11281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19" name="Oval 18"/>
          <p:cNvSpPr/>
          <p:nvPr/>
        </p:nvSpPr>
        <p:spPr>
          <a:xfrm>
            <a:off x="9648271" y="4496051"/>
            <a:ext cx="1858322" cy="187572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solidFill>
                  <a:schemeClr val="tx1"/>
                </a:solidFill>
                <a:latin typeface="Century Gothic" panose="020B0502020202020204" pitchFamily="34" charset="0"/>
                <a:cs typeface="Arial"/>
              </a:rPr>
              <a:t> نموذج دافع الفاتورة</a:t>
            </a:r>
          </a:p>
        </p:txBody>
      </p:sp>
      <p:sp>
        <p:nvSpPr>
          <p:cNvPr id="3" name="Right Arrow 2"/>
          <p:cNvSpPr/>
          <p:nvPr/>
        </p:nvSpPr>
        <p:spPr>
          <a:xfrm>
            <a:off x="6238706" y="5002392"/>
            <a:ext cx="2917372"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7747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5BAD1003-CA3B-354A-B873-2C71C843D93C}"/>
              </a:ext>
            </a:extLst>
          </p:cNvPr>
          <p:cNvSpPr/>
          <p:nvPr/>
        </p:nvSpPr>
        <p:spPr>
          <a:xfrm>
            <a:off x="-437323" y="3201460"/>
            <a:ext cx="12841357" cy="3934835"/>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rot="864413">
            <a:off x="6149690" y="1250278"/>
            <a:ext cx="5962858" cy="6303314"/>
            <a:chOff x="5152767" y="1270309"/>
            <a:chExt cx="5552985" cy="4872777"/>
          </a:xfrm>
        </p:grpSpPr>
        <p:sp>
          <p:nvSpPr>
            <p:cNvPr id="6" name="Oval 5"/>
            <p:cNvSpPr/>
            <p:nvPr/>
          </p:nvSpPr>
          <p:spPr>
            <a:xfrm>
              <a:off x="5152767" y="1270309"/>
              <a:ext cx="5552985" cy="4872777"/>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6"/>
              </a:endParaRPr>
            </a:p>
          </p:txBody>
        </p:sp>
        <p:grpSp>
          <p:nvGrpSpPr>
            <p:cNvPr id="3" name="Group 2"/>
            <p:cNvGrpSpPr/>
            <p:nvPr/>
          </p:nvGrpSpPr>
          <p:grpSpPr>
            <a:xfrm>
              <a:off x="5222286" y="2005649"/>
              <a:ext cx="5277853" cy="3313513"/>
              <a:chOff x="1891106" y="1276751"/>
              <a:chExt cx="8586546" cy="5679436"/>
            </a:xfrm>
          </p:grpSpPr>
          <p:sp>
            <p:nvSpPr>
              <p:cNvPr id="7" name="Oval 6"/>
              <p:cNvSpPr/>
              <p:nvPr/>
            </p:nvSpPr>
            <p:spPr>
              <a:xfrm>
                <a:off x="5405361" y="1276751"/>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ar-SA" sz="900" b="1">
                    <a:solidFill>
                      <a:schemeClr val="tx1"/>
                    </a:solidFill>
                    <a:effectLst>
                      <a:outerShdw blurRad="38100" dist="38100" dir="2700000" algn="tl">
                        <a:srgbClr val="000000">
                          <a:alpha val="43137"/>
                        </a:srgbClr>
                      </a:outerShdw>
                    </a:effectLst>
                    <a:latin typeface="Century Gothic" panose="020B0502020202020204" pitchFamily="34" charset="0"/>
                    <a:cs typeface="Arial"/>
                  </a:rPr>
                  <a:t>?</a:t>
                </a:r>
              </a:p>
            </p:txBody>
          </p:sp>
          <p:grpSp>
            <p:nvGrpSpPr>
              <p:cNvPr id="28" name="Group 27"/>
              <p:cNvGrpSpPr/>
              <p:nvPr/>
            </p:nvGrpSpPr>
            <p:grpSpPr>
              <a:xfrm>
                <a:off x="2625093" y="1868281"/>
                <a:ext cx="1335314" cy="1262743"/>
                <a:chOff x="2741266" y="1945838"/>
                <a:chExt cx="1335314" cy="1262743"/>
              </a:xfrm>
            </p:grpSpPr>
            <p:sp>
              <p:nvSpPr>
                <p:cNvPr id="8" name="Oval 7"/>
                <p:cNvSpPr/>
                <p:nvPr/>
              </p:nvSpPr>
              <p:spPr>
                <a:xfrm>
                  <a:off x="2741266" y="1945838"/>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quot;No&quot; Symbol 11"/>
                <p:cNvSpPr/>
                <p:nvPr/>
              </p:nvSpPr>
              <p:spPr>
                <a:xfrm>
                  <a:off x="2898149" y="2063321"/>
                  <a:ext cx="1021548" cy="1027778"/>
                </a:xfrm>
                <a:prstGeom prst="noSmoking">
                  <a:avLst>
                    <a:gd name="adj" fmla="val 7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9" name="Group 18"/>
              <p:cNvGrpSpPr/>
              <p:nvPr/>
            </p:nvGrpSpPr>
            <p:grpSpPr>
              <a:xfrm>
                <a:off x="4386309" y="2857906"/>
                <a:ext cx="1335314" cy="1297749"/>
                <a:chOff x="7891707" y="3788113"/>
                <a:chExt cx="1984486" cy="1951007"/>
              </a:xfrm>
            </p:grpSpPr>
            <p:pic>
              <p:nvPicPr>
                <p:cNvPr id="17" name="Picture 16"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25" name="Group 24"/>
              <p:cNvGrpSpPr/>
              <p:nvPr/>
            </p:nvGrpSpPr>
            <p:grpSpPr>
              <a:xfrm>
                <a:off x="6562597" y="2770800"/>
                <a:ext cx="1361926" cy="1293698"/>
                <a:chOff x="3197978" y="3371458"/>
                <a:chExt cx="2883507" cy="2811628"/>
              </a:xfrm>
            </p:grpSpPr>
            <p:grpSp>
              <p:nvGrpSpPr>
                <p:cNvPr id="20" name="Group 19"/>
                <p:cNvGrpSpPr/>
                <p:nvPr/>
              </p:nvGrpSpPr>
              <p:grpSpPr>
                <a:xfrm>
                  <a:off x="3197978" y="3371458"/>
                  <a:ext cx="2883507" cy="2811628"/>
                  <a:chOff x="1422400" y="3512457"/>
                  <a:chExt cx="3077029" cy="2820740"/>
                </a:xfrm>
              </p:grpSpPr>
              <p:sp>
                <p:nvSpPr>
                  <p:cNvPr id="21" name="Oval 20"/>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23" name="Picture 22"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4" name="&quot;No&quot; Symbol 23"/>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13" name="Picture 12"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41815" y="1830352"/>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Oval 28"/>
              <p:cNvSpPr/>
              <p:nvPr/>
            </p:nvSpPr>
            <p:spPr>
              <a:xfrm>
                <a:off x="1891106" y="4079841"/>
                <a:ext cx="1335314" cy="12627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900" dirty="0">
                    <a:solidFill>
                      <a:schemeClr val="tx1"/>
                    </a:solidFill>
                    <a:latin typeface="6"/>
                    <a:cs typeface="Arial"/>
                  </a:rPr>
                  <a:t>دافع الفاتورة</a:t>
                </a:r>
              </a:p>
            </p:txBody>
          </p:sp>
          <p:cxnSp>
            <p:nvCxnSpPr>
              <p:cNvPr id="42" name="Straight Connector 41"/>
              <p:cNvCxnSpPr/>
              <p:nvPr/>
            </p:nvCxnSpPr>
            <p:spPr>
              <a:xfrm>
                <a:off x="6770916" y="1951107"/>
                <a:ext cx="1360899" cy="20657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325710" y="2400033"/>
                <a:ext cx="314315" cy="3894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91829" y="2375545"/>
                <a:ext cx="435334" cy="4671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988734" y="1972383"/>
                <a:ext cx="1317365" cy="22904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967921" y="3103507"/>
                <a:ext cx="152380" cy="1052148"/>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063878" y="3856548"/>
                <a:ext cx="1277023" cy="303490"/>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17" idx="4"/>
              </p:cNvCxnSpPr>
              <p:nvPr/>
            </p:nvCxnSpPr>
            <p:spPr>
              <a:xfrm flipH="1" flipV="1">
                <a:off x="5053966" y="4155655"/>
                <a:ext cx="3087030" cy="154417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4"/>
              </p:cNvCxnSpPr>
              <p:nvPr/>
            </p:nvCxnSpPr>
            <p:spPr>
              <a:xfrm>
                <a:off x="7243560" y="4064498"/>
                <a:ext cx="897436" cy="162509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7636170" y="4058551"/>
                <a:ext cx="1626250" cy="325697"/>
              </a:xfrm>
              <a:prstGeom prst="line">
                <a:avLst/>
              </a:prstGeom>
              <a:ln w="3810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100" idx="1"/>
              </p:cNvCxnSpPr>
              <p:nvPr/>
            </p:nvCxnSpPr>
            <p:spPr>
              <a:xfrm flipH="1" flipV="1">
                <a:off x="9335208" y="2892202"/>
                <a:ext cx="46214" cy="1305089"/>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3399514" y="3151743"/>
                <a:ext cx="1909154" cy="2427766"/>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56" name="Straight Connector 55"/>
              <p:cNvCxnSpPr>
                <a:stCxn id="30" idx="0"/>
              </p:cNvCxnSpPr>
              <p:nvPr/>
            </p:nvCxnSpPr>
            <p:spPr>
              <a:xfrm flipV="1">
                <a:off x="5458323" y="4080757"/>
                <a:ext cx="1209435" cy="1608831"/>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61" name="Straight Connector 60"/>
              <p:cNvCxnSpPr/>
              <p:nvPr/>
            </p:nvCxnSpPr>
            <p:spPr>
              <a:xfrm flipV="1">
                <a:off x="7238317" y="3218030"/>
                <a:ext cx="1610092" cy="2361479"/>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cxnSp>
            <p:nvCxnSpPr>
              <p:cNvPr id="62" name="Straight Connector 61"/>
              <p:cNvCxnSpPr/>
              <p:nvPr/>
            </p:nvCxnSpPr>
            <p:spPr>
              <a:xfrm flipH="1" flipV="1">
                <a:off x="5461498" y="4072110"/>
                <a:ext cx="1392559" cy="1527712"/>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sp>
            <p:nvSpPr>
              <p:cNvPr id="30" name="Oval 29"/>
              <p:cNvSpPr/>
              <p:nvPr/>
            </p:nvSpPr>
            <p:spPr>
              <a:xfrm>
                <a:off x="4816166" y="5689588"/>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ar-SA" sz="900">
                    <a:solidFill>
                      <a:schemeClr val="tx1"/>
                    </a:solidFill>
                    <a:latin typeface="6"/>
                    <a:cs typeface="Arial"/>
                  </a:rPr>
                  <a:t>صاحب عمل</a:t>
                </a:r>
              </a:p>
              <a:p>
                <a:pPr algn="ctr"/>
                <a:r>
                  <a:rPr lang="ar-SA" sz="900">
                    <a:solidFill>
                      <a:schemeClr val="tx1"/>
                    </a:solidFill>
                    <a:latin typeface="6"/>
                    <a:cs typeface="Arial"/>
                  </a:rPr>
                  <a:t>مشترك</a:t>
                </a:r>
              </a:p>
            </p:txBody>
          </p:sp>
          <p:sp>
            <p:nvSpPr>
              <p:cNvPr id="86" name="Oval 85"/>
              <p:cNvSpPr/>
              <p:nvPr/>
            </p:nvSpPr>
            <p:spPr>
              <a:xfrm>
                <a:off x="6459746" y="5569353"/>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ar-SA" sz="900">
                    <a:solidFill>
                      <a:schemeClr val="tx1"/>
                    </a:solidFill>
                    <a:latin typeface="6"/>
                    <a:cs typeface="Arial"/>
                  </a:rPr>
                  <a:t>صاحب عمل</a:t>
                </a:r>
              </a:p>
              <a:p>
                <a:pPr algn="ctr"/>
                <a:r>
                  <a:rPr lang="ar-SA" sz="900">
                    <a:solidFill>
                      <a:schemeClr val="tx1"/>
                    </a:solidFill>
                    <a:latin typeface="6"/>
                    <a:cs typeface="Arial"/>
                  </a:rPr>
                  <a:t>مشترك</a:t>
                </a:r>
              </a:p>
            </p:txBody>
          </p:sp>
          <p:cxnSp>
            <p:nvCxnSpPr>
              <p:cNvPr id="90" name="Straight Connector 89"/>
              <p:cNvCxnSpPr/>
              <p:nvPr/>
            </p:nvCxnSpPr>
            <p:spPr>
              <a:xfrm flipH="1" flipV="1">
                <a:off x="3305835" y="3162434"/>
                <a:ext cx="477285" cy="2046463"/>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cxnSp>
            <p:nvCxnSpPr>
              <p:cNvPr id="93" name="Straight Connector 92"/>
              <p:cNvCxnSpPr/>
              <p:nvPr/>
            </p:nvCxnSpPr>
            <p:spPr>
              <a:xfrm flipV="1">
                <a:off x="4492156" y="3177656"/>
                <a:ext cx="4667620" cy="2310696"/>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sp>
            <p:nvSpPr>
              <p:cNvPr id="100" name="Oval 99"/>
              <p:cNvSpPr/>
              <p:nvPr/>
            </p:nvSpPr>
            <p:spPr>
              <a:xfrm>
                <a:off x="9193339" y="4011802"/>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ar-SA" sz="900">
                    <a:solidFill>
                      <a:schemeClr val="tx1"/>
                    </a:solidFill>
                    <a:latin typeface="6"/>
                    <a:cs typeface="Arial"/>
                  </a:rPr>
                  <a:t>صاحب عمل</a:t>
                </a:r>
              </a:p>
              <a:p>
                <a:pPr algn="ctr"/>
                <a:r>
                  <a:rPr lang="ar-SA" sz="900">
                    <a:solidFill>
                      <a:schemeClr val="tx1"/>
                    </a:solidFill>
                    <a:latin typeface="6"/>
                    <a:cs typeface="Arial"/>
                  </a:rPr>
                  <a:t>مشترك</a:t>
                </a:r>
              </a:p>
            </p:txBody>
          </p:sp>
          <p:sp>
            <p:nvSpPr>
              <p:cNvPr id="101" name="Oval 100"/>
              <p:cNvSpPr/>
              <p:nvPr/>
            </p:nvSpPr>
            <p:spPr>
              <a:xfrm>
                <a:off x="3137807" y="5365267"/>
                <a:ext cx="1335314" cy="12627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900">
                    <a:solidFill>
                      <a:schemeClr val="tx1"/>
                    </a:solidFill>
                    <a:latin typeface="6"/>
                    <a:cs typeface="Arial"/>
                  </a:rPr>
                  <a:t>دافع الفاتورة</a:t>
                </a:r>
              </a:p>
            </p:txBody>
          </p:sp>
          <p:sp>
            <p:nvSpPr>
              <p:cNvPr id="109" name="Oval 108"/>
              <p:cNvSpPr/>
              <p:nvPr/>
            </p:nvSpPr>
            <p:spPr>
              <a:xfrm>
                <a:off x="8077110" y="5396384"/>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ar-SA" sz="900">
                    <a:solidFill>
                      <a:schemeClr val="tx1"/>
                    </a:solidFill>
                    <a:latin typeface="6"/>
                    <a:cs typeface="Arial"/>
                  </a:rPr>
                  <a:t>صاحب عمل</a:t>
                </a:r>
              </a:p>
              <a:p>
                <a:pPr algn="ctr"/>
                <a:r>
                  <a:rPr lang="ar-SA" sz="900">
                    <a:solidFill>
                      <a:schemeClr val="tx1"/>
                    </a:solidFill>
                    <a:latin typeface="6"/>
                    <a:cs typeface="Arial"/>
                  </a:rPr>
                  <a:t>مشترك</a:t>
                </a:r>
              </a:p>
            </p:txBody>
          </p:sp>
        </p:grpSp>
      </p:grpSp>
      <p:sp>
        <p:nvSpPr>
          <p:cNvPr id="50" name="TextBox 49">
            <a:extLst>
              <a:ext uri="{FF2B5EF4-FFF2-40B4-BE49-F238E27FC236}">
                <a16:creationId xmlns:a16="http://schemas.microsoft.com/office/drawing/2014/main" id="{F651A8D1-99B1-4845-B85F-CCE909696BC9}"/>
              </a:ext>
            </a:extLst>
          </p:cNvPr>
          <p:cNvSpPr txBox="1"/>
          <p:nvPr/>
        </p:nvSpPr>
        <p:spPr>
          <a:xfrm>
            <a:off x="0" y="607589"/>
            <a:ext cx="11925300" cy="46628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خدمة الإدارة المالية</a:t>
            </a:r>
          </a:p>
        </p:txBody>
      </p:sp>
      <p:sp>
        <p:nvSpPr>
          <p:cNvPr id="5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4" y="98140"/>
            <a:ext cx="11819626" cy="862561"/>
          </a:xfrm>
        </p:spPr>
        <p:txBody>
          <a:bodyPr/>
          <a:lstStyle/>
          <a:p>
            <a:r>
              <a:rPr lang="ar-SA" sz="2800" dirty="0"/>
              <a:t>الدفع مقابل الخدمات والدعم</a:t>
            </a:r>
          </a:p>
        </p:txBody>
      </p:sp>
      <p:sp>
        <p:nvSpPr>
          <p:cNvPr id="52" name="Rectangle 51"/>
          <p:cNvSpPr/>
          <p:nvPr/>
        </p:nvSpPr>
        <p:spPr>
          <a:xfrm>
            <a:off x="295486" y="1259032"/>
            <a:ext cx="6891717" cy="1430431"/>
          </a:xfrm>
          <a:prstGeom prst="rect">
            <a:avLst/>
          </a:prstGeom>
          <a:solidFill>
            <a:schemeClr val="lt1">
              <a:alpha val="72000"/>
            </a:schemeClr>
          </a:solidFill>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ar-SA" sz="2800">
                <a:latin typeface="Century Gothic" panose="020B0502020202020204" pitchFamily="34" charset="0"/>
                <a:cs typeface="Arial"/>
              </a:rPr>
              <a:t>يمكنك الحصول على </a:t>
            </a:r>
            <a:r>
              <a:rPr lang="ar-SA" sz="2800" b="1">
                <a:latin typeface="Century Gothic" panose="020B0502020202020204" pitchFamily="34" charset="0"/>
                <a:cs typeface="Arial"/>
              </a:rPr>
              <a:t>أي</a:t>
            </a:r>
            <a:r>
              <a:rPr lang="ar-SA" sz="2800" b="1" u="sng">
                <a:latin typeface="Century Gothic" panose="020B0502020202020204" pitchFamily="34" charset="0"/>
                <a:cs typeface="Arial"/>
              </a:rPr>
              <a:t> مجموعة</a:t>
            </a:r>
            <a:r>
              <a:rPr lang="ar-SA" sz="2800">
                <a:latin typeface="Century Gothic" panose="020B0502020202020204" pitchFamily="34" charset="0"/>
                <a:cs typeface="Arial"/>
              </a:rPr>
              <a:t> من الخدمات من خدمة الإدارة المالية الخاصة بك.</a:t>
            </a:r>
          </a:p>
        </p:txBody>
      </p:sp>
      <p:sp>
        <p:nvSpPr>
          <p:cNvPr id="2" name="Rectangle 1">
            <a:extLst>
              <a:ext uri="{FF2B5EF4-FFF2-40B4-BE49-F238E27FC236}">
                <a16:creationId xmlns:a16="http://schemas.microsoft.com/office/drawing/2014/main" id="{AECE3FB6-15E8-9745-8BFE-96581B35003E}"/>
              </a:ext>
            </a:extLst>
          </p:cNvPr>
          <p:cNvSpPr/>
          <p:nvPr/>
        </p:nvSpPr>
        <p:spPr>
          <a:xfrm>
            <a:off x="992132" y="3694182"/>
            <a:ext cx="3802415" cy="2123658"/>
          </a:xfrm>
          <a:prstGeom prst="rect">
            <a:avLst/>
          </a:prstGeom>
        </p:spPr>
        <p:txBody>
          <a:bodyPr wrap="square">
            <a:spAutoFit/>
          </a:bodyPr>
          <a:lstStyle/>
          <a:p>
            <a:pPr algn="ctr"/>
            <a:r>
              <a:rPr lang="ar-SA" sz="4400" b="1">
                <a:latin typeface="Century Gothic" panose="020B0502020202020204" pitchFamily="34" charset="0"/>
                <a:cs typeface="Arial"/>
              </a:rPr>
              <a:t>انتظر!</a:t>
            </a:r>
          </a:p>
          <a:p>
            <a:pPr algn="ctr"/>
            <a:r>
              <a:rPr lang="ar-SA" sz="4400" b="1">
                <a:latin typeface="Century Gothic" panose="020B0502020202020204" pitchFamily="34" charset="0"/>
                <a:cs typeface="Arial"/>
              </a:rPr>
              <a:t> أي نموذج ستستخدم؟</a:t>
            </a:r>
          </a:p>
        </p:txBody>
      </p:sp>
    </p:spTree>
    <p:extLst>
      <p:ext uri="{BB962C8B-B14F-4D97-AF65-F5344CB8AC3E}">
        <p14:creationId xmlns:p14="http://schemas.microsoft.com/office/powerpoint/2010/main" val="13028359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829152" cy="862561"/>
          </a:xfrm>
        </p:spPr>
        <p:txBody>
          <a:bodyPr/>
          <a:lstStyle/>
          <a:p>
            <a:r>
              <a:rPr lang="ar-SA" sz="2800" dirty="0"/>
              <a:t>الدفع مقابل الخدمات والدعم</a:t>
            </a:r>
          </a:p>
        </p:txBody>
      </p:sp>
      <p:sp>
        <p:nvSpPr>
          <p:cNvPr id="5" name="TextBox 4">
            <a:extLst>
              <a:ext uri="{FF2B5EF4-FFF2-40B4-BE49-F238E27FC236}">
                <a16:creationId xmlns:a16="http://schemas.microsoft.com/office/drawing/2014/main" id="{F651A8D1-99B1-4845-B85F-CCE909696BC9}"/>
              </a:ext>
            </a:extLst>
          </p:cNvPr>
          <p:cNvSpPr txBox="1"/>
          <p:nvPr/>
        </p:nvSpPr>
        <p:spPr>
          <a:xfrm>
            <a:off x="-1" y="610286"/>
            <a:ext cx="11934826" cy="46628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خدمة الإدارة المالية</a:t>
            </a:r>
          </a:p>
        </p:txBody>
      </p:sp>
      <p:sp>
        <p:nvSpPr>
          <p:cNvPr id="6" name="Oval 5"/>
          <p:cNvSpPr/>
          <p:nvPr/>
        </p:nvSpPr>
        <p:spPr>
          <a:xfrm>
            <a:off x="560945" y="1156428"/>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sp>
        <p:nvSpPr>
          <p:cNvPr id="26" name="TextBox 25"/>
          <p:cNvSpPr txBox="1"/>
          <p:nvPr/>
        </p:nvSpPr>
        <p:spPr>
          <a:xfrm>
            <a:off x="7071520" y="1820799"/>
            <a:ext cx="3331071" cy="1477328"/>
          </a:xfrm>
          <a:prstGeom prst="rect">
            <a:avLst/>
          </a:prstGeom>
          <a:solidFill>
            <a:schemeClr val="bg1">
              <a:lumMod val="85000"/>
            </a:schemeClr>
          </a:solidFill>
        </p:spPr>
        <p:txBody>
          <a:bodyPr wrap="square" rtlCol="0">
            <a:spAutoFit/>
          </a:bodyPr>
          <a:lstStyle/>
          <a:p>
            <a:pPr algn="ctr">
              <a:lnSpc>
                <a:spcPct val="90000"/>
              </a:lnSpc>
              <a:spcBef>
                <a:spcPct val="0"/>
              </a:spcBef>
            </a:pPr>
            <a:r>
              <a:rPr lang="ar-SA" sz="2000">
                <a:solidFill>
                  <a:schemeClr val="accent5">
                    <a:lumMod val="50000"/>
                  </a:schemeClr>
                </a:solidFill>
                <a:latin typeface="Century Gothic" panose="020B0502020202020204" pitchFamily="34" charset="0"/>
                <a:ea typeface="+mj-ea"/>
                <a:cs typeface="Arial"/>
              </a:rPr>
              <a:t>يقوم جيسون بتعيين جاره لدعمه أثناء يومه وسوف تتعامل </a:t>
            </a:r>
            <a:r>
              <a:rPr lang="ar-SA" sz="2000" b="1">
                <a:solidFill>
                  <a:schemeClr val="accent5">
                    <a:lumMod val="50000"/>
                  </a:schemeClr>
                </a:solidFill>
                <a:latin typeface="Century Gothic" panose="020B0502020202020204" pitchFamily="34" charset="0"/>
                <a:ea typeface="+mj-ea"/>
                <a:cs typeface="Arial"/>
              </a:rPr>
              <a:t>خدمة الإدارة المالية</a:t>
            </a:r>
            <a:r>
              <a:rPr lang="ar-SA" sz="2000">
                <a:solidFill>
                  <a:schemeClr val="accent5">
                    <a:lumMod val="50000"/>
                  </a:schemeClr>
                </a:solidFill>
                <a:latin typeface="Century Gothic" panose="020B0502020202020204" pitchFamily="34" charset="0"/>
                <a:ea typeface="+mj-ea"/>
                <a:cs typeface="Arial"/>
              </a:rPr>
              <a:t> مع جميع </a:t>
            </a:r>
            <a:r>
              <a:rPr lang="ar-SA" sz="2000" b="1">
                <a:solidFill>
                  <a:schemeClr val="accent5">
                    <a:lumMod val="50000"/>
                  </a:schemeClr>
                </a:solidFill>
                <a:latin typeface="Century Gothic" panose="020B0502020202020204" pitchFamily="34" charset="0"/>
                <a:ea typeface="+mj-ea"/>
                <a:cs typeface="Arial"/>
              </a:rPr>
              <a:t>الأعمال والمسؤوليات</a:t>
            </a:r>
            <a:r>
              <a:rPr lang="ar-SA" sz="2000">
                <a:solidFill>
                  <a:schemeClr val="accent5">
                    <a:lumMod val="50000"/>
                  </a:schemeClr>
                </a:solidFill>
                <a:latin typeface="Century Gothic" panose="020B0502020202020204" pitchFamily="34" charset="0"/>
                <a:ea typeface="+mj-ea"/>
                <a:cs typeface="Arial"/>
              </a:rPr>
              <a:t>.</a:t>
            </a:r>
          </a:p>
        </p:txBody>
      </p:sp>
      <p:sp>
        <p:nvSpPr>
          <p:cNvPr id="27" name="TextBox 26"/>
          <p:cNvSpPr txBox="1"/>
          <p:nvPr/>
        </p:nvSpPr>
        <p:spPr>
          <a:xfrm>
            <a:off x="5619350" y="3610907"/>
            <a:ext cx="2980509" cy="1477328"/>
          </a:xfrm>
          <a:prstGeom prst="rect">
            <a:avLst/>
          </a:prstGeom>
          <a:solidFill>
            <a:schemeClr val="bg1">
              <a:lumMod val="85000"/>
              <a:alpha val="78000"/>
            </a:schemeClr>
          </a:solidFill>
        </p:spPr>
        <p:txBody>
          <a:bodyPr wrap="square" rtlCol="0">
            <a:spAutoFit/>
          </a:bodyPr>
          <a:lstStyle/>
          <a:p>
            <a:pPr algn="ctr" defTabSz="914400" rtl="1" eaLnBrk="1" latinLnBrk="0" hangingPunct="1">
              <a:lnSpc>
                <a:spcPct val="90000"/>
              </a:lnSpc>
              <a:spcBef>
                <a:spcPct val="0"/>
              </a:spcBef>
              <a:buNone/>
            </a:pPr>
            <a:r>
              <a:rPr lang="ar-SA" sz="2000">
                <a:solidFill>
                  <a:schemeClr val="accent5">
                    <a:lumMod val="50000"/>
                  </a:schemeClr>
                </a:solidFill>
                <a:latin typeface="Century Gothic" panose="020B0502020202020204" pitchFamily="34" charset="0"/>
                <a:ea typeface="+mj-ea"/>
                <a:cs typeface="Arial"/>
              </a:rPr>
              <a:t>يبحث جيسون عن مدرب اجتماعي ويجري معه مقابلة ويقوم بتعيينه وستتعامل </a:t>
            </a:r>
            <a:r>
              <a:rPr lang="ar-SA" sz="2000" b="1">
                <a:solidFill>
                  <a:schemeClr val="accent5">
                    <a:lumMod val="50000"/>
                  </a:schemeClr>
                </a:solidFill>
                <a:latin typeface="Century Gothic" panose="020B0502020202020204" pitchFamily="34" charset="0"/>
                <a:ea typeface="+mj-ea"/>
                <a:cs typeface="Arial"/>
              </a:rPr>
              <a:t>خدمة الإدارة المالية</a:t>
            </a:r>
            <a:r>
              <a:rPr lang="ar-SA" sz="2000">
                <a:solidFill>
                  <a:schemeClr val="accent5">
                    <a:lumMod val="50000"/>
                  </a:schemeClr>
                </a:solidFill>
                <a:latin typeface="Century Gothic" panose="020B0502020202020204" pitchFamily="34" charset="0"/>
                <a:ea typeface="+mj-ea"/>
                <a:cs typeface="Arial"/>
              </a:rPr>
              <a:t> مع جميع </a:t>
            </a:r>
            <a:r>
              <a:rPr lang="ar-SA" sz="2000" b="1">
                <a:solidFill>
                  <a:schemeClr val="accent5">
                    <a:lumMod val="50000"/>
                  </a:schemeClr>
                </a:solidFill>
                <a:latin typeface="Century Gothic" panose="020B0502020202020204" pitchFamily="34" charset="0"/>
                <a:ea typeface="+mj-ea"/>
                <a:cs typeface="Arial"/>
              </a:rPr>
              <a:t>الأعمال والمسؤوليات</a:t>
            </a:r>
            <a:r>
              <a:rPr lang="ar-SA" sz="2000">
                <a:solidFill>
                  <a:schemeClr val="accent5">
                    <a:lumMod val="50000"/>
                  </a:schemeClr>
                </a:solidFill>
                <a:latin typeface="Century Gothic" panose="020B0502020202020204" pitchFamily="34" charset="0"/>
                <a:ea typeface="+mj-ea"/>
                <a:cs typeface="Arial"/>
              </a:rPr>
              <a:t>.</a:t>
            </a:r>
          </a:p>
        </p:txBody>
      </p:sp>
      <p:sp>
        <p:nvSpPr>
          <p:cNvPr id="28" name="TextBox 27"/>
          <p:cNvSpPr txBox="1"/>
          <p:nvPr/>
        </p:nvSpPr>
        <p:spPr>
          <a:xfrm>
            <a:off x="2432783" y="4921693"/>
            <a:ext cx="2905711" cy="1754326"/>
          </a:xfrm>
          <a:prstGeom prst="rect">
            <a:avLst/>
          </a:prstGeom>
          <a:solidFill>
            <a:schemeClr val="bg1">
              <a:lumMod val="85000"/>
            </a:schemeClr>
          </a:solidFill>
        </p:spPr>
        <p:txBody>
          <a:bodyPr wrap="square" rtlCol="0">
            <a:spAutoFit/>
          </a:bodyPr>
          <a:lstStyle/>
          <a:p>
            <a:pPr algn="ctr" defTabSz="914400" rtl="1" eaLnBrk="1" latinLnBrk="0" hangingPunct="1">
              <a:lnSpc>
                <a:spcPct val="90000"/>
              </a:lnSpc>
              <a:spcBef>
                <a:spcPct val="0"/>
              </a:spcBef>
              <a:buNone/>
            </a:pPr>
            <a:r>
              <a:rPr lang="ar-SA" sz="2000">
                <a:solidFill>
                  <a:schemeClr val="accent5">
                    <a:lumMod val="50000"/>
                  </a:schemeClr>
                </a:solidFill>
                <a:latin typeface="Century Gothic" panose="020B0502020202020204" pitchFamily="34" charset="0"/>
                <a:ea typeface="+mj-ea"/>
                <a:cs typeface="Arial"/>
              </a:rPr>
              <a:t>يقوم جيسون بتعيين وكالة محلية توظف مدربين للعمل متخصصين في وظيفته المحببة، البستنة.</a:t>
            </a:r>
          </a:p>
        </p:txBody>
      </p:sp>
      <p:sp>
        <p:nvSpPr>
          <p:cNvPr id="31" name="TextBox 30"/>
          <p:cNvSpPr txBox="1"/>
          <p:nvPr/>
        </p:nvSpPr>
        <p:spPr>
          <a:xfrm>
            <a:off x="1581150" y="-156338"/>
            <a:ext cx="3975197" cy="1685077"/>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115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Arial"/>
              </a:rPr>
              <a:t> جيسون</a:t>
            </a:r>
          </a:p>
        </p:txBody>
      </p:sp>
      <p:cxnSp>
        <p:nvCxnSpPr>
          <p:cNvPr id="36" name="Straight Connector 35"/>
          <p:cNvCxnSpPr/>
          <p:nvPr/>
        </p:nvCxnSpPr>
        <p:spPr>
          <a:xfrm flipH="1" flipV="1">
            <a:off x="1418670" y="2499526"/>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1770342" y="2301851"/>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6" idx="1"/>
            <a:endCxn id="6" idx="6"/>
          </p:cNvCxnSpPr>
          <p:nvPr/>
        </p:nvCxnSpPr>
        <p:spPr>
          <a:xfrm flipH="1" flipV="1">
            <a:off x="1896259" y="1787800"/>
            <a:ext cx="5175261" cy="77166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123868" y="3159895"/>
            <a:ext cx="1335314" cy="1297749"/>
            <a:chOff x="7891707" y="3788113"/>
            <a:chExt cx="1984486" cy="1951007"/>
          </a:xfrm>
        </p:grpSpPr>
        <p:pic>
          <p:nvPicPr>
            <p:cNvPr id="8" name="Picture 7"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10" name="Group 9"/>
          <p:cNvGrpSpPr/>
          <p:nvPr/>
        </p:nvGrpSpPr>
        <p:grpSpPr>
          <a:xfrm>
            <a:off x="2963332" y="2680035"/>
            <a:ext cx="1361926" cy="1293698"/>
            <a:chOff x="3197978" y="3371458"/>
            <a:chExt cx="2883507" cy="2811628"/>
          </a:xfrm>
        </p:grpSpPr>
        <p:grpSp>
          <p:nvGrpSpPr>
            <p:cNvPr id="11" name="Group 10"/>
            <p:cNvGrpSpPr/>
            <p:nvPr/>
          </p:nvGrpSpPr>
          <p:grpSpPr>
            <a:xfrm>
              <a:off x="3197978" y="3371458"/>
              <a:ext cx="2883507" cy="2811628"/>
              <a:chOff x="1422400" y="3512457"/>
              <a:chExt cx="3077029" cy="2820740"/>
            </a:xfrm>
          </p:grpSpPr>
          <p:sp>
            <p:nvSpPr>
              <p:cNvPr id="13" name="Oval 12"/>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15" name="Picture 14"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12" name="&quot;No&quot; Symbol 11"/>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9" name="Group 28"/>
          <p:cNvGrpSpPr/>
          <p:nvPr/>
        </p:nvGrpSpPr>
        <p:grpSpPr>
          <a:xfrm>
            <a:off x="4130439" y="1341607"/>
            <a:ext cx="1361926" cy="1293698"/>
            <a:chOff x="3197978" y="3371458"/>
            <a:chExt cx="2883507" cy="2811628"/>
          </a:xfrm>
        </p:grpSpPr>
        <p:grpSp>
          <p:nvGrpSpPr>
            <p:cNvPr id="30" name="Group 29"/>
            <p:cNvGrpSpPr/>
            <p:nvPr/>
          </p:nvGrpSpPr>
          <p:grpSpPr>
            <a:xfrm>
              <a:off x="3197978" y="3371458"/>
              <a:ext cx="2883507" cy="2811628"/>
              <a:chOff x="1422400" y="3512457"/>
              <a:chExt cx="3077029" cy="2820740"/>
            </a:xfrm>
          </p:grpSpPr>
          <p:sp>
            <p:nvSpPr>
              <p:cNvPr id="33" name="Oval 32"/>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5" name="Picture 34"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32" name="&quot;No&quot; Symbol 31"/>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1" name="Oval 40"/>
          <p:cNvSpPr/>
          <p:nvPr/>
        </p:nvSpPr>
        <p:spPr>
          <a:xfrm>
            <a:off x="10207249" y="5088235"/>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ar-SA" sz="1600">
                <a:solidFill>
                  <a:schemeClr val="tx1"/>
                </a:solidFill>
                <a:latin typeface="Century Gothic" panose="020B0502020202020204" pitchFamily="34" charset="0"/>
                <a:cs typeface="Arial"/>
              </a:rPr>
              <a:t> صاحب العمل المشترك</a:t>
            </a:r>
          </a:p>
        </p:txBody>
      </p:sp>
      <p:sp>
        <p:nvSpPr>
          <p:cNvPr id="43" name="Right Arrow 42"/>
          <p:cNvSpPr/>
          <p:nvPr/>
        </p:nvSpPr>
        <p:spPr>
          <a:xfrm>
            <a:off x="6945884" y="5204349"/>
            <a:ext cx="2917372"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196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11800577" cy="862561"/>
          </a:xfrm>
        </p:spPr>
        <p:txBody>
          <a:bodyPr/>
          <a:lstStyle/>
          <a:p>
            <a:r>
              <a:rPr lang="ar-SA" sz="2800" dirty="0"/>
              <a:t>الدفع مقابل الخدمات والدعم</a:t>
            </a:r>
          </a:p>
        </p:txBody>
      </p:sp>
      <p:sp>
        <p:nvSpPr>
          <p:cNvPr id="2" name="Rectangle 1">
            <a:extLst>
              <a:ext uri="{FF2B5EF4-FFF2-40B4-BE49-F238E27FC236}">
                <a16:creationId xmlns:a16="http://schemas.microsoft.com/office/drawing/2014/main" id="{CE49A5DF-72AE-E748-A0A9-15A5E053D43D}"/>
              </a:ext>
            </a:extLst>
          </p:cNvPr>
          <p:cNvSpPr/>
          <p:nvPr/>
        </p:nvSpPr>
        <p:spPr>
          <a:xfrm>
            <a:off x="77706" y="631625"/>
            <a:ext cx="11828544" cy="466281"/>
          </a:xfrm>
          <a:prstGeom prst="rect">
            <a:avLst/>
          </a:prstGeom>
        </p:spPr>
        <p:txBody>
          <a:bodyPr wrap="square">
            <a:spAutoFit/>
          </a:bodyPr>
          <a:lstStyle/>
          <a:p>
            <a:pPr algn="r">
              <a:lnSpc>
                <a:spcPct val="90000"/>
              </a:lnSpc>
              <a:spcBef>
                <a:spcPct val="0"/>
              </a:spcBef>
            </a:pPr>
            <a:r>
              <a:rPr lang="ar-SA" sz="2700" b="1" dirty="0">
                <a:solidFill>
                  <a:schemeClr val="bg2">
                    <a:lumMod val="10000"/>
                  </a:schemeClr>
                </a:solidFill>
                <a:latin typeface="Century Gothic" panose="020B0502020202020204" pitchFamily="34" charset="0"/>
                <a:cs typeface="Arial"/>
              </a:rPr>
              <a:t>خدمة الإدارة المالية</a:t>
            </a:r>
          </a:p>
        </p:txBody>
      </p:sp>
      <p:sp>
        <p:nvSpPr>
          <p:cNvPr id="4" name="TextBox 3"/>
          <p:cNvSpPr txBox="1"/>
          <p:nvPr/>
        </p:nvSpPr>
        <p:spPr>
          <a:xfrm>
            <a:off x="1575323" y="1246264"/>
            <a:ext cx="9015663" cy="5355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200" b="1" dirty="0">
                <a:solidFill>
                  <a:schemeClr val="accent5">
                    <a:lumMod val="50000"/>
                  </a:schemeClr>
                </a:solidFill>
                <a:latin typeface="Century Gothic" panose="020B0502020202020204" pitchFamily="34" charset="0"/>
                <a:ea typeface="+mj-ea"/>
                <a:cs typeface="Arial"/>
                <a:hlinkClick r:id="rId3" action="ppaction://hlinkfile"/>
              </a:rPr>
              <a:t>*تكلفة خدمة الإدارة المالية</a:t>
            </a:r>
          </a:p>
        </p:txBody>
      </p:sp>
      <p:sp>
        <p:nvSpPr>
          <p:cNvPr id="5" name="Equal 4"/>
          <p:cNvSpPr/>
          <p:nvPr/>
        </p:nvSpPr>
        <p:spPr>
          <a:xfrm>
            <a:off x="5515429" y="3172049"/>
            <a:ext cx="2206171" cy="1661208"/>
          </a:xfrm>
          <a:prstGeom prst="mathEqual">
            <a:avLst>
              <a:gd name="adj1" fmla="val 13035"/>
              <a:gd name="adj2" fmla="val 1176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descr="Category:Dollar sign - Wikimedia Commons">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8896" y="2548473"/>
            <a:ext cx="2850661" cy="2917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8" name="Group 17"/>
          <p:cNvGrpSpPr/>
          <p:nvPr/>
        </p:nvGrpSpPr>
        <p:grpSpPr>
          <a:xfrm>
            <a:off x="279845" y="1577036"/>
            <a:ext cx="5235584" cy="4851234"/>
            <a:chOff x="105673" y="1781795"/>
            <a:chExt cx="5235584" cy="4851234"/>
          </a:xfrm>
        </p:grpSpPr>
        <p:sp>
          <p:nvSpPr>
            <p:cNvPr id="3" name="Oval 2"/>
            <p:cNvSpPr/>
            <p:nvPr/>
          </p:nvSpPr>
          <p:spPr>
            <a:xfrm>
              <a:off x="105673" y="1781795"/>
              <a:ext cx="5235584" cy="48512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755F9E8-C864-9A47-B19C-14BF6450A206}"/>
                </a:ext>
              </a:extLst>
            </p:cNvPr>
            <p:cNvPicPr>
              <a:picLocks noChangeAspect="1"/>
            </p:cNvPicPr>
            <p:nvPr/>
          </p:nvPicPr>
          <p:blipFill>
            <a:blip r:embed="rId6"/>
            <a:stretch>
              <a:fillRect/>
            </a:stretch>
          </p:blipFill>
          <p:spPr>
            <a:xfrm>
              <a:off x="743655"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Bulletproof Home Defense: Tactics You Can Enact Now to Secure Your Safety"/>
            <p:cNvPicPr>
              <a:picLocks noChangeAspect="1"/>
            </p:cNvPicPr>
            <p:nvPr/>
          </p:nvPicPr>
          <p:blipFill rotWithShape="1">
            <a:blip r:embed="rId7">
              <a:extLst>
                <a:ext uri="{28A0092B-C50C-407E-A947-70E740481C1C}">
                  <a14:useLocalDpi xmlns:a14="http://schemas.microsoft.com/office/drawing/2010/main" val="0"/>
                </a:ext>
              </a:extLst>
            </a:blip>
            <a:srcRect l="-12753" t="-28441" r="-12753" b="-28441"/>
            <a:stretch/>
          </p:blipFill>
          <p:spPr>
            <a:xfrm>
              <a:off x="569483"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FF209E9D-124D-6E48-9272-080022A7E678}"/>
                </a:ext>
              </a:extLst>
            </p:cNvPr>
            <p:cNvPicPr>
              <a:picLocks noChangeAspect="1"/>
            </p:cNvPicPr>
            <p:nvPr/>
          </p:nvPicPr>
          <p:blipFill rotWithShape="1">
            <a:blip r:embed="rId8"/>
            <a:srcRect l="-3447" t="-4945" r="-12694" b="-21407"/>
            <a:stretch/>
          </p:blipFill>
          <p:spPr>
            <a:xfrm>
              <a:off x="3649162"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Icon Leader Leadership · Free image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72917"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dobe-like counter | UICloud"/>
            <p:cNvPicPr>
              <a:picLocks noChangeAspect="1"/>
            </p:cNvPicPr>
            <p:nvPr/>
          </p:nvPicPr>
          <p:blipFill rotWithShape="1">
            <a:blip r:embed="rId10" cstate="print">
              <a:extLst>
                <a:ext uri="{28A0092B-C50C-407E-A947-70E740481C1C}">
                  <a14:useLocalDpi xmlns:a14="http://schemas.microsoft.com/office/drawing/2010/main" val="0"/>
                </a:ext>
              </a:extLst>
            </a:blip>
            <a:srcRect l="-33" t="8927" r="10737" b="2847"/>
            <a:stretch/>
          </p:blipFill>
          <p:spPr>
            <a:xfrm>
              <a:off x="3026343"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File:Starting-Online-Business.jpg - Wikimedia Common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20545" y="2064661"/>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Office building icon | Flickr - Photo Sharing!"/>
            <p:cNvPicPr>
              <a:picLocks noChangeAspect="1"/>
            </p:cNvPicPr>
            <p:nvPr/>
          </p:nvPicPr>
          <p:blipFill rotWithShape="1">
            <a:blip r:embed="rId12" cstate="print">
              <a:extLst>
                <a:ext uri="{28A0092B-C50C-407E-A947-70E740481C1C}">
                  <a14:useLocalDpi xmlns:a14="http://schemas.microsoft.com/office/drawing/2010/main" val="0"/>
                </a:ext>
              </a:extLst>
            </a:blip>
            <a:srcRect l="-6212" t="-7113" r="6212" b="-7104"/>
            <a:stretch/>
          </p:blipFill>
          <p:spPr>
            <a:xfrm>
              <a:off x="1333935"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p:cNvSpPr txBox="1"/>
            <p:nvPr/>
          </p:nvSpPr>
          <p:spPr>
            <a:xfrm>
              <a:off x="1749495" y="3674969"/>
              <a:ext cx="2049250" cy="978729"/>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200">
                  <a:latin typeface="Century Gothic" panose="020B0502020202020204" pitchFamily="34" charset="0"/>
                  <a:ea typeface="+mj-ea"/>
                  <a:cs typeface="Arial"/>
                </a:rPr>
                <a:t> خدمات خدمة الإدارة المالية</a:t>
              </a:r>
            </a:p>
          </p:txBody>
        </p:sp>
      </p:grpSp>
    </p:spTree>
    <p:extLst>
      <p:ext uri="{BB962C8B-B14F-4D97-AF65-F5344CB8AC3E}">
        <p14:creationId xmlns:p14="http://schemas.microsoft.com/office/powerpoint/2010/main" val="2117187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rcRect/>
          <a:stretch>
            <a:fillRect l="-11000" t="-8000" r="-5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596644" y="4059998"/>
            <a:ext cx="15108068" cy="6918578"/>
          </a:xfrm>
          <a:prstGeom prst="triangle">
            <a:avLst>
              <a:gd name="adj" fmla="val 22555"/>
            </a:avLst>
          </a:prstGeom>
          <a:solidFill>
            <a:schemeClr val="bg1">
              <a:lumMod val="6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1" y="44174"/>
            <a:ext cx="11834140" cy="784146"/>
          </a:xfrm>
        </p:spPr>
        <p:txBody>
          <a:bodyPr/>
          <a:lstStyle/>
          <a:p>
            <a:r>
              <a:rPr lang="ar-SA" sz="2800" dirty="0"/>
              <a:t>ما هو التحديد الذاتي</a:t>
            </a:r>
          </a:p>
        </p:txBody>
      </p:sp>
      <p:sp>
        <p:nvSpPr>
          <p:cNvPr id="5" name="TextBox 4">
            <a:extLst>
              <a:ext uri="{FF2B5EF4-FFF2-40B4-BE49-F238E27FC236}">
                <a16:creationId xmlns:a16="http://schemas.microsoft.com/office/drawing/2014/main" id="{C8153160-F310-5D4D-A1DD-28A1A99CE5B9}"/>
              </a:ext>
            </a:extLst>
          </p:cNvPr>
          <p:cNvSpPr txBox="1"/>
          <p:nvPr/>
        </p:nvSpPr>
        <p:spPr>
          <a:xfrm>
            <a:off x="-1499929" y="588254"/>
            <a:ext cx="13444280" cy="48013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نظرة عامة</a:t>
            </a:r>
          </a:p>
        </p:txBody>
      </p:sp>
      <p:sp>
        <p:nvSpPr>
          <p:cNvPr id="2" name="Rectangle 1"/>
          <p:cNvSpPr/>
          <p:nvPr/>
        </p:nvSpPr>
        <p:spPr>
          <a:xfrm>
            <a:off x="2015804" y="1548514"/>
            <a:ext cx="8312019" cy="4829426"/>
          </a:xfrm>
          <a:prstGeom prst="rect">
            <a:avLst/>
          </a:prstGeom>
          <a:solidFill>
            <a:schemeClr val="bg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2129202" y="2000539"/>
            <a:ext cx="8085221" cy="5909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600" b="1">
                <a:latin typeface="Century Gothic" panose="020B0502020202020204" pitchFamily="34" charset="0"/>
                <a:ea typeface="+mj-ea"/>
                <a:cs typeface="Arial"/>
              </a:rPr>
              <a:t>ما هو التحديد الذاتي</a:t>
            </a:r>
          </a:p>
        </p:txBody>
      </p:sp>
      <p:sp>
        <p:nvSpPr>
          <p:cNvPr id="23" name="Rectangle 22">
            <a:extLst>
              <a:ext uri="{FF2B5EF4-FFF2-40B4-BE49-F238E27FC236}">
                <a16:creationId xmlns:a16="http://schemas.microsoft.com/office/drawing/2014/main" id="{B5CFF8F1-5862-DD4D-A8D0-C12E0E4E404F}"/>
              </a:ext>
            </a:extLst>
          </p:cNvPr>
          <p:cNvSpPr/>
          <p:nvPr/>
        </p:nvSpPr>
        <p:spPr>
          <a:xfrm>
            <a:off x="2029335" y="3071599"/>
            <a:ext cx="8462449" cy="2862322"/>
          </a:xfrm>
          <a:prstGeom prst="rect">
            <a:avLst/>
          </a:prstGeom>
        </p:spPr>
        <p:txBody>
          <a:bodyPr wrap="square">
            <a:spAutoFit/>
          </a:bodyPr>
          <a:lstStyle/>
          <a:p>
            <a:pPr marL="914400" lvl="1" indent="-457200">
              <a:buFont typeface="Wingdings" pitchFamily="2" charset="2"/>
              <a:buChar char="ü"/>
            </a:pPr>
            <a:r>
              <a:rPr lang="ar-SA" sz="2000">
                <a:latin typeface="Century Gothic" panose="020B0502020202020204" pitchFamily="34" charset="0"/>
                <a:cs typeface="Arial"/>
              </a:rPr>
              <a:t>نظرة عامة على برنامج التحديد الذاتي</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ar-SA" sz="2000">
                <a:latin typeface="Century Gothic" panose="020B0502020202020204" pitchFamily="34" charset="0"/>
                <a:cs typeface="Arial"/>
              </a:rPr>
              <a:t>تاريخ التحديد الذاتي</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ar-SA" sz="2000">
                <a:latin typeface="Century Gothic" panose="020B0502020202020204" pitchFamily="34" charset="0"/>
                <a:cs typeface="Arial"/>
              </a:rPr>
              <a:t> نقاط يتعين تذكرها</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ar-SA" sz="2000">
                <a:latin typeface="Century Gothic" panose="020B0502020202020204" pitchFamily="34" charset="0"/>
                <a:cs typeface="Arial"/>
              </a:rPr>
              <a:t>5 مبادئ للتحديد الذاتي</a:t>
            </a:r>
          </a:p>
          <a:p>
            <a:pPr marL="914400" lvl="1" indent="-457200">
              <a:buFont typeface="Wingdings" pitchFamily="2" charset="2"/>
              <a:buChar char="ü"/>
            </a:pPr>
            <a:endParaRPr lang="en-US" sz="2000" dirty="0">
              <a:latin typeface="Century Gothic" panose="020B0502020202020204" pitchFamily="34" charset="0"/>
            </a:endParaRPr>
          </a:p>
          <a:p>
            <a:pPr marL="914400" lvl="1" indent="-457200">
              <a:buFont typeface="Wingdings" pitchFamily="2" charset="2"/>
              <a:buChar char="ü"/>
            </a:pPr>
            <a:r>
              <a:rPr lang="ar-SA" sz="2000">
                <a:latin typeface="Century Gothic" panose="020B0502020202020204" pitchFamily="34" charset="0"/>
                <a:cs typeface="Arial"/>
              </a:rPr>
              <a:t>التخطيط المرتكز حول الشخص</a:t>
            </a:r>
          </a:p>
        </p:txBody>
      </p:sp>
    </p:spTree>
    <p:extLst>
      <p:ext uri="{BB962C8B-B14F-4D97-AF65-F5344CB8AC3E}">
        <p14:creationId xmlns:p14="http://schemas.microsoft.com/office/powerpoint/2010/main" val="25294501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819627" cy="862561"/>
          </a:xfrm>
        </p:spPr>
        <p:txBody>
          <a:bodyPr/>
          <a:lstStyle/>
          <a:p>
            <a:r>
              <a:rPr lang="ar-SA" sz="2800" dirty="0"/>
              <a:t>الدفع مقابل الخدمات والدعم</a:t>
            </a:r>
          </a:p>
        </p:txBody>
      </p:sp>
      <p:sp>
        <p:nvSpPr>
          <p:cNvPr id="5" name="TextBox 4">
            <a:extLst>
              <a:ext uri="{FF2B5EF4-FFF2-40B4-BE49-F238E27FC236}">
                <a16:creationId xmlns:a16="http://schemas.microsoft.com/office/drawing/2014/main" id="{F651A8D1-99B1-4845-B85F-CCE909696BC9}"/>
              </a:ext>
            </a:extLst>
          </p:cNvPr>
          <p:cNvSpPr txBox="1"/>
          <p:nvPr/>
        </p:nvSpPr>
        <p:spPr>
          <a:xfrm>
            <a:off x="-1" y="610286"/>
            <a:ext cx="11925301" cy="46628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خدمة الإدارة المالية</a:t>
            </a:r>
          </a:p>
        </p:txBody>
      </p:sp>
      <p:sp>
        <p:nvSpPr>
          <p:cNvPr id="31" name="TextBox 30"/>
          <p:cNvSpPr txBox="1"/>
          <p:nvPr/>
        </p:nvSpPr>
        <p:spPr>
          <a:xfrm>
            <a:off x="941946" y="-148216"/>
            <a:ext cx="5182629" cy="1685077"/>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115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Arial"/>
              </a:rPr>
              <a:t>جيسون</a:t>
            </a:r>
          </a:p>
        </p:txBody>
      </p:sp>
      <p:grpSp>
        <p:nvGrpSpPr>
          <p:cNvPr id="30" name="Group 29"/>
          <p:cNvGrpSpPr/>
          <p:nvPr/>
        </p:nvGrpSpPr>
        <p:grpSpPr>
          <a:xfrm>
            <a:off x="9234532" y="4005409"/>
            <a:ext cx="1479569" cy="1415956"/>
            <a:chOff x="2318920" y="2484911"/>
            <a:chExt cx="1500337" cy="1443991"/>
          </a:xfrm>
        </p:grpSpPr>
        <p:sp>
          <p:nvSpPr>
            <p:cNvPr id="32" name="Oval 31"/>
            <p:cNvSpPr/>
            <p:nvPr/>
          </p:nvSpPr>
          <p:spPr>
            <a:xfrm>
              <a:off x="2318920" y="2484911"/>
              <a:ext cx="1500337" cy="1443991"/>
            </a:xfrm>
            <a:prstGeom prst="ellipse">
              <a:avLst/>
            </a:prstGeom>
            <a:blipFill dpi="0" rotWithShape="1">
              <a:blip r:embed="rId3"/>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499443" y="2736100"/>
              <a:ext cx="1229140" cy="941612"/>
            </a:xfrm>
            <a:prstGeom prst="rect">
              <a:avLst/>
            </a:prstGeom>
            <a:noFill/>
          </p:spPr>
          <p:txBody>
            <a:bodyPr wrap="square" rtlCol="0" anchor="ctr">
              <a:spAutoFit/>
            </a:bodyPr>
            <a:lstStyle/>
            <a:p>
              <a:pPr algn="ctr" defTabSz="914400" rtl="1" eaLnBrk="1" latinLnBrk="0" hangingPunct="1">
                <a:lnSpc>
                  <a:spcPct val="90000"/>
                </a:lnSpc>
                <a:spcBef>
                  <a:spcPct val="0"/>
                </a:spcBef>
                <a:buNone/>
              </a:pPr>
              <a:r>
                <a:rPr lang="ar-SA" sz="6000">
                  <a:effectLst>
                    <a:outerShdw blurRad="38100" dist="38100" dir="2700000" algn="tl">
                      <a:srgbClr val="000000">
                        <a:alpha val="43137"/>
                      </a:srgbClr>
                    </a:outerShdw>
                  </a:effectLst>
                  <a:latin typeface="Century Gothic" panose="020B0502020202020204" pitchFamily="34" charset="0"/>
                  <a:ea typeface="+mj-ea"/>
                  <a:cs typeface="Arial"/>
                </a:rPr>
                <a:t> 5+</a:t>
              </a:r>
            </a:p>
          </p:txBody>
        </p:sp>
      </p:grpSp>
      <p:sp>
        <p:nvSpPr>
          <p:cNvPr id="2" name="Donut 1"/>
          <p:cNvSpPr/>
          <p:nvPr/>
        </p:nvSpPr>
        <p:spPr>
          <a:xfrm>
            <a:off x="4953000" y="3607725"/>
            <a:ext cx="1993540" cy="181364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Donut 39"/>
          <p:cNvSpPr/>
          <p:nvPr/>
        </p:nvSpPr>
        <p:spPr>
          <a:xfrm>
            <a:off x="8798543" y="3463609"/>
            <a:ext cx="2440152" cy="246230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Oval 33"/>
          <p:cNvSpPr/>
          <p:nvPr/>
        </p:nvSpPr>
        <p:spPr>
          <a:xfrm>
            <a:off x="560945" y="1156428"/>
            <a:ext cx="1335314" cy="1262743"/>
          </a:xfrm>
          <a:prstGeom prst="ellipse">
            <a:avLst/>
          </a:prstGeom>
          <a:blipFill dpi="0" rotWithShape="1">
            <a:blip r:embed="rId4"/>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5" name="Straight Connector 34"/>
          <p:cNvCxnSpPr/>
          <p:nvPr/>
        </p:nvCxnSpPr>
        <p:spPr>
          <a:xfrm flipH="1" flipV="1">
            <a:off x="1359410" y="2419173"/>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34" idx="5"/>
          </p:cNvCxnSpPr>
          <p:nvPr/>
        </p:nvCxnSpPr>
        <p:spPr>
          <a:xfrm flipH="1" flipV="1">
            <a:off x="1700707" y="2234247"/>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1896259" y="1866864"/>
            <a:ext cx="5050281" cy="738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1123868" y="3159895"/>
            <a:ext cx="1335314" cy="1297749"/>
            <a:chOff x="7891707" y="3788113"/>
            <a:chExt cx="1984486" cy="1951007"/>
          </a:xfrm>
        </p:grpSpPr>
        <p:pic>
          <p:nvPicPr>
            <p:cNvPr id="43" name="Picture 42" descr="Office building icon | Flickr - Photo Sharing!"/>
            <p:cNvPicPr>
              <a:picLocks noChangeAspect="1"/>
            </p:cNvPicPr>
            <p:nvPr/>
          </p:nvPicPr>
          <p:blipFill rotWithShape="1">
            <a:blip r:embed="rId5"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descr="File:Icon of three people in different shades of grey.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45" name="Group 44"/>
          <p:cNvGrpSpPr/>
          <p:nvPr/>
        </p:nvGrpSpPr>
        <p:grpSpPr>
          <a:xfrm>
            <a:off x="2450590" y="2291029"/>
            <a:ext cx="1361926" cy="1293698"/>
            <a:chOff x="3197978" y="3371458"/>
            <a:chExt cx="2883507" cy="2811628"/>
          </a:xfrm>
        </p:grpSpPr>
        <p:grpSp>
          <p:nvGrpSpPr>
            <p:cNvPr id="49" name="Group 48"/>
            <p:cNvGrpSpPr/>
            <p:nvPr/>
          </p:nvGrpSpPr>
          <p:grpSpPr>
            <a:xfrm>
              <a:off x="3197978" y="3371458"/>
              <a:ext cx="2883507" cy="2811628"/>
              <a:chOff x="1422400" y="3512457"/>
              <a:chExt cx="3077029" cy="2820740"/>
            </a:xfrm>
          </p:grpSpPr>
          <p:sp>
            <p:nvSpPr>
              <p:cNvPr id="51" name="Oval 50"/>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descr="Icon Leader Leadership · Free image on Pixabay"/>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3" name="Picture 52" descr="Bulletproof Home Defense: Tactics You Can Enact Now to Secure Your Safety"/>
              <p:cNvPicPr>
                <a:picLocks noChangeAspect="1"/>
              </p:cNvPicPr>
              <p:nvPr/>
            </p:nvPicPr>
            <p:blipFill rotWithShape="1">
              <a:blip r:embed="rId8"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50" name="&quot;No&quot; Symbol 49"/>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5" name="Oval 54"/>
          <p:cNvSpPr/>
          <p:nvPr/>
        </p:nvSpPr>
        <p:spPr>
          <a:xfrm>
            <a:off x="1872511" y="4789994"/>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solidFill>
                  <a:schemeClr val="tx1"/>
                </a:solidFill>
                <a:latin typeface="Century Gothic" panose="020B0502020202020204" pitchFamily="34" charset="0"/>
                <a:cs typeface="Arial"/>
              </a:rPr>
              <a:t>دافع الفاتورة</a:t>
            </a:r>
          </a:p>
        </p:txBody>
      </p:sp>
      <p:sp>
        <p:nvSpPr>
          <p:cNvPr id="56" name="Oval 55"/>
          <p:cNvSpPr/>
          <p:nvPr/>
        </p:nvSpPr>
        <p:spPr>
          <a:xfrm>
            <a:off x="5340073" y="3825770"/>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ar-SA" sz="1600">
                <a:solidFill>
                  <a:schemeClr val="tx1"/>
                </a:solidFill>
                <a:latin typeface="Century Gothic" panose="020B0502020202020204" pitchFamily="34" charset="0"/>
                <a:cs typeface="Arial"/>
              </a:rPr>
              <a:t>صاحب عمل</a:t>
            </a:r>
          </a:p>
          <a:p>
            <a:pPr algn="ctr"/>
            <a:r>
              <a:rPr lang="ar-SA" sz="1600">
                <a:solidFill>
                  <a:schemeClr val="tx1"/>
                </a:solidFill>
                <a:latin typeface="Century Gothic" panose="020B0502020202020204" pitchFamily="34" charset="0"/>
                <a:cs typeface="Arial"/>
              </a:rPr>
              <a:t>مشترك</a:t>
            </a:r>
          </a:p>
        </p:txBody>
      </p:sp>
      <p:sp>
        <p:nvSpPr>
          <p:cNvPr id="57" name="Oval 56"/>
          <p:cNvSpPr/>
          <p:nvPr/>
        </p:nvSpPr>
        <p:spPr>
          <a:xfrm>
            <a:off x="6705296" y="2003428"/>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ar-SA" sz="1600">
                <a:solidFill>
                  <a:schemeClr val="tx1"/>
                </a:solidFill>
                <a:latin typeface="Century Gothic" panose="020B0502020202020204" pitchFamily="34" charset="0"/>
                <a:cs typeface="Arial"/>
              </a:rPr>
              <a:t>صاحب العمل المشترك</a:t>
            </a:r>
          </a:p>
        </p:txBody>
      </p:sp>
      <p:grpSp>
        <p:nvGrpSpPr>
          <p:cNvPr id="27" name="Group 26"/>
          <p:cNvGrpSpPr/>
          <p:nvPr/>
        </p:nvGrpSpPr>
        <p:grpSpPr>
          <a:xfrm>
            <a:off x="4109583" y="1372030"/>
            <a:ext cx="1361926" cy="1293698"/>
            <a:chOff x="3197978" y="3371458"/>
            <a:chExt cx="2883507" cy="2811628"/>
          </a:xfrm>
        </p:grpSpPr>
        <p:grpSp>
          <p:nvGrpSpPr>
            <p:cNvPr id="28" name="Group 27"/>
            <p:cNvGrpSpPr/>
            <p:nvPr/>
          </p:nvGrpSpPr>
          <p:grpSpPr>
            <a:xfrm>
              <a:off x="3197978" y="3371458"/>
              <a:ext cx="2883507" cy="2811628"/>
              <a:chOff x="1422400" y="3512457"/>
              <a:chExt cx="3077029" cy="2820740"/>
            </a:xfrm>
          </p:grpSpPr>
          <p:sp>
            <p:nvSpPr>
              <p:cNvPr id="36" name="Oval 35"/>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descr="Icon Leader Leadership · Free image on Pixabay"/>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42" name="Picture 41" descr="Bulletproof Home Defense: Tactics You Can Enact Now to Secure Your Safety"/>
              <p:cNvPicPr>
                <a:picLocks noChangeAspect="1"/>
              </p:cNvPicPr>
              <p:nvPr/>
            </p:nvPicPr>
            <p:blipFill rotWithShape="1">
              <a:blip r:embed="rId8"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9" name="&quot;No&quot; Symbol 28"/>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32820790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122" y="2016338"/>
            <a:ext cx="5981655" cy="4542460"/>
          </a:xfrm>
          <a:prstGeom prst="rect">
            <a:avLst/>
          </a:prstGeom>
          <a:ln w="38100">
            <a:solidFill>
              <a:schemeClr val="tx1"/>
            </a:solidFill>
          </a:ln>
        </p:spPr>
      </p:pic>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848202" cy="862561"/>
          </a:xfrm>
        </p:spPr>
        <p:txBody>
          <a:bodyPr/>
          <a:lstStyle/>
          <a:p>
            <a:r>
              <a:rPr lang="ar-SA" sz="2800" dirty="0"/>
              <a:t>الدفع مقابل الخدمات والدعم</a:t>
            </a:r>
          </a:p>
        </p:txBody>
      </p:sp>
      <p:sp>
        <p:nvSpPr>
          <p:cNvPr id="5" name="TextBox 4">
            <a:extLst>
              <a:ext uri="{FF2B5EF4-FFF2-40B4-BE49-F238E27FC236}">
                <a16:creationId xmlns:a16="http://schemas.microsoft.com/office/drawing/2014/main" id="{F651A8D1-99B1-4845-B85F-CCE909696BC9}"/>
              </a:ext>
            </a:extLst>
          </p:cNvPr>
          <p:cNvSpPr txBox="1"/>
          <p:nvPr/>
        </p:nvSpPr>
        <p:spPr>
          <a:xfrm>
            <a:off x="-1" y="610286"/>
            <a:ext cx="11953876" cy="46628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خدمة الإدارة المالية</a:t>
            </a:r>
          </a:p>
        </p:txBody>
      </p:sp>
      <p:sp>
        <p:nvSpPr>
          <p:cNvPr id="31" name="TextBox 30"/>
          <p:cNvSpPr txBox="1"/>
          <p:nvPr/>
        </p:nvSpPr>
        <p:spPr>
          <a:xfrm>
            <a:off x="704734" y="-186316"/>
            <a:ext cx="4010141" cy="1685077"/>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115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Arial"/>
              </a:rPr>
              <a:t>جيسون</a:t>
            </a:r>
          </a:p>
        </p:txBody>
      </p:sp>
      <p:grpSp>
        <p:nvGrpSpPr>
          <p:cNvPr id="30" name="Group 29"/>
          <p:cNvGrpSpPr/>
          <p:nvPr/>
        </p:nvGrpSpPr>
        <p:grpSpPr>
          <a:xfrm>
            <a:off x="3282709" y="5161193"/>
            <a:ext cx="1268973" cy="1251602"/>
            <a:chOff x="-3119703" y="2568101"/>
            <a:chExt cx="1500337" cy="1443989"/>
          </a:xfrm>
        </p:grpSpPr>
        <p:sp>
          <p:nvSpPr>
            <p:cNvPr id="32" name="Oval 31"/>
            <p:cNvSpPr/>
            <p:nvPr/>
          </p:nvSpPr>
          <p:spPr>
            <a:xfrm>
              <a:off x="-3119703" y="2568101"/>
              <a:ext cx="1500337" cy="1443989"/>
            </a:xfrm>
            <a:prstGeom prst="ellipse">
              <a:avLst/>
            </a:prstGeom>
            <a:blipFill dpi="0" rotWithShape="1">
              <a:blip r:embed="rId4"/>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941321" y="2899110"/>
              <a:ext cx="1229140" cy="873510"/>
            </a:xfrm>
            <a:prstGeom prst="rect">
              <a:avLst/>
            </a:prstGeom>
            <a:noFill/>
          </p:spPr>
          <p:txBody>
            <a:bodyPr wrap="square" rtlCol="0" anchor="ctr">
              <a:spAutoFit/>
            </a:bodyPr>
            <a:lstStyle/>
            <a:p>
              <a:pPr algn="ctr" defTabSz="914400" rtl="1" eaLnBrk="1" latinLnBrk="0" hangingPunct="1">
                <a:lnSpc>
                  <a:spcPct val="90000"/>
                </a:lnSpc>
                <a:spcBef>
                  <a:spcPct val="0"/>
                </a:spcBef>
                <a:buNone/>
              </a:pPr>
              <a:r>
                <a:rPr lang="ar-SA" sz="4800">
                  <a:effectLst>
                    <a:outerShdw blurRad="38100" dist="38100" dir="2700000" algn="tl">
                      <a:srgbClr val="000000">
                        <a:alpha val="43137"/>
                      </a:srgbClr>
                    </a:outerShdw>
                  </a:effectLst>
                  <a:latin typeface="Century Gothic" panose="020B0502020202020204" pitchFamily="34" charset="0"/>
                  <a:ea typeface="+mj-ea"/>
                  <a:cs typeface="Arial"/>
                </a:rPr>
                <a:t> 5+</a:t>
              </a:r>
            </a:p>
          </p:txBody>
        </p:sp>
      </p:grpSp>
      <p:sp>
        <p:nvSpPr>
          <p:cNvPr id="40" name="Donut 39"/>
          <p:cNvSpPr/>
          <p:nvPr/>
        </p:nvSpPr>
        <p:spPr>
          <a:xfrm>
            <a:off x="3039260" y="4804422"/>
            <a:ext cx="1809526" cy="1965143"/>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Donut 36">
            <a:extLst>
              <a:ext uri="{FF2B5EF4-FFF2-40B4-BE49-F238E27FC236}">
                <a16:creationId xmlns:a16="http://schemas.microsoft.com/office/drawing/2014/main" id="{EE0F96B6-365E-1A4F-868C-CA08F354BA58}"/>
              </a:ext>
            </a:extLst>
          </p:cNvPr>
          <p:cNvSpPr/>
          <p:nvPr/>
        </p:nvSpPr>
        <p:spPr>
          <a:xfrm>
            <a:off x="4438354" y="3646358"/>
            <a:ext cx="1877603" cy="178710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 name="Group 2"/>
          <p:cNvGrpSpPr/>
          <p:nvPr/>
        </p:nvGrpSpPr>
        <p:grpSpPr>
          <a:xfrm>
            <a:off x="159439" y="1303942"/>
            <a:ext cx="6430294" cy="4702643"/>
            <a:chOff x="560945" y="1156428"/>
            <a:chExt cx="6638176" cy="4896309"/>
          </a:xfrm>
        </p:grpSpPr>
        <p:sp>
          <p:nvSpPr>
            <p:cNvPr id="35" name="Oval 34"/>
            <p:cNvSpPr/>
            <p:nvPr/>
          </p:nvSpPr>
          <p:spPr>
            <a:xfrm>
              <a:off x="560945" y="1156428"/>
              <a:ext cx="1335314" cy="1262743"/>
            </a:xfrm>
            <a:prstGeom prst="ellipse">
              <a:avLst/>
            </a:prstGeom>
            <a:blipFill dpi="0" rotWithShape="1">
              <a:blip r:embed="rId5"/>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43" name="Straight Connector 42"/>
            <p:cNvCxnSpPr/>
            <p:nvPr/>
          </p:nvCxnSpPr>
          <p:spPr>
            <a:xfrm flipH="1" flipV="1">
              <a:off x="1359410" y="2419173"/>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5" idx="5"/>
            </p:cNvCxnSpPr>
            <p:nvPr/>
          </p:nvCxnSpPr>
          <p:spPr>
            <a:xfrm flipH="1" flipV="1">
              <a:off x="1700707" y="2234247"/>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1896259" y="1866864"/>
              <a:ext cx="5050281" cy="738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1123868" y="3159895"/>
              <a:ext cx="1335314" cy="1297749"/>
              <a:chOff x="7891707" y="3788113"/>
              <a:chExt cx="1984486" cy="1951007"/>
            </a:xfrm>
          </p:grpSpPr>
          <p:pic>
            <p:nvPicPr>
              <p:cNvPr id="50" name="Picture 49"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52" name="Group 51"/>
            <p:cNvGrpSpPr/>
            <p:nvPr/>
          </p:nvGrpSpPr>
          <p:grpSpPr>
            <a:xfrm>
              <a:off x="2450590" y="2291029"/>
              <a:ext cx="1361926" cy="1293698"/>
              <a:chOff x="3197978" y="3371458"/>
              <a:chExt cx="2883507" cy="2811628"/>
            </a:xfrm>
          </p:grpSpPr>
          <p:grpSp>
            <p:nvGrpSpPr>
              <p:cNvPr id="53" name="Group 52"/>
              <p:cNvGrpSpPr/>
              <p:nvPr/>
            </p:nvGrpSpPr>
            <p:grpSpPr>
              <a:xfrm>
                <a:off x="3197978" y="3371458"/>
                <a:ext cx="2883507" cy="2811628"/>
                <a:chOff x="1422400" y="3512457"/>
                <a:chExt cx="3077029" cy="2820740"/>
              </a:xfrm>
            </p:grpSpPr>
            <p:sp>
              <p:nvSpPr>
                <p:cNvPr id="55" name="Oval 54"/>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55" descr="Icon Leader Leadership · Free image on Pixabay"/>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7" name="Picture 56" descr="Bulletproof Home Defense: Tactics You Can Enact Now to Secure Your Safety"/>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54" name="&quot;No&quot; Symbol 53"/>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9" name="Oval 58"/>
            <p:cNvSpPr/>
            <p:nvPr/>
          </p:nvSpPr>
          <p:spPr>
            <a:xfrm>
              <a:off x="1872511" y="4789994"/>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solidFill>
                    <a:schemeClr val="tx1"/>
                  </a:solidFill>
                  <a:latin typeface="Century Gothic" panose="020B0502020202020204" pitchFamily="34" charset="0"/>
                  <a:cs typeface="Arial"/>
                </a:rPr>
                <a:t>دافع الفاتورة</a:t>
              </a:r>
            </a:p>
          </p:txBody>
        </p:sp>
        <p:sp>
          <p:nvSpPr>
            <p:cNvPr id="60" name="Oval 59"/>
            <p:cNvSpPr/>
            <p:nvPr/>
          </p:nvSpPr>
          <p:spPr>
            <a:xfrm>
              <a:off x="5340073" y="3825770"/>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ar-SA" sz="1600">
                  <a:solidFill>
                    <a:schemeClr val="tx1"/>
                  </a:solidFill>
                  <a:latin typeface="Century Gothic" panose="020B0502020202020204" pitchFamily="34" charset="0"/>
                  <a:cs typeface="Arial"/>
                </a:rPr>
                <a:t>صاحب عمل</a:t>
              </a:r>
            </a:p>
            <a:p>
              <a:pPr algn="ctr"/>
              <a:r>
                <a:rPr lang="ar-SA" sz="1600">
                  <a:solidFill>
                    <a:schemeClr val="tx1"/>
                  </a:solidFill>
                  <a:latin typeface="Century Gothic" panose="020B0502020202020204" pitchFamily="34" charset="0"/>
                  <a:cs typeface="Arial"/>
                </a:rPr>
                <a:t>مشترك</a:t>
              </a:r>
            </a:p>
          </p:txBody>
        </p:sp>
        <p:sp>
          <p:nvSpPr>
            <p:cNvPr id="61" name="Oval 60"/>
            <p:cNvSpPr/>
            <p:nvPr/>
          </p:nvSpPr>
          <p:spPr>
            <a:xfrm>
              <a:off x="5858047" y="1886607"/>
              <a:ext cx="134107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ar-SA" sz="1600" dirty="0">
                  <a:solidFill>
                    <a:schemeClr val="tx1"/>
                  </a:solidFill>
                  <a:latin typeface="Century Gothic" panose="020B0502020202020204" pitchFamily="34" charset="0"/>
                  <a:cs typeface="Arial"/>
                </a:rPr>
                <a:t>صاحب العمل المشترك</a:t>
              </a:r>
            </a:p>
          </p:txBody>
        </p:sp>
      </p:grpSp>
      <p:sp>
        <p:nvSpPr>
          <p:cNvPr id="38" name="Donut 37">
            <a:extLst>
              <a:ext uri="{FF2B5EF4-FFF2-40B4-BE49-F238E27FC236}">
                <a16:creationId xmlns:a16="http://schemas.microsoft.com/office/drawing/2014/main" id="{5A9096C0-872D-504A-B3F8-1B42C12EEB41}"/>
              </a:ext>
            </a:extLst>
          </p:cNvPr>
          <p:cNvSpPr/>
          <p:nvPr/>
        </p:nvSpPr>
        <p:spPr>
          <a:xfrm>
            <a:off x="6035809" y="5297715"/>
            <a:ext cx="2469564" cy="1045140"/>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Donut 40">
            <a:extLst>
              <a:ext uri="{FF2B5EF4-FFF2-40B4-BE49-F238E27FC236}">
                <a16:creationId xmlns:a16="http://schemas.microsoft.com/office/drawing/2014/main" id="{DD333C83-8675-C643-B456-4FF6FB2ECDDC}"/>
              </a:ext>
            </a:extLst>
          </p:cNvPr>
          <p:cNvSpPr/>
          <p:nvPr/>
        </p:nvSpPr>
        <p:spPr>
          <a:xfrm>
            <a:off x="10418561" y="6005416"/>
            <a:ext cx="1256941" cy="60353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Donut 61">
            <a:extLst>
              <a:ext uri="{FF2B5EF4-FFF2-40B4-BE49-F238E27FC236}">
                <a16:creationId xmlns:a16="http://schemas.microsoft.com/office/drawing/2014/main" id="{5A9096C0-872D-504A-B3F8-1B42C12EEB41}"/>
              </a:ext>
            </a:extLst>
          </p:cNvPr>
          <p:cNvSpPr/>
          <p:nvPr/>
        </p:nvSpPr>
        <p:spPr>
          <a:xfrm>
            <a:off x="8709816" y="6006585"/>
            <a:ext cx="937546" cy="521342"/>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9" name="Group 38"/>
          <p:cNvGrpSpPr/>
          <p:nvPr/>
        </p:nvGrpSpPr>
        <p:grpSpPr>
          <a:xfrm>
            <a:off x="3172112" y="1432734"/>
            <a:ext cx="1361926" cy="1293698"/>
            <a:chOff x="3197978" y="3371458"/>
            <a:chExt cx="2883507" cy="2811628"/>
          </a:xfrm>
        </p:grpSpPr>
        <p:grpSp>
          <p:nvGrpSpPr>
            <p:cNvPr id="42" name="Group 41"/>
            <p:cNvGrpSpPr/>
            <p:nvPr/>
          </p:nvGrpSpPr>
          <p:grpSpPr>
            <a:xfrm>
              <a:off x="3197978" y="3371458"/>
              <a:ext cx="2883507" cy="2811628"/>
              <a:chOff x="1422400" y="3512457"/>
              <a:chExt cx="3077029" cy="2820740"/>
            </a:xfrm>
          </p:grpSpPr>
          <p:sp>
            <p:nvSpPr>
              <p:cNvPr id="47" name="Oval 46"/>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descr="Icon Leader Leadership · Free image on Pixabay"/>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63" name="Picture 62" descr="Bulletproof Home Defense: Tactics You Can Enact Now to Secure Your Safety"/>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46" name="&quot;No&quot; Symbol 45"/>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4" name="Donut 63">
            <a:extLst>
              <a:ext uri="{FF2B5EF4-FFF2-40B4-BE49-F238E27FC236}">
                <a16:creationId xmlns:a16="http://schemas.microsoft.com/office/drawing/2014/main" id="{EE0F96B6-365E-1A4F-868C-CA08F354BA58}"/>
              </a:ext>
            </a:extLst>
          </p:cNvPr>
          <p:cNvSpPr/>
          <p:nvPr/>
        </p:nvSpPr>
        <p:spPr>
          <a:xfrm>
            <a:off x="5027360" y="1684356"/>
            <a:ext cx="1877603" cy="178710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381854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344" y="1912091"/>
            <a:ext cx="6236987" cy="4736359"/>
          </a:xfrm>
          <a:prstGeom prst="rect">
            <a:avLst/>
          </a:prstGeom>
          <a:ln w="38100">
            <a:solidFill>
              <a:schemeClr val="tx1"/>
            </a:solidFill>
          </a:ln>
        </p:spPr>
      </p:pic>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11829152" cy="862561"/>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latin typeface="Century Gothic" panose="020B0502020202020204" pitchFamily="34" charset="0"/>
                <a:cs typeface="Arial"/>
              </a:rPr>
              <a:t>الدفع مقابل الخدمات والدعم</a:t>
            </a:r>
          </a:p>
          <a:p>
            <a:pPr marL="0" indent="0">
              <a:buNone/>
            </a:pPr>
            <a:endParaRPr lang="en-US" dirty="0"/>
          </a:p>
        </p:txBody>
      </p:sp>
      <p:sp>
        <p:nvSpPr>
          <p:cNvPr id="29" name="Rectangle 28">
            <a:extLst>
              <a:ext uri="{FF2B5EF4-FFF2-40B4-BE49-F238E27FC236}">
                <a16:creationId xmlns:a16="http://schemas.microsoft.com/office/drawing/2014/main" id="{CE49A5DF-72AE-E748-A0A9-15A5E053D43D}"/>
              </a:ext>
            </a:extLst>
          </p:cNvPr>
          <p:cNvSpPr/>
          <p:nvPr/>
        </p:nvSpPr>
        <p:spPr>
          <a:xfrm>
            <a:off x="77705" y="631625"/>
            <a:ext cx="11857119" cy="466281"/>
          </a:xfrm>
          <a:prstGeom prst="rect">
            <a:avLst/>
          </a:prstGeom>
        </p:spPr>
        <p:txBody>
          <a:bodyPr wrap="square">
            <a:spAutoFit/>
          </a:bodyPr>
          <a:lstStyle/>
          <a:p>
            <a:pPr algn="r">
              <a:lnSpc>
                <a:spcPct val="90000"/>
              </a:lnSpc>
              <a:spcBef>
                <a:spcPct val="0"/>
              </a:spcBef>
            </a:pPr>
            <a:r>
              <a:rPr lang="ar-SA" sz="2700" b="1" dirty="0">
                <a:solidFill>
                  <a:schemeClr val="bg2">
                    <a:lumMod val="10000"/>
                  </a:schemeClr>
                </a:solidFill>
                <a:latin typeface="Century Gothic" panose="020B0502020202020204" pitchFamily="34" charset="0"/>
                <a:cs typeface="Arial"/>
              </a:rPr>
              <a:t>خدمة الإدارة المالية</a:t>
            </a:r>
          </a:p>
        </p:txBody>
      </p:sp>
      <p:sp>
        <p:nvSpPr>
          <p:cNvPr id="45" name="TextBox 44">
            <a:extLst>
              <a:ext uri="{FF2B5EF4-FFF2-40B4-BE49-F238E27FC236}">
                <a16:creationId xmlns:a16="http://schemas.microsoft.com/office/drawing/2014/main" id="{7A56D8D8-69A4-5F45-A013-7FCF6FC63D93}"/>
              </a:ext>
            </a:extLst>
          </p:cNvPr>
          <p:cNvSpPr txBox="1"/>
          <p:nvPr/>
        </p:nvSpPr>
        <p:spPr>
          <a:xfrm>
            <a:off x="1" y="156584"/>
            <a:ext cx="5672066" cy="1685077"/>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115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ea typeface="+mj-ea"/>
                <a:cs typeface="Arial"/>
              </a:rPr>
              <a:t>صوفيا</a:t>
            </a:r>
          </a:p>
        </p:txBody>
      </p:sp>
      <p:sp>
        <p:nvSpPr>
          <p:cNvPr id="46" name="Donut 45"/>
          <p:cNvSpPr/>
          <p:nvPr/>
        </p:nvSpPr>
        <p:spPr>
          <a:xfrm>
            <a:off x="8473279" y="3317691"/>
            <a:ext cx="1126460" cy="665117"/>
          </a:xfrm>
          <a:prstGeom prst="donut">
            <a:avLst>
              <a:gd name="adj" fmla="val 1039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Donut 46"/>
          <p:cNvSpPr/>
          <p:nvPr/>
        </p:nvSpPr>
        <p:spPr>
          <a:xfrm>
            <a:off x="5990057" y="3136890"/>
            <a:ext cx="2148473" cy="965427"/>
          </a:xfrm>
          <a:prstGeom prst="donut">
            <a:avLst>
              <a:gd name="adj" fmla="val 1240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Donut 47"/>
          <p:cNvSpPr/>
          <p:nvPr/>
        </p:nvSpPr>
        <p:spPr>
          <a:xfrm>
            <a:off x="10553700" y="3357149"/>
            <a:ext cx="907690" cy="631334"/>
          </a:xfrm>
          <a:prstGeom prst="donut">
            <a:avLst>
              <a:gd name="adj" fmla="val 880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 name="Group 2"/>
          <p:cNvGrpSpPr/>
          <p:nvPr/>
        </p:nvGrpSpPr>
        <p:grpSpPr>
          <a:xfrm>
            <a:off x="4177900" y="4531616"/>
            <a:ext cx="1206102" cy="1239306"/>
            <a:chOff x="3449124" y="5087165"/>
            <a:chExt cx="1206102" cy="1239306"/>
          </a:xfrm>
        </p:grpSpPr>
        <p:sp>
          <p:nvSpPr>
            <p:cNvPr id="22" name="Oval 21">
              <a:extLst>
                <a:ext uri="{FF2B5EF4-FFF2-40B4-BE49-F238E27FC236}">
                  <a16:creationId xmlns:a16="http://schemas.microsoft.com/office/drawing/2014/main" id="{A88FE97F-6308-DF4A-AB4D-157B7063F56E}"/>
                </a:ext>
              </a:extLst>
            </p:cNvPr>
            <p:cNvSpPr/>
            <p:nvPr/>
          </p:nvSpPr>
          <p:spPr>
            <a:xfrm>
              <a:off x="3449124" y="5087165"/>
              <a:ext cx="1206102" cy="1239306"/>
            </a:xfrm>
            <a:prstGeom prst="ellipse">
              <a:avLst/>
            </a:prstGeom>
            <a:blipFill dpi="0" rotWithShape="1">
              <a:blip r:embed="rId4"/>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5C8C71BD-D732-3443-9A26-476467A9EB0A}"/>
                </a:ext>
              </a:extLst>
            </p:cNvPr>
            <p:cNvSpPr txBox="1"/>
            <p:nvPr/>
          </p:nvSpPr>
          <p:spPr>
            <a:xfrm>
              <a:off x="3529263" y="5343364"/>
              <a:ext cx="988090" cy="701731"/>
            </a:xfrm>
            <a:prstGeom prst="rect">
              <a:avLst/>
            </a:prstGeom>
            <a:noFill/>
          </p:spPr>
          <p:txBody>
            <a:bodyPr wrap="square" rtlCol="0" anchor="ctr">
              <a:spAutoFit/>
            </a:bodyPr>
            <a:lstStyle/>
            <a:p>
              <a:pPr algn="ctr" defTabSz="914400" rtl="1" eaLnBrk="1" latinLnBrk="0" hangingPunct="1">
                <a:lnSpc>
                  <a:spcPct val="90000"/>
                </a:lnSpc>
                <a:spcBef>
                  <a:spcPct val="0"/>
                </a:spcBef>
                <a:buNone/>
              </a:pPr>
              <a:r>
                <a:rPr lang="ar-SA" sz="4400">
                  <a:effectLst>
                    <a:outerShdw blurRad="38100" dist="38100" dir="2700000" algn="tl">
                      <a:srgbClr val="000000">
                        <a:alpha val="43137"/>
                      </a:srgbClr>
                    </a:outerShdw>
                  </a:effectLst>
                  <a:latin typeface="Century Gothic" panose="020B0502020202020204" pitchFamily="34" charset="0"/>
                  <a:ea typeface="+mj-ea"/>
                  <a:cs typeface="Arial"/>
                </a:rPr>
                <a:t> 4-6</a:t>
              </a:r>
            </a:p>
          </p:txBody>
        </p:sp>
      </p:grpSp>
      <p:sp>
        <p:nvSpPr>
          <p:cNvPr id="33" name="Donut 32">
            <a:extLst>
              <a:ext uri="{FF2B5EF4-FFF2-40B4-BE49-F238E27FC236}">
                <a16:creationId xmlns:a16="http://schemas.microsoft.com/office/drawing/2014/main" id="{11C9B7CE-6EBD-5944-8360-0D4B745A8EF0}"/>
              </a:ext>
            </a:extLst>
          </p:cNvPr>
          <p:cNvSpPr/>
          <p:nvPr/>
        </p:nvSpPr>
        <p:spPr>
          <a:xfrm>
            <a:off x="3900007" y="4320650"/>
            <a:ext cx="1772059" cy="1709532"/>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Donut 33">
            <a:extLst>
              <a:ext uri="{FF2B5EF4-FFF2-40B4-BE49-F238E27FC236}">
                <a16:creationId xmlns:a16="http://schemas.microsoft.com/office/drawing/2014/main" id="{F892FA33-75B4-5C4C-992C-F5991A44D772}"/>
              </a:ext>
            </a:extLst>
          </p:cNvPr>
          <p:cNvSpPr/>
          <p:nvPr/>
        </p:nvSpPr>
        <p:spPr>
          <a:xfrm>
            <a:off x="2072679" y="4055032"/>
            <a:ext cx="1686817" cy="1572394"/>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Donut 34">
            <a:extLst>
              <a:ext uri="{FF2B5EF4-FFF2-40B4-BE49-F238E27FC236}">
                <a16:creationId xmlns:a16="http://schemas.microsoft.com/office/drawing/2014/main" id="{966D532D-9D2F-5545-86CA-F26A05105EC2}"/>
              </a:ext>
            </a:extLst>
          </p:cNvPr>
          <p:cNvSpPr/>
          <p:nvPr/>
        </p:nvSpPr>
        <p:spPr>
          <a:xfrm>
            <a:off x="3943876" y="2465498"/>
            <a:ext cx="1744542" cy="1636819"/>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0" name="Group 29"/>
          <p:cNvGrpSpPr/>
          <p:nvPr/>
        </p:nvGrpSpPr>
        <p:grpSpPr>
          <a:xfrm>
            <a:off x="276219" y="1165949"/>
            <a:ext cx="5167473" cy="4272435"/>
            <a:chOff x="2379236" y="1213696"/>
            <a:chExt cx="6567027" cy="4968443"/>
          </a:xfrm>
        </p:grpSpPr>
        <p:sp>
          <p:nvSpPr>
            <p:cNvPr id="32" name="Oval 31"/>
            <p:cNvSpPr/>
            <p:nvPr/>
          </p:nvSpPr>
          <p:spPr>
            <a:xfrm>
              <a:off x="2379236" y="1213696"/>
              <a:ext cx="1665128" cy="1440409"/>
            </a:xfrm>
            <a:prstGeom prst="ellipse">
              <a:avLst/>
            </a:prstGeom>
            <a:blipFill dpi="0" rotWithShape="1">
              <a:blip r:embed="rId5"/>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6" name="Straight Connector 35"/>
            <p:cNvCxnSpPr/>
            <p:nvPr/>
          </p:nvCxnSpPr>
          <p:spPr>
            <a:xfrm flipH="1" flipV="1">
              <a:off x="3523919" y="2769895"/>
              <a:ext cx="1853208" cy="23098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3927543" y="2317200"/>
              <a:ext cx="3470413" cy="9747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901666" y="4741730"/>
              <a:ext cx="1665128" cy="14404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solidFill>
                    <a:schemeClr val="tx1"/>
                  </a:solidFill>
                  <a:latin typeface="Century Gothic" panose="020B0502020202020204" pitchFamily="34" charset="0"/>
                  <a:cs typeface="Arial"/>
                </a:rPr>
                <a:t>دافع الفاتورة</a:t>
              </a:r>
            </a:p>
          </p:txBody>
        </p:sp>
        <p:sp>
          <p:nvSpPr>
            <p:cNvPr id="43" name="Oval 42"/>
            <p:cNvSpPr/>
            <p:nvPr/>
          </p:nvSpPr>
          <p:spPr>
            <a:xfrm>
              <a:off x="7281135" y="2887820"/>
              <a:ext cx="1665128" cy="14404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a:solidFill>
                    <a:schemeClr val="tx1"/>
                  </a:solidFill>
                  <a:latin typeface="Century Gothic" panose="020B0502020202020204" pitchFamily="34" charset="0"/>
                  <a:cs typeface="Arial"/>
                </a:rPr>
                <a:t>دافع الفاتورة</a:t>
              </a:r>
            </a:p>
          </p:txBody>
        </p:sp>
        <p:grpSp>
          <p:nvGrpSpPr>
            <p:cNvPr id="44" name="Group 43"/>
            <p:cNvGrpSpPr/>
            <p:nvPr/>
          </p:nvGrpSpPr>
          <p:grpSpPr>
            <a:xfrm>
              <a:off x="4905099" y="1930187"/>
              <a:ext cx="1710377" cy="1428017"/>
              <a:chOff x="3380331" y="2107621"/>
              <a:chExt cx="1984486" cy="1951007"/>
            </a:xfrm>
          </p:grpSpPr>
          <p:pic>
            <p:nvPicPr>
              <p:cNvPr id="53" name="Picture 52"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4" name="Picture 53"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143" y="2734570"/>
                <a:ext cx="1105017" cy="1123836"/>
              </a:xfrm>
              <a:prstGeom prst="rect">
                <a:avLst/>
              </a:prstGeom>
            </p:spPr>
          </p:pic>
        </p:grpSp>
        <p:grpSp>
          <p:nvGrpSpPr>
            <p:cNvPr id="50" name="Group 49"/>
            <p:cNvGrpSpPr/>
            <p:nvPr/>
          </p:nvGrpSpPr>
          <p:grpSpPr>
            <a:xfrm>
              <a:off x="3368031" y="2981789"/>
              <a:ext cx="1710377" cy="1468365"/>
              <a:chOff x="2804093" y="3298862"/>
              <a:chExt cx="1371600" cy="1287250"/>
            </a:xfrm>
          </p:grpSpPr>
          <p:pic>
            <p:nvPicPr>
              <p:cNvPr id="51" name="Picture 50" descr="Icon Leader Leadership · Free image on Pixaba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2" name="&quot;No&quot; Symbol 51"/>
              <p:cNvSpPr/>
              <p:nvPr/>
            </p:nvSpPr>
            <p:spPr>
              <a:xfrm>
                <a:off x="2923928" y="3365877"/>
                <a:ext cx="1131930" cy="11281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Tree>
    <p:extLst>
      <p:ext uri="{BB962C8B-B14F-4D97-AF65-F5344CB8AC3E}">
        <p14:creationId xmlns:p14="http://schemas.microsoft.com/office/powerpoint/2010/main" val="26859518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11819627" cy="862561"/>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latin typeface="Century Gothic" panose="020B0502020202020204" pitchFamily="34" charset="0"/>
                <a:cs typeface="Arial"/>
              </a:rPr>
              <a:t>الدفع مقابل الخدمات والدعم</a:t>
            </a:r>
          </a:p>
          <a:p>
            <a:pPr marL="0" indent="0">
              <a:buNone/>
            </a:pPr>
            <a:endParaRPr lang="en-US" dirty="0"/>
          </a:p>
        </p:txBody>
      </p:sp>
      <p:sp>
        <p:nvSpPr>
          <p:cNvPr id="6" name="Isosceles Triangle 5"/>
          <p:cNvSpPr/>
          <p:nvPr/>
        </p:nvSpPr>
        <p:spPr>
          <a:xfrm rot="9220213">
            <a:off x="-601181" y="4082031"/>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F0D6E2A-EFEF-A04D-94C3-255838FFCEFA}"/>
              </a:ext>
            </a:extLst>
          </p:cNvPr>
          <p:cNvSpPr txBox="1"/>
          <p:nvPr/>
        </p:nvSpPr>
        <p:spPr>
          <a:xfrm>
            <a:off x="0" y="610286"/>
            <a:ext cx="11925300" cy="48013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الميزانية الفردية</a:t>
            </a:r>
          </a:p>
        </p:txBody>
      </p:sp>
      <p:sp>
        <p:nvSpPr>
          <p:cNvPr id="10" name="TextBox 9">
            <a:extLst>
              <a:ext uri="{FF2B5EF4-FFF2-40B4-BE49-F238E27FC236}">
                <a16:creationId xmlns:a16="http://schemas.microsoft.com/office/drawing/2014/main" id="{FD60D07C-AE66-5742-B7D2-221F610B5A95}"/>
              </a:ext>
            </a:extLst>
          </p:cNvPr>
          <p:cNvSpPr txBox="1"/>
          <p:nvPr/>
        </p:nvSpPr>
        <p:spPr>
          <a:xfrm>
            <a:off x="2822842" y="1333101"/>
            <a:ext cx="6480813" cy="978729"/>
          </a:xfrm>
          <a:prstGeom prst="rect">
            <a:avLst/>
          </a:prstGeom>
          <a:solidFill>
            <a:schemeClr val="bg1">
              <a:lumMod val="95000"/>
            </a:schemeClr>
          </a:solidFill>
        </p:spPr>
        <p:txBody>
          <a:bodyPr wrap="square" rtlCol="0">
            <a:spAutoFit/>
          </a:bodyPr>
          <a:lstStyle/>
          <a:p>
            <a:pPr algn="ctr" defTabSz="914400" rtl="1" eaLnBrk="1" latinLnBrk="0" hangingPunct="1">
              <a:lnSpc>
                <a:spcPct val="90000"/>
              </a:lnSpc>
              <a:spcBef>
                <a:spcPct val="0"/>
              </a:spcBef>
              <a:buNone/>
            </a:pPr>
            <a:r>
              <a:rPr lang="ar-SA" sz="3200" b="1" dirty="0">
                <a:latin typeface="Century Gothic" panose="020B0502020202020204" pitchFamily="34" charset="0"/>
                <a:ea typeface="+mj-ea"/>
                <a:cs typeface="Arial"/>
              </a:rPr>
              <a:t>مناقشة خدمة الإدارة المالية</a:t>
            </a:r>
          </a:p>
          <a:p>
            <a:pPr algn="ctr" defTabSz="914400" rtl="1" eaLnBrk="1" latinLnBrk="0" hangingPunct="1">
              <a:lnSpc>
                <a:spcPct val="90000"/>
              </a:lnSpc>
              <a:spcBef>
                <a:spcPct val="0"/>
              </a:spcBef>
              <a:buNone/>
            </a:pPr>
            <a:r>
              <a:rPr lang="ar-SA" sz="3200" b="1" dirty="0">
                <a:latin typeface="Century Gothic" panose="020B0502020202020204" pitchFamily="34" charset="0"/>
                <a:ea typeface="+mj-ea"/>
                <a:cs typeface="Arial"/>
              </a:rPr>
              <a:t> النشاط</a:t>
            </a:r>
          </a:p>
        </p:txBody>
      </p:sp>
      <p:sp>
        <p:nvSpPr>
          <p:cNvPr id="11" name="Rectangle 10">
            <a:extLst>
              <a:ext uri="{FF2B5EF4-FFF2-40B4-BE49-F238E27FC236}">
                <a16:creationId xmlns:a16="http://schemas.microsoft.com/office/drawing/2014/main" id="{A15455B2-E6F4-2E48-9636-7FE1E17B4F97}"/>
              </a:ext>
            </a:extLst>
          </p:cNvPr>
          <p:cNvSpPr/>
          <p:nvPr/>
        </p:nvSpPr>
        <p:spPr>
          <a:xfrm>
            <a:off x="2404122" y="2554515"/>
            <a:ext cx="7282803" cy="3875314"/>
          </a:xfrm>
          <a:prstGeom prst="rect">
            <a:avLst/>
          </a:prstGeom>
          <a:solidFill>
            <a:schemeClr val="bg2">
              <a:lumMod val="2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arenR"/>
            </a:pPr>
            <a:r>
              <a:rPr lang="ar-SA" sz="2400" b="1" dirty="0">
                <a:latin typeface="Century Gothic" panose="020B0502020202020204" pitchFamily="34" charset="0"/>
                <a:cs typeface="Arial"/>
              </a:rPr>
              <a:t> استعرض الخدمات وفقًا لخطة الإنفاق.</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ar-SA" sz="2400" b="1" dirty="0">
                <a:latin typeface="Century Gothic" panose="020B0502020202020204" pitchFamily="34" charset="0"/>
                <a:cs typeface="Arial"/>
              </a:rPr>
              <a:t>حدد إذا كان هناك موظفين؟</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ar-SA" sz="2400" b="1" dirty="0">
                <a:latin typeface="Century Gothic" panose="020B0502020202020204" pitchFamily="34" charset="0"/>
                <a:cs typeface="Arial"/>
              </a:rPr>
              <a:t>حدد العلاقة مع الموظفين؟</a:t>
            </a:r>
          </a:p>
          <a:p>
            <a:pPr marL="514350" indent="-514350">
              <a:buFont typeface="+mj-lt"/>
              <a:buAutoNum type="arabicParenR"/>
            </a:pPr>
            <a:endParaRPr lang="en-US" sz="2400" b="1" dirty="0">
              <a:latin typeface="Century Gothic" panose="020B0502020202020204" pitchFamily="34" charset="0"/>
            </a:endParaRPr>
          </a:p>
          <a:p>
            <a:pPr marL="514350" indent="-514350">
              <a:buFont typeface="+mj-lt"/>
              <a:buAutoNum type="arabicParenR"/>
            </a:pPr>
            <a:r>
              <a:rPr lang="ar-SA" sz="2400" b="1" dirty="0">
                <a:latin typeface="Century Gothic" panose="020B0502020202020204" pitchFamily="34" charset="0"/>
                <a:cs typeface="Arial"/>
              </a:rPr>
              <a:t> ما نوع خدمة الإدارة المالية التي لديك؟ ولمَ؟</a:t>
            </a:r>
          </a:p>
          <a:p>
            <a:endParaRPr lang="en-US" sz="2400" dirty="0">
              <a:latin typeface="Century Gothic" panose="020B0502020202020204" pitchFamily="34" charset="0"/>
            </a:endParaRPr>
          </a:p>
        </p:txBody>
      </p:sp>
    </p:spTree>
    <p:extLst>
      <p:ext uri="{BB962C8B-B14F-4D97-AF65-F5344CB8AC3E}">
        <p14:creationId xmlns:p14="http://schemas.microsoft.com/office/powerpoint/2010/main" val="30317428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t="11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1451114" y="1757681"/>
            <a:ext cx="9183756" cy="4426611"/>
            <a:chOff x="7440656" y="3299791"/>
            <a:chExt cx="3402433" cy="3728900"/>
          </a:xfrm>
        </p:grpSpPr>
        <p:grpSp>
          <p:nvGrpSpPr>
            <p:cNvPr id="7" name="Group 6">
              <a:extLst>
                <a:ext uri="{FF2B5EF4-FFF2-40B4-BE49-F238E27FC236}">
                  <a16:creationId xmlns:a16="http://schemas.microsoft.com/office/drawing/2014/main" id="{64FE8BC6-2DD4-CA48-82FD-223E9964A902}"/>
                </a:ext>
              </a:extLst>
            </p:cNvPr>
            <p:cNvGrpSpPr/>
            <p:nvPr/>
          </p:nvGrpSpPr>
          <p:grpSpPr>
            <a:xfrm>
              <a:off x="7440656" y="3299791"/>
              <a:ext cx="3402433" cy="3710341"/>
              <a:chOff x="1873590" y="3966472"/>
              <a:chExt cx="3402433" cy="3313195"/>
            </a:xfrm>
          </p:grpSpPr>
          <p:sp>
            <p:nvSpPr>
              <p:cNvPr id="10" name="Rectangle 9">
                <a:extLst>
                  <a:ext uri="{FF2B5EF4-FFF2-40B4-BE49-F238E27FC236}">
                    <a16:creationId xmlns:a16="http://schemas.microsoft.com/office/drawing/2014/main" id="{02433F78-0CAE-4349-B18F-2997B88E9667}"/>
                  </a:ext>
                </a:extLst>
              </p:cNvPr>
              <p:cNvSpPr/>
              <p:nvPr/>
            </p:nvSpPr>
            <p:spPr>
              <a:xfrm>
                <a:off x="1873590" y="3966472"/>
                <a:ext cx="3402433" cy="3313195"/>
              </a:xfrm>
              <a:prstGeom prst="rect">
                <a:avLst/>
              </a:pr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37929" y="4130889"/>
                <a:ext cx="3229566" cy="2958539"/>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25391" y="3627126"/>
              <a:ext cx="3109170" cy="3401565"/>
            </a:xfrm>
            <a:prstGeom prst="rect">
              <a:avLst/>
            </a:prstGeom>
            <a:noFill/>
          </p:spPr>
          <p:txBody>
            <a:bodyPr wrap="square" rtlCol="0">
              <a:spAutoFit/>
            </a:bodyPr>
            <a:lstStyle/>
            <a:p>
              <a:pPr algn="ctr"/>
              <a:r>
                <a:rPr lang="ar-SA" sz="3600" b="1" dirty="0">
                  <a:latin typeface="Century Gothic" panose="020B0502020202020204" pitchFamily="34" charset="0"/>
                  <a:cs typeface="Arial"/>
                </a:rPr>
                <a:t>استعراض خدمة الإدارة المالية</a:t>
              </a:r>
            </a:p>
            <a:p>
              <a:pPr algn="ctr"/>
              <a:endParaRPr lang="en-US" sz="800" b="1" dirty="0">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ar-SA" sz="2400" dirty="0">
                  <a:solidFill>
                    <a:schemeClr val="tx2">
                      <a:lumMod val="50000"/>
                    </a:schemeClr>
                  </a:solidFill>
                  <a:latin typeface="Century Gothic" panose="020B0502020202020204" pitchFamily="34" charset="0"/>
                  <a:cs typeface="Arial"/>
                </a:rPr>
                <a:t>نظرة عامة حول خدمة الإدارة المالية</a:t>
              </a:r>
            </a:p>
            <a:p>
              <a:pPr>
                <a:lnSpc>
                  <a:spcPct val="90000"/>
                </a:lnSpc>
                <a:spcBef>
                  <a:spcPct val="0"/>
                </a:spcBef>
              </a:pPr>
              <a:endParaRPr lang="en-US"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ar-SA" sz="2400" dirty="0">
                  <a:solidFill>
                    <a:schemeClr val="tx2">
                      <a:lumMod val="50000"/>
                    </a:schemeClr>
                  </a:solidFill>
                  <a:latin typeface="Century Gothic" panose="020B0502020202020204" pitchFamily="34" charset="0"/>
                  <a:cs typeface="Arial"/>
                </a:rPr>
                <a:t>تحديد علاقتك مع خدمة الإدارة المالية الخاصة بك</a:t>
              </a:r>
            </a:p>
            <a:p>
              <a:pPr>
                <a:lnSpc>
                  <a:spcPct val="90000"/>
                </a:lnSpc>
                <a:spcBef>
                  <a:spcPct val="0"/>
                </a:spcBef>
              </a:pPr>
              <a:endParaRPr lang="en-US"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ar-SA" sz="2400" dirty="0">
                  <a:solidFill>
                    <a:schemeClr val="tx2">
                      <a:lumMod val="50000"/>
                    </a:schemeClr>
                  </a:solidFill>
                  <a:latin typeface="Century Gothic" panose="020B0502020202020204" pitchFamily="34" charset="0"/>
                  <a:cs typeface="Arial"/>
                </a:rPr>
                <a:t>3 نماذج</a:t>
              </a:r>
            </a:p>
            <a:p>
              <a:pPr>
                <a:lnSpc>
                  <a:spcPct val="90000"/>
                </a:lnSpc>
                <a:spcBef>
                  <a:spcPct val="0"/>
                </a:spcBef>
              </a:pPr>
              <a:endParaRPr lang="ar-SA" sz="2400" dirty="0">
                <a:solidFill>
                  <a:schemeClr val="tx2">
                    <a:lumMod val="50000"/>
                  </a:schemeClr>
                </a:solidFill>
                <a:latin typeface="Century Gothic" panose="020B0502020202020204" pitchFamily="34" charset="0"/>
                <a:cs typeface="Arial"/>
              </a:endParaRPr>
            </a:p>
            <a:p>
              <a:pPr marL="342900" indent="-342900">
                <a:lnSpc>
                  <a:spcPct val="90000"/>
                </a:lnSpc>
                <a:spcBef>
                  <a:spcPct val="0"/>
                </a:spcBef>
                <a:buFont typeface="Wingdings" panose="05000000000000000000" pitchFamily="2" charset="2"/>
                <a:buChar char="ü"/>
              </a:pPr>
              <a:r>
                <a:rPr lang="ar-SA" sz="2400" dirty="0">
                  <a:solidFill>
                    <a:schemeClr val="tx2">
                      <a:lumMod val="50000"/>
                    </a:schemeClr>
                  </a:solidFill>
                  <a:latin typeface="Century Gothic" panose="020B0502020202020204" pitchFamily="34" charset="0"/>
                  <a:cs typeface="Arial"/>
                </a:rPr>
                <a:t> تكلفة خدمة الإدارة المالية</a:t>
              </a:r>
            </a:p>
            <a:p>
              <a:pPr marL="342900" indent="-342900">
                <a:lnSpc>
                  <a:spcPct val="90000"/>
                </a:lnSpc>
                <a:spcBef>
                  <a:spcPct val="0"/>
                </a:spcBef>
                <a:buFont typeface="Wingdings" panose="05000000000000000000" pitchFamily="2" charset="2"/>
                <a:buChar char="ü"/>
              </a:pPr>
              <a:endParaRPr lang="en-US"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ar-SA" sz="2400" dirty="0">
                  <a:solidFill>
                    <a:schemeClr val="tx2">
                      <a:lumMod val="50000"/>
                    </a:schemeClr>
                  </a:solidFill>
                  <a:latin typeface="Century Gothic" panose="020B0502020202020204" pitchFamily="34" charset="0"/>
                  <a:cs typeface="Arial"/>
                </a:rPr>
                <a:t>أمثلة جيسون وصوفيا</a:t>
              </a:r>
            </a:p>
            <a:p>
              <a:pPr marL="285750" indent="-285750">
                <a:buFont typeface="Wingdings" panose="05000000000000000000" pitchFamily="2" charset="2"/>
                <a:buChar char="ü"/>
              </a:pPr>
              <a:endParaRPr lang="en-US" dirty="0">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11838677" cy="862561"/>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latin typeface="Century Gothic" panose="020B0502020202020204" pitchFamily="34" charset="0"/>
                <a:cs typeface="Arial"/>
              </a:rPr>
              <a:t>الدفع مقابل الخدمات والدعم</a:t>
            </a:r>
          </a:p>
          <a:p>
            <a:pPr marL="0" indent="0">
              <a:buNone/>
            </a:pPr>
            <a:endParaRPr lang="en-US" dirty="0"/>
          </a:p>
        </p:txBody>
      </p:sp>
      <p:sp>
        <p:nvSpPr>
          <p:cNvPr id="13" name="TextBox 12">
            <a:extLst>
              <a:ext uri="{FF2B5EF4-FFF2-40B4-BE49-F238E27FC236}">
                <a16:creationId xmlns:a16="http://schemas.microsoft.com/office/drawing/2014/main" id="{3C0E284A-4D29-6940-85B4-E75F1ED7B197}"/>
              </a:ext>
            </a:extLst>
          </p:cNvPr>
          <p:cNvSpPr txBox="1"/>
          <p:nvPr/>
        </p:nvSpPr>
        <p:spPr>
          <a:xfrm>
            <a:off x="105673" y="589468"/>
            <a:ext cx="11838676" cy="48013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المراجعة</a:t>
            </a:r>
          </a:p>
        </p:txBody>
      </p:sp>
    </p:spTree>
    <p:extLst>
      <p:ext uri="{BB962C8B-B14F-4D97-AF65-F5344CB8AC3E}">
        <p14:creationId xmlns:p14="http://schemas.microsoft.com/office/powerpoint/2010/main" val="33035362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1" y="994167"/>
            <a:ext cx="9846073" cy="1460500"/>
          </a:xfrm>
        </p:spPr>
        <p:txBody>
          <a:bodyPr>
            <a:noAutofit/>
          </a:bodyPr>
          <a:lstStyle/>
          <a:p>
            <a:r>
              <a:rPr lang="ar-SA" dirty="0"/>
              <a:t>حقوقك وسلامتك</a:t>
            </a:r>
          </a:p>
        </p:txBody>
      </p:sp>
      <p:grpSp>
        <p:nvGrpSpPr>
          <p:cNvPr id="17" name="Group 16">
            <a:extLst>
              <a:ext uri="{FF2B5EF4-FFF2-40B4-BE49-F238E27FC236}">
                <a16:creationId xmlns:a16="http://schemas.microsoft.com/office/drawing/2014/main" id="{DE875EC0-7F04-0844-8B2D-FF365F1B0AA4}"/>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2B95CF05-95C2-7B4E-A9F5-CDFD90BB4C15}"/>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D50863C5-8690-8640-9BB1-6D70662192E3}"/>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1689CBF-709D-154E-A2F4-04A6F6EAFE28}"/>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0B6B4811-CA2F-4A4E-9F3F-9DB55E920E46}"/>
                </a:ext>
              </a:extLst>
            </p:cNvPr>
            <p:cNvSpPr txBox="1"/>
            <p:nvPr/>
          </p:nvSpPr>
          <p:spPr>
            <a:xfrm>
              <a:off x="7551339" y="4838955"/>
              <a:ext cx="3109170" cy="2114425"/>
            </a:xfrm>
            <a:prstGeom prst="rect">
              <a:avLst/>
            </a:prstGeom>
            <a:noFill/>
          </p:spPr>
          <p:txBody>
            <a:bodyPr wrap="square" rtlCol="0">
              <a:spAutoFit/>
            </a:bodyPr>
            <a:lstStyle/>
            <a:p>
              <a:pPr>
                <a:lnSpc>
                  <a:spcPct val="90000"/>
                </a:lnSpc>
                <a:spcBef>
                  <a:spcPct val="0"/>
                </a:spcBef>
              </a:pPr>
              <a:r>
                <a:rPr lang="ar-SA" b="1" dirty="0">
                  <a:solidFill>
                    <a:schemeClr val="accent5">
                      <a:lumMod val="50000"/>
                    </a:schemeClr>
                  </a:solidFill>
                  <a:latin typeface="Century Gothic" panose="020B0502020202020204" pitchFamily="34" charset="0"/>
                  <a:ea typeface="+mj-ea"/>
                  <a:cs typeface="Arial"/>
                </a:rPr>
                <a:t> الأدوار والمسئوليات</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 أنت</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 الأسرة/دائرة الدعم</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منسق الخدمة</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خدمة الإدارة المالية</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 مقدم الخدمات</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الميسِّر المستقل</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5E8984B1-B00E-D846-96A4-C7B331685B18}"/>
                </a:ext>
              </a:extLst>
            </p:cNvPr>
            <p:cNvSpPr txBox="1"/>
            <p:nvPr/>
          </p:nvSpPr>
          <p:spPr>
            <a:xfrm>
              <a:off x="7551338" y="3127359"/>
              <a:ext cx="3109170" cy="1837426"/>
            </a:xfrm>
            <a:prstGeom prst="rect">
              <a:avLst/>
            </a:prstGeom>
            <a:noFill/>
          </p:spPr>
          <p:txBody>
            <a:bodyPr wrap="square" rtlCol="0">
              <a:spAutoFit/>
            </a:bodyPr>
            <a:lstStyle/>
            <a:p>
              <a:r>
                <a:rPr lang="ar-SA" b="1">
                  <a:solidFill>
                    <a:schemeClr val="accent5">
                      <a:lumMod val="50000"/>
                    </a:schemeClr>
                  </a:solidFill>
                  <a:latin typeface="Century Gothic" panose="020B0502020202020204" pitchFamily="34" charset="0"/>
                  <a:cs typeface="Arial"/>
                </a:rPr>
                <a:t>5 مبادئ</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الحرية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السلطة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الدعم</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المسؤولية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 الإقرار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21502220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56063" y="1555802"/>
            <a:ext cx="8041826" cy="4793223"/>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933701" y="1948514"/>
            <a:ext cx="6686550" cy="1089529"/>
          </a:xfrm>
          <a:prstGeom prst="rect">
            <a:avLst/>
          </a:prstGeom>
          <a:noFill/>
        </p:spPr>
        <p:txBody>
          <a:bodyPr wrap="square" rtlCol="0">
            <a:spAutoFit/>
          </a:bodyPr>
          <a:lstStyle/>
          <a:p>
            <a:pPr algn="ctr">
              <a:lnSpc>
                <a:spcPct val="90000"/>
              </a:lnSpc>
              <a:spcBef>
                <a:spcPct val="0"/>
              </a:spcBef>
            </a:pPr>
            <a:r>
              <a:rPr lang="ar-SA" sz="3600" b="1">
                <a:solidFill>
                  <a:schemeClr val="bg2">
                    <a:lumMod val="10000"/>
                  </a:schemeClr>
                </a:solidFill>
                <a:latin typeface="Century Gothic" panose="020B0502020202020204" pitchFamily="34" charset="0"/>
                <a:cs typeface="Arial"/>
              </a:rPr>
              <a:t>نظرة عامة حول حقوقك وسلامتك</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838677" cy="862561"/>
          </a:xfrm>
        </p:spPr>
        <p:txBody>
          <a:bodyPr/>
          <a:lstStyle/>
          <a:p>
            <a:r>
              <a:rPr lang="ar-SA" sz="2800" dirty="0"/>
              <a:t>حقوقك وسلامتك</a:t>
            </a:r>
          </a:p>
        </p:txBody>
      </p:sp>
      <p:sp>
        <p:nvSpPr>
          <p:cNvPr id="9" name="TextBox 8">
            <a:extLst>
              <a:ext uri="{FF2B5EF4-FFF2-40B4-BE49-F238E27FC236}">
                <a16:creationId xmlns:a16="http://schemas.microsoft.com/office/drawing/2014/main" id="{5D4FFC79-5BEB-3244-A84F-3E90F5C61842}"/>
              </a:ext>
            </a:extLst>
          </p:cNvPr>
          <p:cNvSpPr txBox="1"/>
          <p:nvPr/>
        </p:nvSpPr>
        <p:spPr>
          <a:xfrm>
            <a:off x="0" y="595179"/>
            <a:ext cx="11944350" cy="466281"/>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نظرة عامة عن الحقوق</a:t>
            </a:r>
          </a:p>
        </p:txBody>
      </p:sp>
      <p:sp>
        <p:nvSpPr>
          <p:cNvPr id="10" name="Rectangle 9">
            <a:extLst>
              <a:ext uri="{FF2B5EF4-FFF2-40B4-BE49-F238E27FC236}">
                <a16:creationId xmlns:a16="http://schemas.microsoft.com/office/drawing/2014/main" id="{8F85DE81-275F-4240-8577-4CE64808BEAB}"/>
              </a:ext>
            </a:extLst>
          </p:cNvPr>
          <p:cNvSpPr/>
          <p:nvPr/>
        </p:nvSpPr>
        <p:spPr>
          <a:xfrm>
            <a:off x="2558446" y="3101552"/>
            <a:ext cx="7437060" cy="1938992"/>
          </a:xfrm>
          <a:prstGeom prst="rect">
            <a:avLst/>
          </a:prstGeom>
        </p:spPr>
        <p:txBody>
          <a:bodyPr wrap="square">
            <a:spAutoFit/>
          </a:bodyPr>
          <a:lstStyle/>
          <a:p>
            <a:pPr marL="457200" indent="-457200">
              <a:buFont typeface="Wingdings" panose="05000000000000000000" pitchFamily="2" charset="2"/>
              <a:buChar char="ü"/>
            </a:pPr>
            <a:r>
              <a:rPr lang="ar-SA" sz="2400">
                <a:latin typeface="Century Gothic" panose="020B0502020202020204" pitchFamily="34" charset="0"/>
                <a:cs typeface="Arial"/>
              </a:rPr>
              <a:t>حقوقك</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ar-SA" sz="2400">
                <a:latin typeface="Century Gothic" panose="020B0502020202020204" pitchFamily="34" charset="0"/>
                <a:cs typeface="Arial"/>
              </a:rPr>
              <a:t> التحري عن الخلفية الجنائية</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ar-SA" sz="2400">
                <a:latin typeface="Century Gothic" panose="020B0502020202020204" pitchFamily="34" charset="0"/>
                <a:cs typeface="Arial"/>
              </a:rPr>
              <a:t>الإقرار والإبلاغ عن إساءة المعاملة</a:t>
            </a:r>
          </a:p>
        </p:txBody>
      </p:sp>
    </p:spTree>
    <p:extLst>
      <p:ext uri="{BB962C8B-B14F-4D97-AF65-F5344CB8AC3E}">
        <p14:creationId xmlns:p14="http://schemas.microsoft.com/office/powerpoint/2010/main" val="26536034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a:xfrm rot="16200000">
            <a:off x="1957440" y="-1058481"/>
            <a:ext cx="8291087" cy="12530970"/>
          </a:xfrm>
          <a:prstGeom prst="homePlate">
            <a:avLst/>
          </a:prstGeom>
          <a:solidFill>
            <a:schemeClr val="bg1">
              <a:lumMod val="6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993054"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a:solidFill>
                  <a:schemeClr val="bg2">
                    <a:lumMod val="10000"/>
                  </a:schemeClr>
                </a:solidFill>
                <a:latin typeface="Century Gothic" panose="020B0502020202020204" pitchFamily="34" charset="0"/>
                <a:ea typeface="+mj-ea"/>
                <a:cs typeface="Arial"/>
              </a:rPr>
              <a:t>الحقوق</a:t>
            </a:r>
          </a:p>
        </p:txBody>
      </p:sp>
      <p:sp>
        <p:nvSpPr>
          <p:cNvPr id="3" name="TextBox 2"/>
          <p:cNvSpPr txBox="1"/>
          <p:nvPr/>
        </p:nvSpPr>
        <p:spPr>
          <a:xfrm>
            <a:off x="105673" y="4158343"/>
            <a:ext cx="11065850" cy="2598820"/>
          </a:xfrm>
          <a:prstGeom prst="rect">
            <a:avLst/>
          </a:prstGeom>
          <a:noFill/>
        </p:spPr>
        <p:txBody>
          <a:bodyPr vert="wordArtVert" wrap="square" rtlCol="0">
            <a:spAutoFit/>
          </a:bodyPr>
          <a:lstStyle/>
          <a:p>
            <a:pPr>
              <a:lnSpc>
                <a:spcPct val="90000"/>
              </a:lnSpc>
              <a:spcBef>
                <a:spcPct val="0"/>
              </a:spcBef>
            </a:pPr>
            <a:r>
              <a:rPr lang="ar-SA" sz="12000" b="1"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rPr>
              <a:t>الحقوق</a:t>
            </a:r>
            <a:endParaRPr lang="ar-SA" sz="12000" b="1"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Arial"/>
            </a:endParaRPr>
          </a:p>
        </p:txBody>
      </p:sp>
      <p:sp>
        <p:nvSpPr>
          <p:cNvPr id="7" name="TextBox 6"/>
          <p:cNvSpPr txBox="1"/>
          <p:nvPr/>
        </p:nvSpPr>
        <p:spPr>
          <a:xfrm>
            <a:off x="3168663" y="3533776"/>
            <a:ext cx="5650329" cy="1771650"/>
          </a:xfrm>
          <a:prstGeom prst="rect">
            <a:avLst/>
          </a:prstGeom>
          <a:noFill/>
        </p:spPr>
        <p:txBody>
          <a:bodyPr vert="wordArtVert" wrap="square" rtlCol="0">
            <a:spAutoFit/>
          </a:bodyPr>
          <a:lstStyle/>
          <a:p>
            <a:pPr algn="ctr">
              <a:lnSpc>
                <a:spcPct val="90000"/>
              </a:lnSpc>
              <a:spcBef>
                <a:spcPct val="0"/>
              </a:spcBef>
            </a:pPr>
            <a:r>
              <a:rPr lang="ar-SA" sz="12000" b="1"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rPr>
              <a:t>نفس</a:t>
            </a:r>
            <a:endParaRPr lang="ar-SA" sz="12000" b="1" dirty="0">
              <a:ln w="0"/>
              <a:solidFill>
                <a:schemeClr val="bg2"/>
              </a:solidFill>
              <a:effectLst>
                <a:innerShdw blurRad="63500" dist="50800" dir="13500000">
                  <a:srgbClr val="000000">
                    <a:alpha val="50000"/>
                  </a:srgbClr>
                </a:innerShdw>
              </a:effectLst>
              <a:latin typeface="Franklin Gothic Heavy" panose="020B0903020102020204" pitchFamily="34" charset="0"/>
              <a:ea typeface="+mj-ea"/>
              <a:cs typeface="Arial"/>
            </a:endParaRPr>
          </a:p>
        </p:txBody>
      </p:sp>
      <p:sp>
        <p:nvSpPr>
          <p:cNvPr id="18" name="Rectangle 17"/>
          <p:cNvSpPr/>
          <p:nvPr/>
        </p:nvSpPr>
        <p:spPr>
          <a:xfrm rot="16200000">
            <a:off x="5567218" y="-3305386"/>
            <a:ext cx="1071532" cy="1288391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315157" y="2853477"/>
            <a:ext cx="11115697" cy="586789"/>
            <a:chOff x="315157" y="2853477"/>
            <a:chExt cx="11115697" cy="586789"/>
          </a:xfrm>
        </p:grpSpPr>
        <p:sp>
          <p:nvSpPr>
            <p:cNvPr id="8" name="Rectangle 7"/>
            <p:cNvSpPr/>
            <p:nvPr/>
          </p:nvSpPr>
          <p:spPr>
            <a:xfrm>
              <a:off x="961229" y="2853477"/>
              <a:ext cx="2364750" cy="584775"/>
            </a:xfrm>
            <a:prstGeom prst="rect">
              <a:avLst/>
            </a:prstGeom>
          </p:spPr>
          <p:txBody>
            <a:bodyPr wrap="none">
              <a:spAutoFit/>
            </a:bodyPr>
            <a:lstStyle/>
            <a:p>
              <a:r>
                <a:rPr lang="ar-SA" sz="3200">
                  <a:effectLst>
                    <a:outerShdw blurRad="38100" dist="38100" dir="2700000" algn="tl">
                      <a:srgbClr val="000000">
                        <a:alpha val="43137"/>
                      </a:srgbClr>
                    </a:outerShdw>
                  </a:effectLst>
                  <a:latin typeface="Century Gothic" panose="020B0502020202020204" pitchFamily="34" charset="0"/>
                  <a:cs typeface="Arial"/>
                </a:rPr>
                <a:t>إجراء خطة البرنامج الفردية</a:t>
              </a:r>
            </a:p>
          </p:txBody>
        </p:sp>
        <p:sp>
          <p:nvSpPr>
            <p:cNvPr id="9" name="Rectangle 8"/>
            <p:cNvSpPr/>
            <p:nvPr/>
          </p:nvSpPr>
          <p:spPr>
            <a:xfrm>
              <a:off x="4894603" y="2855491"/>
              <a:ext cx="2541080" cy="584775"/>
            </a:xfrm>
            <a:prstGeom prst="rect">
              <a:avLst/>
            </a:prstGeom>
          </p:spPr>
          <p:txBody>
            <a:bodyPr wrap="none">
              <a:spAutoFit/>
            </a:bodyPr>
            <a:lstStyle/>
            <a:p>
              <a:r>
                <a:rPr lang="ar-SA" sz="3200">
                  <a:effectLst>
                    <a:outerShdw blurRad="38100" dist="38100" dir="2700000" algn="tl">
                      <a:srgbClr val="000000">
                        <a:alpha val="43137"/>
                      </a:srgbClr>
                    </a:outerShdw>
                  </a:effectLst>
                  <a:latin typeface="Century Gothic" panose="020B0502020202020204" pitchFamily="34" charset="0"/>
                  <a:cs typeface="Arial"/>
                </a:rPr>
                <a:t>الاستماع العادل</a:t>
              </a:r>
            </a:p>
          </p:txBody>
        </p:sp>
        <p:sp>
          <p:nvSpPr>
            <p:cNvPr id="10" name="Rectangle 9"/>
            <p:cNvSpPr/>
            <p:nvPr/>
          </p:nvSpPr>
          <p:spPr>
            <a:xfrm>
              <a:off x="8912524" y="2853477"/>
              <a:ext cx="1835759" cy="584775"/>
            </a:xfrm>
            <a:prstGeom prst="rect">
              <a:avLst/>
            </a:prstGeom>
          </p:spPr>
          <p:txBody>
            <a:bodyPr wrap="none">
              <a:spAutoFit/>
            </a:bodyPr>
            <a:lstStyle/>
            <a:p>
              <a:r>
                <a:rPr lang="ar-SA" sz="3200">
                  <a:effectLst>
                    <a:outerShdw blurRad="38100" dist="38100" dir="2700000" algn="tl">
                      <a:srgbClr val="000000">
                        <a:alpha val="43137"/>
                      </a:srgbClr>
                    </a:outerShdw>
                  </a:effectLst>
                  <a:latin typeface="Century Gothic" panose="020B0502020202020204" pitchFamily="34" charset="0"/>
                  <a:cs typeface="Arial"/>
                </a:rPr>
                <a:t>الاستئنافات</a:t>
              </a:r>
            </a:p>
          </p:txBody>
        </p:sp>
        <p:sp>
          <p:nvSpPr>
            <p:cNvPr id="11" name="Oval 10"/>
            <p:cNvSpPr/>
            <p:nvPr/>
          </p:nvSpPr>
          <p:spPr>
            <a:xfrm>
              <a:off x="315157" y="3055402"/>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Oval 11"/>
            <p:cNvSpPr/>
            <p:nvPr/>
          </p:nvSpPr>
          <p:spPr>
            <a:xfrm>
              <a:off x="3933827"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Oval 13"/>
            <p:cNvSpPr/>
            <p:nvPr/>
          </p:nvSpPr>
          <p:spPr>
            <a:xfrm>
              <a:off x="8085872"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Oval 14"/>
            <p:cNvSpPr/>
            <p:nvPr/>
          </p:nvSpPr>
          <p:spPr>
            <a:xfrm>
              <a:off x="11254391"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16" name="Text Placeholder 1">
            <a:extLst>
              <a:ext uri="{FF2B5EF4-FFF2-40B4-BE49-F238E27FC236}">
                <a16:creationId xmlns:a16="http://schemas.microsoft.com/office/drawing/2014/main" id="{EDE77B79-7AE1-5F44-85A6-58A585922D91}"/>
              </a:ext>
            </a:extLst>
          </p:cNvPr>
          <p:cNvSpPr>
            <a:spLocks noGrp="1"/>
          </p:cNvSpPr>
          <p:nvPr>
            <p:ph type="body" sz="quarter" idx="13"/>
          </p:nvPr>
        </p:nvSpPr>
        <p:spPr>
          <a:xfrm>
            <a:off x="105673" y="100837"/>
            <a:ext cx="6847181" cy="862561"/>
          </a:xfrm>
        </p:spPr>
        <p:txBody>
          <a:bodyPr/>
          <a:lstStyle/>
          <a:p>
            <a:r>
              <a:rPr lang="ar-SA" sz="2800"/>
              <a:t>حقوقك وسلامتك</a:t>
            </a:r>
          </a:p>
        </p:txBody>
      </p:sp>
      <p:sp>
        <p:nvSpPr>
          <p:cNvPr id="4" name="Rectangle 3"/>
          <p:cNvSpPr/>
          <p:nvPr/>
        </p:nvSpPr>
        <p:spPr>
          <a:xfrm>
            <a:off x="3933827" y="6486047"/>
            <a:ext cx="4511171" cy="369332"/>
          </a:xfrm>
          <a:prstGeom prst="rect">
            <a:avLst/>
          </a:prstGeom>
        </p:spPr>
        <p:txBody>
          <a:bodyPr wrap="none">
            <a:spAutoFit/>
          </a:bodyPr>
          <a:lstStyle/>
          <a:p>
            <a:r>
              <a:rPr lang="ar-SA" b="1">
                <a:latin typeface="Century Gothic" panose="020B0502020202020204" pitchFamily="34" charset="0"/>
                <a:cs typeface="Arial"/>
                <a:hlinkClick r:id="rId3" action="ppaction://hlinkfile"/>
              </a:rPr>
              <a:t>*مزيد من المعلومات حول موقع دائرة الخدمات التطويرية الإلكتروني  </a:t>
            </a:r>
          </a:p>
        </p:txBody>
      </p:sp>
    </p:spTree>
    <p:extLst>
      <p:ext uri="{BB962C8B-B14F-4D97-AF65-F5344CB8AC3E}">
        <p14:creationId xmlns:p14="http://schemas.microsoft.com/office/powerpoint/2010/main" val="25376754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1834140"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التحري عن الخلفية </a:t>
            </a:r>
          </a:p>
        </p:txBody>
      </p:sp>
      <p:sp>
        <p:nvSpPr>
          <p:cNvPr id="6" name="TextBox 5">
            <a:extLst>
              <a:ext uri="{FF2B5EF4-FFF2-40B4-BE49-F238E27FC236}">
                <a16:creationId xmlns:a16="http://schemas.microsoft.com/office/drawing/2014/main" id="{DD0F4C9F-A51E-654A-802B-68C6BCA5E40A}"/>
              </a:ext>
            </a:extLst>
          </p:cNvPr>
          <p:cNvSpPr txBox="1"/>
          <p:nvPr/>
        </p:nvSpPr>
        <p:spPr>
          <a:xfrm>
            <a:off x="124528" y="4681693"/>
            <a:ext cx="11819822" cy="2062103"/>
          </a:xfrm>
          <a:prstGeom prst="rect">
            <a:avLst/>
          </a:prstGeom>
          <a:noFill/>
        </p:spPr>
        <p:txBody>
          <a:bodyPr wrap="square" rtlCol="0">
            <a:spAutoFit/>
          </a:bodyPr>
          <a:lstStyle/>
          <a:p>
            <a:r>
              <a:rPr lang="ar-SA" sz="2800" dirty="0">
                <a:latin typeface="Century Gothic" panose="020B0502020202020204" pitchFamily="34" charset="0"/>
                <a:cs typeface="Arial"/>
              </a:rPr>
              <a:t>المرفقات المطلوبة:</a:t>
            </a:r>
          </a:p>
          <a:p>
            <a:pPr marL="457200" indent="-457200">
              <a:buFont typeface="Arial" panose="020B0604020202020204" pitchFamily="34" charset="0"/>
              <a:buChar char="•"/>
            </a:pPr>
            <a:r>
              <a:rPr lang="ar-SA" sz="2600" dirty="0">
                <a:latin typeface="Century Gothic" panose="020B0502020202020204" pitchFamily="34" charset="0"/>
                <a:cs typeface="Arial"/>
              </a:rPr>
              <a:t>مقدمي الرعاية الشخصية المباشرة</a:t>
            </a:r>
          </a:p>
          <a:p>
            <a:pPr marL="457200" indent="-457200">
              <a:buFont typeface="Arial" panose="020B0604020202020204" pitchFamily="34" charset="0"/>
              <a:buChar char="•"/>
            </a:pPr>
            <a:r>
              <a:rPr lang="ar-SA" sz="2600" dirty="0">
                <a:latin typeface="Century Gothic" panose="020B0502020202020204" pitchFamily="34" charset="0"/>
                <a:cs typeface="Arial"/>
              </a:rPr>
              <a:t>أي مقدم خدمات آخر تطلبه، العميل</a:t>
            </a:r>
          </a:p>
          <a:p>
            <a:endParaRPr lang="en-US" sz="2400" dirty="0">
              <a:latin typeface="Century Gothic" panose="020B0502020202020204" pitchFamily="34" charset="0"/>
            </a:endParaRPr>
          </a:p>
          <a:p>
            <a:pPr lvl="0" algn="ctr"/>
            <a:r>
              <a:rPr lang="ar-SA" sz="2400" dirty="0">
                <a:latin typeface="Century Gothic" panose="020B0502020202020204" pitchFamily="34" charset="0"/>
                <a:cs typeface="Arial"/>
              </a:rPr>
              <a:t>أسئلة بخصوص التحري عن الخلفية:</a:t>
            </a:r>
            <a:r>
              <a:rPr lang="ar-SA" sz="2400" dirty="0">
                <a:latin typeface="Century Gothic" panose="020B0502020202020204" pitchFamily="34" charset="0"/>
                <a:cs typeface="Arial"/>
                <a:hlinkClick r:id="rId3"/>
              </a:rPr>
              <a:t> </a:t>
            </a:r>
            <a:r>
              <a:rPr lang="en-US" sz="2400" dirty="0">
                <a:latin typeface="Century Gothic" panose="020B0502020202020204" pitchFamily="34" charset="0"/>
                <a:cs typeface="Arial"/>
                <a:hlinkClick r:id="rId3"/>
              </a:rPr>
              <a:t>sdpbackground@dds.ca.gov</a:t>
            </a:r>
          </a:p>
        </p:txBody>
      </p:sp>
      <p:grpSp>
        <p:nvGrpSpPr>
          <p:cNvPr id="22" name="Group 21">
            <a:extLst>
              <a:ext uri="{FF2B5EF4-FFF2-40B4-BE49-F238E27FC236}">
                <a16:creationId xmlns:a16="http://schemas.microsoft.com/office/drawing/2014/main" id="{0DD87F7E-3D47-3444-9910-1C825F46D3E4}"/>
              </a:ext>
            </a:extLst>
          </p:cNvPr>
          <p:cNvGrpSpPr/>
          <p:nvPr/>
        </p:nvGrpSpPr>
        <p:grpSpPr>
          <a:xfrm>
            <a:off x="-235735" y="1784844"/>
            <a:ext cx="12460941" cy="1196832"/>
            <a:chOff x="-256394" y="1801901"/>
            <a:chExt cx="12460941" cy="1196832"/>
          </a:xfrm>
        </p:grpSpPr>
        <p:sp>
          <p:nvSpPr>
            <p:cNvPr id="19" name="Right Arrow 18">
              <a:extLst>
                <a:ext uri="{FF2B5EF4-FFF2-40B4-BE49-F238E27FC236}">
                  <a16:creationId xmlns:a16="http://schemas.microsoft.com/office/drawing/2014/main" id="{F283E5B3-A575-994C-99E1-306BAC740D47}"/>
                </a:ext>
              </a:extLst>
            </p:cNvPr>
            <p:cNvSpPr/>
            <p:nvPr/>
          </p:nvSpPr>
          <p:spPr>
            <a:xfrm>
              <a:off x="-256394" y="2097157"/>
              <a:ext cx="12460941" cy="555812"/>
            </a:xfrm>
            <a:prstGeom prst="rightArrow">
              <a:avLst>
                <a:gd name="adj1" fmla="val 50000"/>
                <a:gd name="adj2" fmla="val 13064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ategory:Dollar sign - Wikimedia Commons">
              <a:extLst>
                <a:ext uri="{FF2B5EF4-FFF2-40B4-BE49-F238E27FC236}">
                  <a16:creationId xmlns:a16="http://schemas.microsoft.com/office/drawing/2014/main" id="{1970714C-2F98-7A45-9C64-268BA8887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13" y="1801901"/>
              <a:ext cx="1139635" cy="10716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8C21A2BA-E550-8646-AA10-3D35D59E93EA}"/>
                </a:ext>
              </a:extLst>
            </p:cNvPr>
            <p:cNvPicPr>
              <a:picLocks noChangeAspect="1"/>
            </p:cNvPicPr>
            <p:nvPr/>
          </p:nvPicPr>
          <p:blipFill rotWithShape="1">
            <a:blip r:embed="rId5"/>
            <a:srcRect l="-3448" t="-5172" r="-3448" b="1724"/>
            <a:stretch/>
          </p:blipFill>
          <p:spPr>
            <a:xfrm>
              <a:off x="2360961" y="1825556"/>
              <a:ext cx="1118185" cy="10716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F39223AC-6A79-5E41-A3EE-CA6A430AE501}"/>
                </a:ext>
              </a:extLst>
            </p:cNvPr>
            <p:cNvPicPr>
              <a:picLocks noChangeAspect="1"/>
            </p:cNvPicPr>
            <p:nvPr/>
          </p:nvPicPr>
          <p:blipFill>
            <a:blip r:embed="rId6"/>
            <a:stretch>
              <a:fillRect/>
            </a:stretch>
          </p:blipFill>
          <p:spPr>
            <a:xfrm>
              <a:off x="4206868" y="1842724"/>
              <a:ext cx="1142827" cy="108605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2FA0AEB1-3E38-674B-A6A6-4822AB3F5D75}"/>
                </a:ext>
              </a:extLst>
            </p:cNvPr>
            <p:cNvPicPr>
              <a:picLocks noChangeAspect="1"/>
            </p:cNvPicPr>
            <p:nvPr/>
          </p:nvPicPr>
          <p:blipFill>
            <a:blip r:embed="rId7"/>
            <a:stretch>
              <a:fillRect/>
            </a:stretch>
          </p:blipFill>
          <p:spPr>
            <a:xfrm>
              <a:off x="7922112" y="1832287"/>
              <a:ext cx="1186601" cy="112867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D84352AD-934C-DC42-A881-D462A4D2EFA9}"/>
                </a:ext>
              </a:extLst>
            </p:cNvPr>
            <p:cNvPicPr>
              <a:picLocks noChangeAspect="1"/>
            </p:cNvPicPr>
            <p:nvPr/>
          </p:nvPicPr>
          <p:blipFill>
            <a:blip r:embed="rId8"/>
            <a:stretch>
              <a:fillRect/>
            </a:stretch>
          </p:blipFill>
          <p:spPr>
            <a:xfrm>
              <a:off x="9827023" y="1835702"/>
              <a:ext cx="1230376" cy="11630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quot;No&quot; Symbol 13">
              <a:extLst>
                <a:ext uri="{FF2B5EF4-FFF2-40B4-BE49-F238E27FC236}">
                  <a16:creationId xmlns:a16="http://schemas.microsoft.com/office/drawing/2014/main" id="{ED59E1F8-73BF-854E-8C27-1520DF74AC52}"/>
                </a:ext>
              </a:extLst>
            </p:cNvPr>
            <p:cNvSpPr/>
            <p:nvPr/>
          </p:nvSpPr>
          <p:spPr>
            <a:xfrm>
              <a:off x="4279859" y="1951689"/>
              <a:ext cx="962565" cy="868123"/>
            </a:xfrm>
            <a:prstGeom prst="noSmoking">
              <a:avLst>
                <a:gd name="adj" fmla="val 512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1" name="Picture 20">
              <a:extLst>
                <a:ext uri="{FF2B5EF4-FFF2-40B4-BE49-F238E27FC236}">
                  <a16:creationId xmlns:a16="http://schemas.microsoft.com/office/drawing/2014/main" id="{11A5756C-28B0-9C49-BB22-F89E07BBDBED}"/>
                </a:ext>
              </a:extLst>
            </p:cNvPr>
            <p:cNvPicPr>
              <a:picLocks noChangeAspect="1"/>
            </p:cNvPicPr>
            <p:nvPr/>
          </p:nvPicPr>
          <p:blipFill>
            <a:blip r:embed="rId9"/>
            <a:stretch>
              <a:fillRect/>
            </a:stretch>
          </p:blipFill>
          <p:spPr>
            <a:xfrm>
              <a:off x="6053987" y="1835702"/>
              <a:ext cx="1149524" cy="11495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quot;No&quot; Symbol 12">
              <a:extLst>
                <a:ext uri="{FF2B5EF4-FFF2-40B4-BE49-F238E27FC236}">
                  <a16:creationId xmlns:a16="http://schemas.microsoft.com/office/drawing/2014/main" id="{1D820CEF-2FCE-1846-9875-66B936E03A56}"/>
                </a:ext>
              </a:extLst>
            </p:cNvPr>
            <p:cNvSpPr/>
            <p:nvPr/>
          </p:nvSpPr>
          <p:spPr>
            <a:xfrm>
              <a:off x="6148682" y="1951689"/>
              <a:ext cx="964721" cy="868123"/>
            </a:xfrm>
            <a:prstGeom prst="noSmoking">
              <a:avLst>
                <a:gd name="adj" fmla="val 512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3" name="TextBox 22">
            <a:extLst>
              <a:ext uri="{FF2B5EF4-FFF2-40B4-BE49-F238E27FC236}">
                <a16:creationId xmlns:a16="http://schemas.microsoft.com/office/drawing/2014/main" id="{EA104281-425B-744A-B920-09DE923E7B60}"/>
              </a:ext>
            </a:extLst>
          </p:cNvPr>
          <p:cNvSpPr txBox="1"/>
          <p:nvPr/>
        </p:nvSpPr>
        <p:spPr>
          <a:xfrm>
            <a:off x="289311" y="2943904"/>
            <a:ext cx="1398495" cy="1077218"/>
          </a:xfrm>
          <a:prstGeom prst="rect">
            <a:avLst/>
          </a:prstGeom>
          <a:noFill/>
        </p:spPr>
        <p:txBody>
          <a:bodyPr wrap="square" rtlCol="0">
            <a:spAutoFit/>
          </a:bodyPr>
          <a:lstStyle/>
          <a:p>
            <a:pPr lvl="0" algn="ctr"/>
            <a:r>
              <a:rPr lang="en-US" sz="1600">
                <a:latin typeface="Century Gothic" panose="020B0502020202020204" pitchFamily="34" charset="0"/>
                <a:cs typeface="Arial"/>
              </a:rPr>
              <a:t> </a:t>
            </a:r>
            <a:r>
              <a:rPr lang="ar-SA" sz="1600">
                <a:latin typeface="Century Gothic" panose="020B0502020202020204" pitchFamily="34" charset="0"/>
                <a:cs typeface="Arial"/>
              </a:rPr>
              <a:t>يدفع مقدم الخدمات مقابل التكلفة</a:t>
            </a:r>
          </a:p>
        </p:txBody>
      </p:sp>
      <p:sp>
        <p:nvSpPr>
          <p:cNvPr id="24" name="TextBox 23">
            <a:extLst>
              <a:ext uri="{FF2B5EF4-FFF2-40B4-BE49-F238E27FC236}">
                <a16:creationId xmlns:a16="http://schemas.microsoft.com/office/drawing/2014/main" id="{F6BDD3CB-5F69-5543-850A-6CD80D0144AC}"/>
              </a:ext>
            </a:extLst>
          </p:cNvPr>
          <p:cNvSpPr txBox="1"/>
          <p:nvPr/>
        </p:nvSpPr>
        <p:spPr>
          <a:xfrm>
            <a:off x="2248060" y="2929262"/>
            <a:ext cx="1398495" cy="830997"/>
          </a:xfrm>
          <a:prstGeom prst="rect">
            <a:avLst/>
          </a:prstGeom>
          <a:noFill/>
        </p:spPr>
        <p:txBody>
          <a:bodyPr wrap="square" rtlCol="0">
            <a:spAutoFit/>
          </a:bodyPr>
          <a:lstStyle/>
          <a:p>
            <a:pPr lvl="0" algn="ctr"/>
            <a:r>
              <a:rPr lang="ar-SA" sz="1600">
                <a:latin typeface="Century Gothic" panose="020B0502020202020204" pitchFamily="34" charset="0"/>
                <a:cs typeface="Arial"/>
              </a:rPr>
              <a:t>يتم إرسال النتائج إلى خدمة الإدارة المالية الخاصة بك</a:t>
            </a:r>
          </a:p>
        </p:txBody>
      </p:sp>
      <p:sp>
        <p:nvSpPr>
          <p:cNvPr id="25" name="TextBox 24">
            <a:extLst>
              <a:ext uri="{FF2B5EF4-FFF2-40B4-BE49-F238E27FC236}">
                <a16:creationId xmlns:a16="http://schemas.microsoft.com/office/drawing/2014/main" id="{C33BCDC3-4B27-D24E-ACCD-C16B0DF99E3C}"/>
              </a:ext>
            </a:extLst>
          </p:cNvPr>
          <p:cNvSpPr txBox="1"/>
          <p:nvPr/>
        </p:nvSpPr>
        <p:spPr>
          <a:xfrm>
            <a:off x="3986494" y="2968169"/>
            <a:ext cx="1568732" cy="1815882"/>
          </a:xfrm>
          <a:prstGeom prst="rect">
            <a:avLst/>
          </a:prstGeom>
          <a:noFill/>
        </p:spPr>
        <p:txBody>
          <a:bodyPr wrap="square" rtlCol="0">
            <a:spAutoFit/>
          </a:bodyPr>
          <a:lstStyle/>
          <a:p>
            <a:pPr lvl="0" algn="ctr"/>
            <a:r>
              <a:rPr lang="ar-SA" sz="1600">
                <a:latin typeface="Century Gothic" panose="020B0502020202020204" pitchFamily="34" charset="0"/>
                <a:cs typeface="Arial"/>
              </a:rPr>
              <a:t>مُدان بجريمة صغيرة؟</a:t>
            </a:r>
          </a:p>
          <a:p>
            <a:pPr lvl="0" algn="ctr"/>
            <a:r>
              <a:rPr lang="ar-SA" sz="1600">
                <a:latin typeface="Century Gothic" panose="020B0502020202020204" pitchFamily="34" charset="0"/>
                <a:cs typeface="Arial"/>
              </a:rPr>
              <a:t>ستحتاج دائرة الخدمات التطويرية إلى الموافقة قبل البدء</a:t>
            </a:r>
          </a:p>
        </p:txBody>
      </p:sp>
      <p:sp>
        <p:nvSpPr>
          <p:cNvPr id="26" name="TextBox 25">
            <a:extLst>
              <a:ext uri="{FF2B5EF4-FFF2-40B4-BE49-F238E27FC236}">
                <a16:creationId xmlns:a16="http://schemas.microsoft.com/office/drawing/2014/main" id="{CD2D728A-BA66-734E-BE31-E7602B5798B1}"/>
              </a:ext>
            </a:extLst>
          </p:cNvPr>
          <p:cNvSpPr txBox="1"/>
          <p:nvPr/>
        </p:nvSpPr>
        <p:spPr>
          <a:xfrm>
            <a:off x="5895165" y="2998733"/>
            <a:ext cx="1576870" cy="1569660"/>
          </a:xfrm>
          <a:prstGeom prst="rect">
            <a:avLst/>
          </a:prstGeom>
          <a:noFill/>
        </p:spPr>
        <p:txBody>
          <a:bodyPr wrap="square" rtlCol="0">
            <a:spAutoFit/>
          </a:bodyPr>
          <a:lstStyle/>
          <a:p>
            <a:pPr lvl="0" algn="ctr"/>
            <a:r>
              <a:rPr lang="ar-SA" sz="1600">
                <a:latin typeface="Century Gothic" panose="020B0502020202020204" pitchFamily="34" charset="0"/>
                <a:cs typeface="Arial"/>
              </a:rPr>
              <a:t>مُدان بجريمة خطيرة؟</a:t>
            </a:r>
          </a:p>
          <a:p>
            <a:pPr lvl="0" algn="ctr"/>
            <a:r>
              <a:rPr lang="ar-SA" sz="1600">
                <a:latin typeface="Century Gothic" panose="020B0502020202020204" pitchFamily="34" charset="0"/>
                <a:cs typeface="Arial"/>
              </a:rPr>
              <a:t>لا يمكنهم تقديم الخدمات</a:t>
            </a:r>
          </a:p>
        </p:txBody>
      </p:sp>
      <p:sp>
        <p:nvSpPr>
          <p:cNvPr id="27" name="TextBox 26">
            <a:extLst>
              <a:ext uri="{FF2B5EF4-FFF2-40B4-BE49-F238E27FC236}">
                <a16:creationId xmlns:a16="http://schemas.microsoft.com/office/drawing/2014/main" id="{00D0E8D1-E6B7-DC4F-8B05-6DD485859C64}"/>
              </a:ext>
            </a:extLst>
          </p:cNvPr>
          <p:cNvSpPr txBox="1"/>
          <p:nvPr/>
        </p:nvSpPr>
        <p:spPr>
          <a:xfrm>
            <a:off x="7743395" y="2985226"/>
            <a:ext cx="1544033" cy="1323439"/>
          </a:xfrm>
          <a:prstGeom prst="rect">
            <a:avLst/>
          </a:prstGeom>
          <a:noFill/>
        </p:spPr>
        <p:txBody>
          <a:bodyPr wrap="square" rtlCol="0">
            <a:spAutoFit/>
          </a:bodyPr>
          <a:lstStyle/>
          <a:p>
            <a:pPr lvl="0" algn="ctr"/>
            <a:r>
              <a:rPr lang="ar-SA" sz="1600">
                <a:latin typeface="Century Gothic" panose="020B0502020202020204" pitchFamily="34" charset="0"/>
                <a:cs typeface="Arial"/>
              </a:rPr>
              <a:t>اكتمل التحري عن الخلفية وأصبح نظيفًا</a:t>
            </a:r>
          </a:p>
        </p:txBody>
      </p:sp>
      <p:sp>
        <p:nvSpPr>
          <p:cNvPr id="28" name="TextBox 27">
            <a:extLst>
              <a:ext uri="{FF2B5EF4-FFF2-40B4-BE49-F238E27FC236}">
                <a16:creationId xmlns:a16="http://schemas.microsoft.com/office/drawing/2014/main" id="{B0F1F4EF-911F-D149-BEEB-F90DECFC7899}"/>
              </a:ext>
            </a:extLst>
          </p:cNvPr>
          <p:cNvSpPr txBox="1"/>
          <p:nvPr/>
        </p:nvSpPr>
        <p:spPr>
          <a:xfrm>
            <a:off x="9742963" y="2998733"/>
            <a:ext cx="1398495" cy="1077218"/>
          </a:xfrm>
          <a:prstGeom prst="rect">
            <a:avLst/>
          </a:prstGeom>
          <a:noFill/>
        </p:spPr>
        <p:txBody>
          <a:bodyPr wrap="square" rtlCol="0">
            <a:spAutoFit/>
          </a:bodyPr>
          <a:lstStyle/>
          <a:p>
            <a:pPr lvl="0" algn="ctr"/>
            <a:r>
              <a:rPr lang="ar-SA" sz="1600">
                <a:latin typeface="Century Gothic" panose="020B0502020202020204" pitchFamily="34" charset="0"/>
                <a:cs typeface="Arial"/>
              </a:rPr>
              <a:t>يمكن أن يبدأ مقدم الخدمات في تزويدك بالخدمات</a:t>
            </a:r>
          </a:p>
        </p:txBody>
      </p:sp>
      <p:sp>
        <p:nvSpPr>
          <p:cNvPr id="29" name="Rectangle 28">
            <a:extLst>
              <a:ext uri="{FF2B5EF4-FFF2-40B4-BE49-F238E27FC236}">
                <a16:creationId xmlns:a16="http://schemas.microsoft.com/office/drawing/2014/main" id="{CB9E5FDB-9BA7-AF41-A641-824CE6E9DCA2}"/>
              </a:ext>
            </a:extLst>
          </p:cNvPr>
          <p:cNvSpPr/>
          <p:nvPr/>
        </p:nvSpPr>
        <p:spPr>
          <a:xfrm>
            <a:off x="870576" y="1161323"/>
            <a:ext cx="10248318" cy="461665"/>
          </a:xfrm>
          <a:prstGeom prst="rect">
            <a:avLst/>
          </a:prstGeom>
        </p:spPr>
        <p:txBody>
          <a:bodyPr wrap="none">
            <a:spAutoFit/>
          </a:bodyPr>
          <a:lstStyle/>
          <a:p>
            <a:r>
              <a:rPr lang="ar-SA" sz="2400" dirty="0">
                <a:latin typeface="Century Gothic" panose="020B0502020202020204" pitchFamily="34" charset="0"/>
                <a:cs typeface="Arial"/>
              </a:rPr>
              <a:t>ستساعد خدمة الإدارة المالية في حماية سلامتك في برنامج التحديد الذاتي</a:t>
            </a:r>
          </a:p>
        </p:txBody>
      </p:sp>
      <p:sp>
        <p:nvSpPr>
          <p:cNvPr id="32" name="Text Placeholder 1">
            <a:extLst>
              <a:ext uri="{FF2B5EF4-FFF2-40B4-BE49-F238E27FC236}">
                <a16:creationId xmlns:a16="http://schemas.microsoft.com/office/drawing/2014/main" id="{C689D564-B238-4747-B446-7B30D104494D}"/>
              </a:ext>
            </a:extLst>
          </p:cNvPr>
          <p:cNvSpPr>
            <a:spLocks noGrp="1"/>
          </p:cNvSpPr>
          <p:nvPr>
            <p:ph type="body" sz="quarter" idx="13"/>
          </p:nvPr>
        </p:nvSpPr>
        <p:spPr>
          <a:xfrm>
            <a:off x="105673" y="100837"/>
            <a:ext cx="11838677" cy="862561"/>
          </a:xfrm>
        </p:spPr>
        <p:txBody>
          <a:bodyPr/>
          <a:lstStyle/>
          <a:p>
            <a:r>
              <a:rPr lang="ar-SA" sz="2800" dirty="0"/>
              <a:t>حقوقك وسلامتك</a:t>
            </a:r>
          </a:p>
        </p:txBody>
      </p:sp>
    </p:spTree>
    <p:extLst>
      <p:ext uri="{BB962C8B-B14F-4D97-AF65-F5344CB8AC3E}">
        <p14:creationId xmlns:p14="http://schemas.microsoft.com/office/powerpoint/2010/main" val="8157859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1834140"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التعرف على سوء المعاملة</a:t>
            </a:r>
          </a:p>
        </p:txBody>
      </p:sp>
      <p:sp>
        <p:nvSpPr>
          <p:cNvPr id="6" name="TextBox 5">
            <a:extLst>
              <a:ext uri="{FF2B5EF4-FFF2-40B4-BE49-F238E27FC236}">
                <a16:creationId xmlns:a16="http://schemas.microsoft.com/office/drawing/2014/main" id="{02825242-945C-8A4F-9AAB-AF9F25B8AEBC}"/>
              </a:ext>
            </a:extLst>
          </p:cNvPr>
          <p:cNvSpPr txBox="1"/>
          <p:nvPr/>
        </p:nvSpPr>
        <p:spPr>
          <a:xfrm>
            <a:off x="4213504" y="1116977"/>
            <a:ext cx="7655089" cy="523220"/>
          </a:xfrm>
          <a:prstGeom prst="rect">
            <a:avLst/>
          </a:prstGeom>
          <a:noFill/>
        </p:spPr>
        <p:txBody>
          <a:bodyPr wrap="square" rtlCol="0">
            <a:spAutoFit/>
          </a:bodyPr>
          <a:lstStyle/>
          <a:p>
            <a:r>
              <a:rPr lang="ar-SA" sz="2800">
                <a:latin typeface="Century Gothic" panose="020B0502020202020204" pitchFamily="34" charset="0"/>
                <a:cs typeface="Arial"/>
              </a:rPr>
              <a:t>هناك عدة أنواع مختلفة من سوء المعاملة.</a:t>
            </a:r>
          </a:p>
        </p:txBody>
      </p:sp>
      <p:sp>
        <p:nvSpPr>
          <p:cNvPr id="9" name="Rectangle 8">
            <a:extLst>
              <a:ext uri="{FF2B5EF4-FFF2-40B4-BE49-F238E27FC236}">
                <a16:creationId xmlns:a16="http://schemas.microsoft.com/office/drawing/2014/main" id="{E9D5FB43-11B6-9E43-947B-0FAEC0776462}"/>
              </a:ext>
            </a:extLst>
          </p:cNvPr>
          <p:cNvSpPr/>
          <p:nvPr/>
        </p:nvSpPr>
        <p:spPr>
          <a:xfrm>
            <a:off x="435608" y="1403350"/>
            <a:ext cx="3331922" cy="531408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262C3CD-EE1D-5546-8022-A001E4C193A1}"/>
              </a:ext>
            </a:extLst>
          </p:cNvPr>
          <p:cNvPicPr>
            <a:picLocks noChangeAspect="1"/>
          </p:cNvPicPr>
          <p:nvPr/>
        </p:nvPicPr>
        <p:blipFill>
          <a:blip r:embed="rId3"/>
          <a:stretch>
            <a:fillRect/>
          </a:stretch>
        </p:blipFill>
        <p:spPr>
          <a:xfrm>
            <a:off x="1271675" y="1612465"/>
            <a:ext cx="1709269" cy="1709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C6ACDAAD-A2B9-4141-8A24-B695940392C7}"/>
              </a:ext>
            </a:extLst>
          </p:cNvPr>
          <p:cNvSpPr/>
          <p:nvPr/>
        </p:nvSpPr>
        <p:spPr>
          <a:xfrm>
            <a:off x="713232" y="3530849"/>
            <a:ext cx="2820568" cy="29412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2">
                  <a:lumMod val="25000"/>
                </a:schemeClr>
              </a:solidFill>
              <a:latin typeface="Century Gothic" panose="020B0502020202020204" pitchFamily="34" charset="0"/>
            </a:endParaRPr>
          </a:p>
          <a:p>
            <a:r>
              <a:rPr lang="ar-SA">
                <a:solidFill>
                  <a:schemeClr val="bg2">
                    <a:lumMod val="25000"/>
                  </a:schemeClr>
                </a:solidFill>
                <a:latin typeface="Century Gothic" panose="020B0502020202020204" pitchFamily="34" charset="0"/>
                <a:cs typeface="Arial"/>
              </a:rPr>
              <a:t>يتوجب عليك وعلى فريقك ما يلي:</a:t>
            </a:r>
          </a:p>
          <a:p>
            <a:endParaRPr lang="en-US" dirty="0">
              <a:solidFill>
                <a:schemeClr val="bg2">
                  <a:lumMod val="25000"/>
                </a:schemeClr>
              </a:solidFill>
              <a:latin typeface="Century Gothic" panose="020B0502020202020204" pitchFamily="34" charset="0"/>
            </a:endParaRPr>
          </a:p>
          <a:p>
            <a:r>
              <a:rPr lang="ar-SA">
                <a:solidFill>
                  <a:schemeClr val="bg2">
                    <a:lumMod val="25000"/>
                  </a:schemeClr>
                </a:solidFill>
                <a:latin typeface="Century Gothic" panose="020B0502020202020204" pitchFamily="34" charset="0"/>
                <a:cs typeface="Arial"/>
              </a:rPr>
              <a:t>التعلم عن سوء المعاملة.</a:t>
            </a:r>
          </a:p>
          <a:p>
            <a:endParaRPr lang="en-US" dirty="0">
              <a:solidFill>
                <a:schemeClr val="bg2">
                  <a:lumMod val="25000"/>
                </a:schemeClr>
              </a:solidFill>
              <a:latin typeface="Century Gothic" panose="020B0502020202020204" pitchFamily="34" charset="0"/>
            </a:endParaRPr>
          </a:p>
          <a:p>
            <a:r>
              <a:rPr lang="ar-SA">
                <a:solidFill>
                  <a:schemeClr val="bg2">
                    <a:lumMod val="25000"/>
                  </a:schemeClr>
                </a:solidFill>
                <a:latin typeface="Century Gothic" panose="020B0502020202020204" pitchFamily="34" charset="0"/>
                <a:cs typeface="Arial"/>
              </a:rPr>
              <a:t>التعرف على كيفية حدوث سوء المعاملة.</a:t>
            </a:r>
          </a:p>
          <a:p>
            <a:endParaRPr lang="en-US" dirty="0">
              <a:solidFill>
                <a:schemeClr val="bg2">
                  <a:lumMod val="25000"/>
                </a:schemeClr>
              </a:solidFill>
              <a:latin typeface="Century Gothic" panose="020B0502020202020204" pitchFamily="34" charset="0"/>
            </a:endParaRPr>
          </a:p>
          <a:p>
            <a:r>
              <a:rPr lang="ar-SA">
                <a:solidFill>
                  <a:schemeClr val="bg2">
                    <a:lumMod val="25000"/>
                  </a:schemeClr>
                </a:solidFill>
                <a:latin typeface="Century Gothic" panose="020B0502020202020204" pitchFamily="34" charset="0"/>
                <a:cs typeface="Arial"/>
              </a:rPr>
              <a:t>ما يتوجب القيام به إذا كنت تعتقد حدوث ذلك.</a:t>
            </a:r>
          </a:p>
          <a:p>
            <a:endParaRPr lang="en-US" dirty="0"/>
          </a:p>
        </p:txBody>
      </p:sp>
      <p:sp>
        <p:nvSpPr>
          <p:cNvPr id="11" name="Rectangle 10">
            <a:extLst>
              <a:ext uri="{FF2B5EF4-FFF2-40B4-BE49-F238E27FC236}">
                <a16:creationId xmlns:a16="http://schemas.microsoft.com/office/drawing/2014/main" id="{12962DB7-0FE4-744C-B0F6-018CCF4CF193}"/>
              </a:ext>
            </a:extLst>
          </p:cNvPr>
          <p:cNvSpPr/>
          <p:nvPr/>
        </p:nvSpPr>
        <p:spPr>
          <a:xfrm>
            <a:off x="6867099" y="6008565"/>
            <a:ext cx="2156360" cy="461665"/>
          </a:xfrm>
          <a:prstGeom prst="rect">
            <a:avLst/>
          </a:prstGeom>
        </p:spPr>
        <p:txBody>
          <a:bodyPr wrap="none">
            <a:spAutoFit/>
          </a:bodyPr>
          <a:lstStyle/>
          <a:p>
            <a:pPr algn="ctr"/>
            <a:r>
              <a:rPr lang="ar-SA" sz="2400" dirty="0">
                <a:latin typeface="Century Gothic" panose="020B0502020202020204" pitchFamily="34" charset="0"/>
                <a:cs typeface="Arial"/>
              </a:rPr>
              <a:t>أخبر شخصًا تثق به!</a:t>
            </a:r>
          </a:p>
        </p:txBody>
      </p:sp>
      <p:sp>
        <p:nvSpPr>
          <p:cNvPr id="12" name="Rectangle 11">
            <a:extLst>
              <a:ext uri="{FF2B5EF4-FFF2-40B4-BE49-F238E27FC236}">
                <a16:creationId xmlns:a16="http://schemas.microsoft.com/office/drawing/2014/main" id="{41797564-D5DA-D741-ACDA-4B0B0B28E85E}"/>
              </a:ext>
            </a:extLst>
          </p:cNvPr>
          <p:cNvSpPr/>
          <p:nvPr/>
        </p:nvSpPr>
        <p:spPr>
          <a:xfrm>
            <a:off x="7188496" y="3064774"/>
            <a:ext cx="1111277" cy="461665"/>
          </a:xfrm>
          <a:prstGeom prst="rect">
            <a:avLst/>
          </a:prstGeom>
        </p:spPr>
        <p:txBody>
          <a:bodyPr wrap="square">
            <a:spAutoFit/>
          </a:bodyPr>
          <a:lstStyle/>
          <a:p>
            <a:pPr algn="ctr"/>
            <a:r>
              <a:rPr lang="ar-SA" sz="2400">
                <a:latin typeface="Century Gothic" panose="020B0502020202020204" pitchFamily="34" charset="0"/>
                <a:cs typeface="Arial"/>
              </a:rPr>
              <a:t>جسدي</a:t>
            </a:r>
          </a:p>
        </p:txBody>
      </p:sp>
      <p:sp>
        <p:nvSpPr>
          <p:cNvPr id="13" name="Rectangle 12">
            <a:extLst>
              <a:ext uri="{FF2B5EF4-FFF2-40B4-BE49-F238E27FC236}">
                <a16:creationId xmlns:a16="http://schemas.microsoft.com/office/drawing/2014/main" id="{960AE755-9B6B-1C4C-AF3E-E076D6C31526}"/>
              </a:ext>
            </a:extLst>
          </p:cNvPr>
          <p:cNvSpPr/>
          <p:nvPr/>
        </p:nvSpPr>
        <p:spPr>
          <a:xfrm>
            <a:off x="9217927" y="3299486"/>
            <a:ext cx="768159" cy="461665"/>
          </a:xfrm>
          <a:prstGeom prst="rect">
            <a:avLst/>
          </a:prstGeom>
        </p:spPr>
        <p:txBody>
          <a:bodyPr wrap="square">
            <a:spAutoFit/>
          </a:bodyPr>
          <a:lstStyle/>
          <a:p>
            <a:pPr algn="ctr"/>
            <a:r>
              <a:rPr lang="ar-SA" sz="2400">
                <a:latin typeface="Century Gothic" panose="020B0502020202020204" pitchFamily="34" charset="0"/>
                <a:cs typeface="Arial"/>
              </a:rPr>
              <a:t>جنسي</a:t>
            </a:r>
          </a:p>
        </p:txBody>
      </p:sp>
      <p:sp>
        <p:nvSpPr>
          <p:cNvPr id="14" name="Rectangle 13">
            <a:extLst>
              <a:ext uri="{FF2B5EF4-FFF2-40B4-BE49-F238E27FC236}">
                <a16:creationId xmlns:a16="http://schemas.microsoft.com/office/drawing/2014/main" id="{3B71F698-0FF0-0042-93A7-1FBA30521102}"/>
              </a:ext>
            </a:extLst>
          </p:cNvPr>
          <p:cNvSpPr/>
          <p:nvPr/>
        </p:nvSpPr>
        <p:spPr>
          <a:xfrm>
            <a:off x="5645501" y="3299486"/>
            <a:ext cx="901209" cy="461665"/>
          </a:xfrm>
          <a:prstGeom prst="rect">
            <a:avLst/>
          </a:prstGeom>
        </p:spPr>
        <p:txBody>
          <a:bodyPr wrap="square">
            <a:spAutoFit/>
          </a:bodyPr>
          <a:lstStyle/>
          <a:p>
            <a:pPr algn="ctr"/>
            <a:r>
              <a:rPr lang="ar-SA" sz="2400" dirty="0">
                <a:latin typeface="Century Gothic" panose="020B0502020202020204" pitchFamily="34" charset="0"/>
                <a:cs typeface="Arial"/>
              </a:rPr>
              <a:t>الإهمال</a:t>
            </a:r>
          </a:p>
        </p:txBody>
      </p:sp>
      <p:sp>
        <p:nvSpPr>
          <p:cNvPr id="15" name="Rectangle 14">
            <a:extLst>
              <a:ext uri="{FF2B5EF4-FFF2-40B4-BE49-F238E27FC236}">
                <a16:creationId xmlns:a16="http://schemas.microsoft.com/office/drawing/2014/main" id="{AFBF134B-0937-874A-885A-464F83B720CB}"/>
              </a:ext>
            </a:extLst>
          </p:cNvPr>
          <p:cNvSpPr/>
          <p:nvPr/>
        </p:nvSpPr>
        <p:spPr>
          <a:xfrm>
            <a:off x="10796169" y="3875725"/>
            <a:ext cx="857927" cy="461665"/>
          </a:xfrm>
          <a:prstGeom prst="rect">
            <a:avLst/>
          </a:prstGeom>
        </p:spPr>
        <p:txBody>
          <a:bodyPr wrap="square">
            <a:spAutoFit/>
          </a:bodyPr>
          <a:lstStyle/>
          <a:p>
            <a:pPr algn="ctr"/>
            <a:r>
              <a:rPr lang="ar-SA" sz="2400">
                <a:latin typeface="Century Gothic" panose="020B0502020202020204" pitchFamily="34" charset="0"/>
                <a:cs typeface="Arial"/>
              </a:rPr>
              <a:t>عاطفي</a:t>
            </a:r>
          </a:p>
        </p:txBody>
      </p:sp>
      <p:sp>
        <p:nvSpPr>
          <p:cNvPr id="16" name="Rectangle 15">
            <a:extLst>
              <a:ext uri="{FF2B5EF4-FFF2-40B4-BE49-F238E27FC236}">
                <a16:creationId xmlns:a16="http://schemas.microsoft.com/office/drawing/2014/main" id="{3D35FC9B-B96D-024A-91F0-DDA829D054F3}"/>
              </a:ext>
            </a:extLst>
          </p:cNvPr>
          <p:cNvSpPr/>
          <p:nvPr/>
        </p:nvSpPr>
        <p:spPr>
          <a:xfrm>
            <a:off x="4282900" y="3964891"/>
            <a:ext cx="622286" cy="461665"/>
          </a:xfrm>
          <a:prstGeom prst="rect">
            <a:avLst/>
          </a:prstGeom>
        </p:spPr>
        <p:txBody>
          <a:bodyPr wrap="square">
            <a:spAutoFit/>
          </a:bodyPr>
          <a:lstStyle/>
          <a:p>
            <a:pPr algn="ctr"/>
            <a:r>
              <a:rPr lang="ar-SA" sz="2400" dirty="0">
                <a:latin typeface="Century Gothic" panose="020B0502020202020204" pitchFamily="34" charset="0"/>
                <a:cs typeface="Arial"/>
              </a:rPr>
              <a:t>مالي</a:t>
            </a:r>
          </a:p>
        </p:txBody>
      </p:sp>
      <p:pic>
        <p:nvPicPr>
          <p:cNvPr id="21" name="Picture 20">
            <a:extLst>
              <a:ext uri="{FF2B5EF4-FFF2-40B4-BE49-F238E27FC236}">
                <a16:creationId xmlns:a16="http://schemas.microsoft.com/office/drawing/2014/main" id="{3F5F14CA-D577-6C49-850F-A02BFC0F253B}"/>
              </a:ext>
            </a:extLst>
          </p:cNvPr>
          <p:cNvPicPr>
            <a:picLocks noChangeAspect="1"/>
          </p:cNvPicPr>
          <p:nvPr/>
        </p:nvPicPr>
        <p:blipFill>
          <a:blip r:embed="rId4"/>
          <a:stretch>
            <a:fillRect/>
          </a:stretch>
        </p:blipFill>
        <p:spPr>
          <a:xfrm>
            <a:off x="3879630" y="2477677"/>
            <a:ext cx="1373317" cy="13826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BA677556-878C-CA4F-BA2F-41AD1F916565}"/>
              </a:ext>
            </a:extLst>
          </p:cNvPr>
          <p:cNvPicPr>
            <a:picLocks noChangeAspect="1"/>
          </p:cNvPicPr>
          <p:nvPr/>
        </p:nvPicPr>
        <p:blipFill>
          <a:blip r:embed="rId5"/>
          <a:stretch>
            <a:fillRect/>
          </a:stretch>
        </p:blipFill>
        <p:spPr>
          <a:xfrm>
            <a:off x="10319664" y="2467099"/>
            <a:ext cx="1373318" cy="13940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41348FF6-2B54-E14D-90C9-F6F07499AEF4}"/>
              </a:ext>
            </a:extLst>
          </p:cNvPr>
          <p:cNvPicPr>
            <a:picLocks noChangeAspect="1"/>
          </p:cNvPicPr>
          <p:nvPr/>
        </p:nvPicPr>
        <p:blipFill>
          <a:blip r:embed="rId6"/>
          <a:stretch>
            <a:fillRect/>
          </a:stretch>
        </p:blipFill>
        <p:spPr>
          <a:xfrm>
            <a:off x="5292901" y="1877575"/>
            <a:ext cx="1373317" cy="13718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a:extLst>
              <a:ext uri="{FF2B5EF4-FFF2-40B4-BE49-F238E27FC236}">
                <a16:creationId xmlns:a16="http://schemas.microsoft.com/office/drawing/2014/main" id="{DDF024B0-1A1F-B645-BCC4-0764845CEC4F}"/>
              </a:ext>
            </a:extLst>
          </p:cNvPr>
          <p:cNvPicPr>
            <a:picLocks noChangeAspect="1"/>
          </p:cNvPicPr>
          <p:nvPr/>
        </p:nvPicPr>
        <p:blipFill>
          <a:blip r:embed="rId7"/>
          <a:stretch>
            <a:fillRect/>
          </a:stretch>
        </p:blipFill>
        <p:spPr>
          <a:xfrm>
            <a:off x="8822052" y="1877575"/>
            <a:ext cx="1373317" cy="14219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6EF1552-784D-5645-949E-826264E1F619}"/>
              </a:ext>
            </a:extLst>
          </p:cNvPr>
          <p:cNvPicPr>
            <a:picLocks noChangeAspect="1"/>
          </p:cNvPicPr>
          <p:nvPr/>
        </p:nvPicPr>
        <p:blipFill>
          <a:blip r:embed="rId8"/>
          <a:stretch>
            <a:fillRect/>
          </a:stretch>
        </p:blipFill>
        <p:spPr>
          <a:xfrm>
            <a:off x="7043541" y="1682176"/>
            <a:ext cx="1373316" cy="13698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a:extLst>
              <a:ext uri="{FF2B5EF4-FFF2-40B4-BE49-F238E27FC236}">
                <a16:creationId xmlns:a16="http://schemas.microsoft.com/office/drawing/2014/main" id="{7E980534-29B9-FC4A-960F-D6874497CAA3}"/>
              </a:ext>
            </a:extLst>
          </p:cNvPr>
          <p:cNvPicPr>
            <a:picLocks noChangeAspect="1"/>
          </p:cNvPicPr>
          <p:nvPr/>
        </p:nvPicPr>
        <p:blipFill rotWithShape="1">
          <a:blip r:embed="rId9"/>
          <a:srcRect l="-24541" t="-12826" r="-25459" b="-12826"/>
          <a:stretch/>
        </p:blipFill>
        <p:spPr>
          <a:xfrm>
            <a:off x="6960082" y="3903664"/>
            <a:ext cx="1970396" cy="1980659"/>
          </a:xfrm>
          <a:prstGeom prst="ellipse">
            <a:avLst/>
          </a:prstGeom>
          <a:solidFill>
            <a:schemeClr val="accent3">
              <a:lumMod val="20000"/>
              <a:lumOff val="80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0" name="Straight Arrow Connector 29">
            <a:extLst>
              <a:ext uri="{FF2B5EF4-FFF2-40B4-BE49-F238E27FC236}">
                <a16:creationId xmlns:a16="http://schemas.microsoft.com/office/drawing/2014/main" id="{ECC2B58E-2E45-2E47-9667-B1B3083869B7}"/>
              </a:ext>
            </a:extLst>
          </p:cNvPr>
          <p:cNvCxnSpPr/>
          <p:nvPr/>
        </p:nvCxnSpPr>
        <p:spPr>
          <a:xfrm flipH="1" flipV="1">
            <a:off x="5693732" y="4144611"/>
            <a:ext cx="1051269" cy="409101"/>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D9A794C0-D6FD-9D44-8630-4B69D75F9205}"/>
              </a:ext>
            </a:extLst>
          </p:cNvPr>
          <p:cNvCxnSpPr>
            <a:cxnSpLocks/>
          </p:cNvCxnSpPr>
          <p:nvPr/>
        </p:nvCxnSpPr>
        <p:spPr>
          <a:xfrm flipH="1" flipV="1">
            <a:off x="6666218" y="3289382"/>
            <a:ext cx="522278" cy="644193"/>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B99BDD63-E4EE-E54C-9BDF-2183B6E9247E}"/>
              </a:ext>
            </a:extLst>
          </p:cNvPr>
          <p:cNvCxnSpPr>
            <a:cxnSpLocks/>
          </p:cNvCxnSpPr>
          <p:nvPr/>
        </p:nvCxnSpPr>
        <p:spPr>
          <a:xfrm flipV="1">
            <a:off x="9057444" y="4144611"/>
            <a:ext cx="928642" cy="429846"/>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B53CED09-8C00-AB4A-83CF-6235CFFD57BF}"/>
              </a:ext>
            </a:extLst>
          </p:cNvPr>
          <p:cNvCxnSpPr>
            <a:cxnSpLocks/>
          </p:cNvCxnSpPr>
          <p:nvPr/>
        </p:nvCxnSpPr>
        <p:spPr>
          <a:xfrm flipV="1">
            <a:off x="8480536" y="3463542"/>
            <a:ext cx="353555" cy="440122"/>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BD28B75C-0D37-3043-9C79-ACC29E308F93}"/>
              </a:ext>
            </a:extLst>
          </p:cNvPr>
          <p:cNvCxnSpPr>
            <a:cxnSpLocks/>
            <a:endCxn id="12" idx="2"/>
          </p:cNvCxnSpPr>
          <p:nvPr/>
        </p:nvCxnSpPr>
        <p:spPr>
          <a:xfrm flipH="1" flipV="1">
            <a:off x="7744135" y="3526439"/>
            <a:ext cx="8286" cy="185207"/>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50" name="Text Placeholder 1">
            <a:extLst>
              <a:ext uri="{FF2B5EF4-FFF2-40B4-BE49-F238E27FC236}">
                <a16:creationId xmlns:a16="http://schemas.microsoft.com/office/drawing/2014/main" id="{8EC47DC5-ADAE-CE43-8A4F-FF13A025058C}"/>
              </a:ext>
            </a:extLst>
          </p:cNvPr>
          <p:cNvSpPr>
            <a:spLocks noGrp="1"/>
          </p:cNvSpPr>
          <p:nvPr>
            <p:ph type="body" sz="quarter" idx="13"/>
          </p:nvPr>
        </p:nvSpPr>
        <p:spPr>
          <a:xfrm>
            <a:off x="105673" y="100837"/>
            <a:ext cx="11838677" cy="862561"/>
          </a:xfrm>
        </p:spPr>
        <p:txBody>
          <a:bodyPr/>
          <a:lstStyle/>
          <a:p>
            <a:r>
              <a:rPr lang="ar-SA" sz="2800" dirty="0"/>
              <a:t>حقوقك وسلامتك</a:t>
            </a:r>
          </a:p>
        </p:txBody>
      </p:sp>
    </p:spTree>
    <p:extLst>
      <p:ext uri="{BB962C8B-B14F-4D97-AF65-F5344CB8AC3E}">
        <p14:creationId xmlns:p14="http://schemas.microsoft.com/office/powerpoint/2010/main" val="4242031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Isosceles Triangle 15"/>
          <p:cNvSpPr/>
          <p:nvPr/>
        </p:nvSpPr>
        <p:spPr>
          <a:xfrm rot="9220213">
            <a:off x="-596644" y="4059998"/>
            <a:ext cx="15108068" cy="6918578"/>
          </a:xfrm>
          <a:prstGeom prst="triangle">
            <a:avLst>
              <a:gd name="adj" fmla="val 22555"/>
            </a:avLst>
          </a:prstGeom>
          <a:solidFill>
            <a:schemeClr val="bg1">
              <a:lumMod val="6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1" y="44174"/>
            <a:ext cx="11834140" cy="784146"/>
          </a:xfrm>
        </p:spPr>
        <p:txBody>
          <a:bodyPr/>
          <a:lstStyle/>
          <a:p>
            <a:r>
              <a:rPr lang="ar-SA" sz="2800" dirty="0"/>
              <a:t>ما هو التحديد الذاتي</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09" y="617019"/>
            <a:ext cx="11834141"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نظرة عامة على برنامج التحديد الذاتي</a:t>
            </a:r>
          </a:p>
        </p:txBody>
      </p:sp>
      <p:pic>
        <p:nvPicPr>
          <p:cNvPr id="11" name="Picture 10">
            <a:extLst>
              <a:ext uri="{FF2B5EF4-FFF2-40B4-BE49-F238E27FC236}">
                <a16:creationId xmlns:a16="http://schemas.microsoft.com/office/drawing/2014/main" id="{574A726E-F654-CD48-A80D-5C7565DB991C}"/>
              </a:ext>
            </a:extLst>
          </p:cNvPr>
          <p:cNvPicPr>
            <a:picLocks noChangeAspect="1"/>
          </p:cNvPicPr>
          <p:nvPr/>
        </p:nvPicPr>
        <p:blipFill>
          <a:blip r:embed="rId3"/>
          <a:stretch>
            <a:fillRect/>
          </a:stretch>
        </p:blipFill>
        <p:spPr>
          <a:xfrm>
            <a:off x="406444" y="1372400"/>
            <a:ext cx="1743913" cy="154051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851A4228-57B5-D046-8408-89E43C6FADC6}"/>
              </a:ext>
            </a:extLst>
          </p:cNvPr>
          <p:cNvPicPr>
            <a:picLocks noChangeAspect="1"/>
          </p:cNvPicPr>
          <p:nvPr/>
        </p:nvPicPr>
        <p:blipFill>
          <a:blip r:embed="rId4"/>
          <a:stretch>
            <a:fillRect/>
          </a:stretch>
        </p:blipFill>
        <p:spPr>
          <a:xfrm>
            <a:off x="2851437" y="1323363"/>
            <a:ext cx="1706961" cy="156352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81CF052D-2FAD-5648-BA6B-FF61234AB8A2}"/>
              </a:ext>
            </a:extLst>
          </p:cNvPr>
          <p:cNvPicPr>
            <a:picLocks noChangeAspect="1"/>
          </p:cNvPicPr>
          <p:nvPr/>
        </p:nvPicPr>
        <p:blipFill>
          <a:blip r:embed="rId5"/>
          <a:stretch>
            <a:fillRect/>
          </a:stretch>
        </p:blipFill>
        <p:spPr>
          <a:xfrm>
            <a:off x="10019713" y="1323363"/>
            <a:ext cx="1743913" cy="162787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653203" y="1372400"/>
            <a:ext cx="1710846" cy="155623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Category:Dollar sign - Wikimedia Commons">
            <a:extLst>
              <a:ext uri="{FF2B5EF4-FFF2-40B4-BE49-F238E27FC236}">
                <a16:creationId xmlns:a16="http://schemas.microsoft.com/office/drawing/2014/main" id="{CEE5FE38-DD91-744A-A82E-DB38DA823C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430" y="1328892"/>
            <a:ext cx="1706961" cy="155246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61990A78-9491-7140-B9BB-5B98219D6C41}"/>
              </a:ext>
            </a:extLst>
          </p:cNvPr>
          <p:cNvSpPr txBox="1"/>
          <p:nvPr/>
        </p:nvSpPr>
        <p:spPr>
          <a:xfrm>
            <a:off x="160882" y="2967659"/>
            <a:ext cx="2254869" cy="563231"/>
          </a:xfrm>
          <a:prstGeom prst="rect">
            <a:avLst/>
          </a:prstGeom>
          <a:noFill/>
        </p:spPr>
        <p:txBody>
          <a:bodyPr wrap="square" rtlCol="0" anchor="t">
            <a:spAutoFit/>
          </a:bodyPr>
          <a:lstStyle/>
          <a:p>
            <a:pPr algn="ctr">
              <a:lnSpc>
                <a:spcPct val="90000"/>
              </a:lnSpc>
              <a:spcBef>
                <a:spcPct val="0"/>
              </a:spcBef>
            </a:pPr>
            <a:r>
              <a:rPr lang="ar-SA" sz="1700">
                <a:solidFill>
                  <a:schemeClr val="accent5">
                    <a:lumMod val="50000"/>
                  </a:schemeClr>
                </a:solidFill>
                <a:latin typeface="Century Gothic" panose="020B0502020202020204" pitchFamily="34" charset="0"/>
                <a:ea typeface="+mj-ea"/>
                <a:cs typeface="Arial"/>
              </a:rPr>
              <a:t>الاختيار والسيطرة والمسؤولية</a:t>
            </a:r>
          </a:p>
        </p:txBody>
      </p:sp>
      <p:sp>
        <p:nvSpPr>
          <p:cNvPr id="18" name="TextBox 17">
            <a:extLst>
              <a:ext uri="{FF2B5EF4-FFF2-40B4-BE49-F238E27FC236}">
                <a16:creationId xmlns:a16="http://schemas.microsoft.com/office/drawing/2014/main" id="{B16A1061-00F2-8245-AA64-8B4185441036}"/>
              </a:ext>
            </a:extLst>
          </p:cNvPr>
          <p:cNvSpPr txBox="1"/>
          <p:nvPr/>
        </p:nvSpPr>
        <p:spPr>
          <a:xfrm>
            <a:off x="2701086" y="2967659"/>
            <a:ext cx="1997718" cy="798680"/>
          </a:xfrm>
          <a:prstGeom prst="rect">
            <a:avLst/>
          </a:prstGeom>
          <a:noFill/>
        </p:spPr>
        <p:txBody>
          <a:bodyPr wrap="square" rtlCol="0" anchor="t">
            <a:spAutoFit/>
          </a:bodyPr>
          <a:lstStyle/>
          <a:p>
            <a:pPr algn="ctr">
              <a:lnSpc>
                <a:spcPct val="90000"/>
              </a:lnSpc>
              <a:spcBef>
                <a:spcPct val="0"/>
              </a:spcBef>
            </a:pPr>
            <a:r>
              <a:rPr lang="ar-SA" sz="1700">
                <a:solidFill>
                  <a:schemeClr val="accent5">
                    <a:lumMod val="50000"/>
                  </a:schemeClr>
                </a:solidFill>
                <a:latin typeface="Century Gothic" panose="020B0502020202020204" pitchFamily="34" charset="0"/>
                <a:ea typeface="+mj-ea"/>
                <a:cs typeface="Arial"/>
              </a:rPr>
              <a:t>الخدمات والدعم الذي يناسب حياتك</a:t>
            </a:r>
          </a:p>
        </p:txBody>
      </p:sp>
      <p:sp>
        <p:nvSpPr>
          <p:cNvPr id="19" name="TextBox 18">
            <a:extLst>
              <a:ext uri="{FF2B5EF4-FFF2-40B4-BE49-F238E27FC236}">
                <a16:creationId xmlns:a16="http://schemas.microsoft.com/office/drawing/2014/main" id="{3CB568AB-96E8-0043-B909-B69F2910A773}"/>
              </a:ext>
            </a:extLst>
          </p:cNvPr>
          <p:cNvSpPr txBox="1"/>
          <p:nvPr/>
        </p:nvSpPr>
        <p:spPr>
          <a:xfrm>
            <a:off x="5143278" y="2951238"/>
            <a:ext cx="1921264" cy="798680"/>
          </a:xfrm>
          <a:prstGeom prst="rect">
            <a:avLst/>
          </a:prstGeom>
          <a:noFill/>
        </p:spPr>
        <p:txBody>
          <a:bodyPr wrap="square" rtlCol="0" anchor="t">
            <a:spAutoFit/>
          </a:bodyPr>
          <a:lstStyle/>
          <a:p>
            <a:pPr algn="ctr">
              <a:lnSpc>
                <a:spcPct val="90000"/>
              </a:lnSpc>
              <a:spcBef>
                <a:spcPct val="0"/>
              </a:spcBef>
            </a:pPr>
            <a:r>
              <a:rPr lang="ar-SA" sz="1700">
                <a:solidFill>
                  <a:schemeClr val="accent5">
                    <a:lumMod val="50000"/>
                  </a:schemeClr>
                </a:solidFill>
                <a:latin typeface="Century Gothic" panose="020B0502020202020204" pitchFamily="34" charset="0"/>
                <a:ea typeface="+mj-ea"/>
                <a:cs typeface="Arial"/>
              </a:rPr>
              <a:t>قرر كيف يتم إنفاق ميزانيتك</a:t>
            </a:r>
          </a:p>
        </p:txBody>
      </p:sp>
      <p:sp>
        <p:nvSpPr>
          <p:cNvPr id="20" name="TextBox 19">
            <a:extLst>
              <a:ext uri="{FF2B5EF4-FFF2-40B4-BE49-F238E27FC236}">
                <a16:creationId xmlns:a16="http://schemas.microsoft.com/office/drawing/2014/main" id="{BFB1BD14-3A89-6B40-B3AD-65241D3FEA1D}"/>
              </a:ext>
            </a:extLst>
          </p:cNvPr>
          <p:cNvSpPr txBox="1"/>
          <p:nvPr/>
        </p:nvSpPr>
        <p:spPr>
          <a:xfrm>
            <a:off x="7820790" y="3000275"/>
            <a:ext cx="1375672" cy="563231"/>
          </a:xfrm>
          <a:prstGeom prst="rect">
            <a:avLst/>
          </a:prstGeom>
          <a:noFill/>
        </p:spPr>
        <p:txBody>
          <a:bodyPr wrap="square" rtlCol="0" anchor="t">
            <a:spAutoFit/>
          </a:bodyPr>
          <a:lstStyle/>
          <a:p>
            <a:pPr algn="ctr">
              <a:lnSpc>
                <a:spcPct val="90000"/>
              </a:lnSpc>
              <a:spcBef>
                <a:spcPct val="0"/>
              </a:spcBef>
            </a:pPr>
            <a:r>
              <a:rPr lang="ar-SA" sz="1700">
                <a:solidFill>
                  <a:schemeClr val="accent5">
                    <a:lumMod val="50000"/>
                  </a:schemeClr>
                </a:solidFill>
                <a:latin typeface="Century Gothic" panose="020B0502020202020204" pitchFamily="34" charset="0"/>
                <a:ea typeface="+mj-ea"/>
                <a:cs typeface="Arial"/>
              </a:rPr>
              <a:t>الكثير من الدعم</a:t>
            </a:r>
          </a:p>
        </p:txBody>
      </p:sp>
      <p:sp>
        <p:nvSpPr>
          <p:cNvPr id="21" name="TextBox 20">
            <a:extLst>
              <a:ext uri="{FF2B5EF4-FFF2-40B4-BE49-F238E27FC236}">
                <a16:creationId xmlns:a16="http://schemas.microsoft.com/office/drawing/2014/main" id="{CEAE631F-F885-6F45-941E-ED3BE699CF13}"/>
              </a:ext>
            </a:extLst>
          </p:cNvPr>
          <p:cNvSpPr txBox="1"/>
          <p:nvPr/>
        </p:nvSpPr>
        <p:spPr>
          <a:xfrm>
            <a:off x="10078842" y="3000275"/>
            <a:ext cx="1684784" cy="563231"/>
          </a:xfrm>
          <a:prstGeom prst="rect">
            <a:avLst/>
          </a:prstGeom>
          <a:noFill/>
        </p:spPr>
        <p:txBody>
          <a:bodyPr wrap="square" rtlCol="0" anchor="t">
            <a:spAutoFit/>
          </a:bodyPr>
          <a:lstStyle/>
          <a:p>
            <a:pPr algn="ctr" defTabSz="914400" rtl="1" eaLnBrk="1" latinLnBrk="0" hangingPunct="1">
              <a:lnSpc>
                <a:spcPct val="90000"/>
              </a:lnSpc>
              <a:spcBef>
                <a:spcPct val="0"/>
              </a:spcBef>
              <a:buNone/>
            </a:pPr>
            <a:r>
              <a:rPr lang="ar-SA" sz="1700">
                <a:solidFill>
                  <a:schemeClr val="accent5">
                    <a:lumMod val="50000"/>
                  </a:schemeClr>
                </a:solidFill>
                <a:latin typeface="Century Gothic" panose="020B0502020202020204" pitchFamily="34" charset="0"/>
                <a:ea typeface="+mj-ea"/>
                <a:cs typeface="Arial"/>
              </a:rPr>
              <a:t>التركيز على الإنسان</a:t>
            </a: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8398" y="3917272"/>
            <a:ext cx="2758261" cy="275826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498443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09" y="595179"/>
            <a:ext cx="11843665"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التعرف على سوء المعاملة</a:t>
            </a:r>
          </a:p>
        </p:txBody>
      </p:sp>
      <p:sp>
        <p:nvSpPr>
          <p:cNvPr id="16" name="Rectangle 15">
            <a:extLst>
              <a:ext uri="{FF2B5EF4-FFF2-40B4-BE49-F238E27FC236}">
                <a16:creationId xmlns:a16="http://schemas.microsoft.com/office/drawing/2014/main" id="{E4DB350B-E184-AD40-A270-635BB34133CD}"/>
              </a:ext>
            </a:extLst>
          </p:cNvPr>
          <p:cNvSpPr/>
          <p:nvPr/>
        </p:nvSpPr>
        <p:spPr>
          <a:xfrm>
            <a:off x="587829" y="1149859"/>
            <a:ext cx="10420559" cy="461665"/>
          </a:xfrm>
          <a:prstGeom prst="rect">
            <a:avLst/>
          </a:prstGeom>
        </p:spPr>
        <p:txBody>
          <a:bodyPr wrap="square">
            <a:spAutoFit/>
          </a:bodyPr>
          <a:lstStyle/>
          <a:p>
            <a:r>
              <a:rPr lang="ar-SA" sz="2400" dirty="0">
                <a:latin typeface="Century Gothic" panose="020B0502020202020204" pitchFamily="34" charset="0"/>
                <a:cs typeface="Arial"/>
              </a:rPr>
              <a:t>من المهم </a:t>
            </a:r>
            <a:r>
              <a:rPr lang="ar-SA" sz="2400" b="1" dirty="0">
                <a:latin typeface="Century Gothic" panose="020B0502020202020204" pitchFamily="34" charset="0"/>
                <a:cs typeface="Arial"/>
              </a:rPr>
              <a:t>فهم</a:t>
            </a:r>
            <a:r>
              <a:rPr lang="ar-SA" sz="2400" dirty="0">
                <a:latin typeface="Century Gothic" panose="020B0502020202020204" pitchFamily="34" charset="0"/>
                <a:cs typeface="Arial"/>
              </a:rPr>
              <a:t> العلامات والإعراض المحتملة لسوء المعاملة.</a:t>
            </a:r>
          </a:p>
        </p:txBody>
      </p:sp>
      <p:graphicFrame>
        <p:nvGraphicFramePr>
          <p:cNvPr id="18" name="Diagram 17">
            <a:extLst>
              <a:ext uri="{FF2B5EF4-FFF2-40B4-BE49-F238E27FC236}">
                <a16:creationId xmlns:a16="http://schemas.microsoft.com/office/drawing/2014/main" id="{2C68D764-D385-5443-A59D-CFD3CCED233C}"/>
              </a:ext>
            </a:extLst>
          </p:cNvPr>
          <p:cNvGraphicFramePr/>
          <p:nvPr>
            <p:extLst>
              <p:ext uri="{D42A27DB-BD31-4B8C-83A1-F6EECF244321}">
                <p14:modId xmlns:p14="http://schemas.microsoft.com/office/powerpoint/2010/main" val="4237167232"/>
              </p:ext>
            </p:extLst>
          </p:nvPr>
        </p:nvGraphicFramePr>
        <p:xfrm>
          <a:off x="1183612" y="1611524"/>
          <a:ext cx="9825763" cy="5186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F286BAE1-D9CB-2148-B1DD-93479630B601}"/>
              </a:ext>
            </a:extLst>
          </p:cNvPr>
          <p:cNvPicPr>
            <a:picLocks noChangeAspect="1"/>
          </p:cNvPicPr>
          <p:nvPr/>
        </p:nvPicPr>
        <p:blipFill>
          <a:blip r:embed="rId8"/>
          <a:stretch>
            <a:fillRect/>
          </a:stretch>
        </p:blipFill>
        <p:spPr>
          <a:xfrm>
            <a:off x="1187648" y="1782598"/>
            <a:ext cx="822960" cy="78554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06717B4F-842A-E44D-8F32-555898CC7861}"/>
              </a:ext>
            </a:extLst>
          </p:cNvPr>
          <p:cNvPicPr>
            <a:picLocks noChangeAspect="1"/>
          </p:cNvPicPr>
          <p:nvPr/>
        </p:nvPicPr>
        <p:blipFill>
          <a:blip r:embed="rId9"/>
          <a:stretch>
            <a:fillRect/>
          </a:stretch>
        </p:blipFill>
        <p:spPr>
          <a:xfrm>
            <a:off x="1612308" y="2557277"/>
            <a:ext cx="822960" cy="8134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C9860B55-98C2-294C-89F4-C64C3F4192D2}"/>
              </a:ext>
            </a:extLst>
          </p:cNvPr>
          <p:cNvPicPr>
            <a:picLocks noChangeAspect="1"/>
          </p:cNvPicPr>
          <p:nvPr/>
        </p:nvPicPr>
        <p:blipFill>
          <a:blip r:embed="rId10"/>
          <a:stretch>
            <a:fillRect/>
          </a:stretch>
        </p:blipFill>
        <p:spPr>
          <a:xfrm>
            <a:off x="1859163" y="3425791"/>
            <a:ext cx="781309" cy="7628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03439508-429B-DD40-865B-2ADF58862A79}"/>
              </a:ext>
            </a:extLst>
          </p:cNvPr>
          <p:cNvPicPr>
            <a:picLocks noChangeAspect="1"/>
          </p:cNvPicPr>
          <p:nvPr/>
        </p:nvPicPr>
        <p:blipFill>
          <a:blip r:embed="rId11"/>
          <a:stretch>
            <a:fillRect/>
          </a:stretch>
        </p:blipFill>
        <p:spPr>
          <a:xfrm>
            <a:off x="1817512" y="4211944"/>
            <a:ext cx="822960" cy="8149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8CB0F079-9081-3F40-A89F-1A9004073BC4}"/>
              </a:ext>
            </a:extLst>
          </p:cNvPr>
          <p:cNvPicPr>
            <a:picLocks noChangeAspect="1"/>
          </p:cNvPicPr>
          <p:nvPr/>
        </p:nvPicPr>
        <p:blipFill>
          <a:blip r:embed="rId12"/>
          <a:stretch>
            <a:fillRect/>
          </a:stretch>
        </p:blipFill>
        <p:spPr>
          <a:xfrm>
            <a:off x="1232823" y="5852779"/>
            <a:ext cx="868747" cy="83775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60BE1782-B6F0-9747-B1FD-C910032C2741}"/>
              </a:ext>
            </a:extLst>
          </p:cNvPr>
          <p:cNvPicPr>
            <a:picLocks noChangeAspect="1"/>
          </p:cNvPicPr>
          <p:nvPr/>
        </p:nvPicPr>
        <p:blipFill>
          <a:blip r:embed="rId13"/>
          <a:stretch>
            <a:fillRect/>
          </a:stretch>
        </p:blipFill>
        <p:spPr>
          <a:xfrm>
            <a:off x="1595092" y="5050232"/>
            <a:ext cx="822960" cy="81985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 Placeholder 1">
            <a:extLst>
              <a:ext uri="{FF2B5EF4-FFF2-40B4-BE49-F238E27FC236}">
                <a16:creationId xmlns:a16="http://schemas.microsoft.com/office/drawing/2014/main" id="{AB7F9F45-F725-CE45-BB93-E1D60CFCF029}"/>
              </a:ext>
            </a:extLst>
          </p:cNvPr>
          <p:cNvSpPr>
            <a:spLocks noGrp="1"/>
          </p:cNvSpPr>
          <p:nvPr>
            <p:ph type="body" sz="quarter" idx="13"/>
          </p:nvPr>
        </p:nvSpPr>
        <p:spPr>
          <a:xfrm>
            <a:off x="105673" y="100837"/>
            <a:ext cx="11848202" cy="862561"/>
          </a:xfrm>
        </p:spPr>
        <p:txBody>
          <a:bodyPr/>
          <a:lstStyle/>
          <a:p>
            <a:r>
              <a:rPr lang="ar-SA" sz="2800" dirty="0"/>
              <a:t>حقوقك وسلامتك</a:t>
            </a:r>
          </a:p>
        </p:txBody>
      </p:sp>
    </p:spTree>
    <p:extLst>
      <p:ext uri="{BB962C8B-B14F-4D97-AF65-F5344CB8AC3E}">
        <p14:creationId xmlns:p14="http://schemas.microsoft.com/office/powerpoint/2010/main" val="536582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quot;No&quot; Symbol 36">
            <a:hlinkClick r:id="rId3" action="ppaction://hlinkfile"/>
            <a:extLst>
              <a:ext uri="{FF2B5EF4-FFF2-40B4-BE49-F238E27FC236}">
                <a16:creationId xmlns:a16="http://schemas.microsoft.com/office/drawing/2014/main" id="{4E953B49-D192-1A46-90F0-88D97E718F2F}"/>
              </a:ext>
            </a:extLst>
          </p:cNvPr>
          <p:cNvSpPr/>
          <p:nvPr/>
        </p:nvSpPr>
        <p:spPr>
          <a:xfrm>
            <a:off x="2750461" y="1042410"/>
            <a:ext cx="6528816" cy="5678519"/>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95179"/>
            <a:ext cx="11778211"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التعرف على سوء المعاملة</a:t>
            </a:r>
          </a:p>
        </p:txBody>
      </p:sp>
      <p:sp>
        <p:nvSpPr>
          <p:cNvPr id="20" name="Rectangle 19">
            <a:extLst>
              <a:ext uri="{FF2B5EF4-FFF2-40B4-BE49-F238E27FC236}">
                <a16:creationId xmlns:a16="http://schemas.microsoft.com/office/drawing/2014/main" id="{F7B9ABD1-F31C-EB49-A774-0733B540240F}"/>
              </a:ext>
            </a:extLst>
          </p:cNvPr>
          <p:cNvSpPr/>
          <p:nvPr/>
        </p:nvSpPr>
        <p:spPr>
          <a:xfrm>
            <a:off x="3028950" y="5350153"/>
            <a:ext cx="5657850" cy="923330"/>
          </a:xfrm>
          <a:prstGeom prst="rect">
            <a:avLst/>
          </a:prstGeom>
        </p:spPr>
        <p:txBody>
          <a:bodyPr wrap="square">
            <a:spAutoFit/>
          </a:bodyPr>
          <a:lstStyle/>
          <a:p>
            <a:pPr algn="ctr"/>
            <a:r>
              <a:rPr lang="ar-SA" sz="5400" dirty="0">
                <a:latin typeface="Century Gothic" panose="020B0502020202020204" pitchFamily="34" charset="0"/>
                <a:cs typeface="Arial"/>
              </a:rPr>
              <a:t>ليس الأمر على ما يرام!</a:t>
            </a:r>
          </a:p>
        </p:txBody>
      </p:sp>
      <p:grpSp>
        <p:nvGrpSpPr>
          <p:cNvPr id="41" name="Group 40">
            <a:extLst>
              <a:ext uri="{FF2B5EF4-FFF2-40B4-BE49-F238E27FC236}">
                <a16:creationId xmlns:a16="http://schemas.microsoft.com/office/drawing/2014/main" id="{F6EC727C-BB57-E645-9CF5-B777C9323D20}"/>
              </a:ext>
            </a:extLst>
          </p:cNvPr>
          <p:cNvGrpSpPr/>
          <p:nvPr/>
        </p:nvGrpSpPr>
        <p:grpSpPr>
          <a:xfrm>
            <a:off x="366260" y="2453251"/>
            <a:ext cx="11522161" cy="2261640"/>
            <a:chOff x="581124" y="2356811"/>
            <a:chExt cx="9142032" cy="2799261"/>
          </a:xfrm>
        </p:grpSpPr>
        <p:sp>
          <p:nvSpPr>
            <p:cNvPr id="28" name="Freeform 27">
              <a:extLst>
                <a:ext uri="{FF2B5EF4-FFF2-40B4-BE49-F238E27FC236}">
                  <a16:creationId xmlns:a16="http://schemas.microsoft.com/office/drawing/2014/main" id="{62E7673A-16A5-A346-8A79-F12554982679}"/>
                </a:ext>
              </a:extLst>
            </p:cNvPr>
            <p:cNvSpPr/>
            <p:nvPr/>
          </p:nvSpPr>
          <p:spPr>
            <a:xfrm>
              <a:off x="581124"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ar-SA" sz="1700" b="1">
                  <a:effectLst>
                    <a:outerShdw blurRad="38100" dist="38100" dir="2700000" algn="tl">
                      <a:srgbClr val="000000">
                        <a:alpha val="43137"/>
                      </a:srgbClr>
                    </a:outerShdw>
                  </a:effectLst>
                  <a:latin typeface="Century Gothic" panose="020B0502020202020204" pitchFamily="34" charset="0"/>
                  <a:cs typeface="Arial"/>
                </a:rPr>
                <a:t>إذا كان هناك شخص يؤذيك أو يتجاهلك</a:t>
              </a:r>
            </a:p>
          </p:txBody>
        </p:sp>
        <p:sp>
          <p:nvSpPr>
            <p:cNvPr id="29" name="Freeform 28">
              <a:extLst>
                <a:ext uri="{FF2B5EF4-FFF2-40B4-BE49-F238E27FC236}">
                  <a16:creationId xmlns:a16="http://schemas.microsoft.com/office/drawing/2014/main" id="{475E276D-AC86-844F-859D-CB327C2A627E}"/>
                </a:ext>
              </a:extLst>
            </p:cNvPr>
            <p:cNvSpPr/>
            <p:nvPr/>
          </p:nvSpPr>
          <p:spPr>
            <a:xfrm>
              <a:off x="210705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ar-SA" sz="1700" b="1">
                  <a:effectLst>
                    <a:outerShdw blurRad="38100" dist="38100" dir="2700000" algn="tl">
                      <a:srgbClr val="000000">
                        <a:alpha val="43137"/>
                      </a:srgbClr>
                    </a:outerShdw>
                  </a:effectLst>
                  <a:latin typeface="Century Gothic" panose="020B0502020202020204" pitchFamily="34" charset="0"/>
                  <a:cs typeface="Arial"/>
                </a:rPr>
                <a:t>إذا كان هناك شخص ما يجعلك تشعر بالسوء</a:t>
              </a:r>
            </a:p>
          </p:txBody>
        </p:sp>
        <p:sp>
          <p:nvSpPr>
            <p:cNvPr id="31" name="Freeform 30">
              <a:extLst>
                <a:ext uri="{FF2B5EF4-FFF2-40B4-BE49-F238E27FC236}">
                  <a16:creationId xmlns:a16="http://schemas.microsoft.com/office/drawing/2014/main" id="{8C01F934-AE55-F041-9FD6-D0110A7ACF4C}"/>
                </a:ext>
              </a:extLst>
            </p:cNvPr>
            <p:cNvSpPr/>
            <p:nvPr/>
          </p:nvSpPr>
          <p:spPr>
            <a:xfrm>
              <a:off x="3656656"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ar-SA" sz="1700" b="1">
                  <a:effectLst>
                    <a:outerShdw blurRad="38100" dist="38100" dir="2700000" algn="tl">
                      <a:srgbClr val="000000">
                        <a:alpha val="43137"/>
                      </a:srgbClr>
                    </a:outerShdw>
                  </a:effectLst>
                  <a:latin typeface="Century Gothic" panose="020B0502020202020204" pitchFamily="34" charset="0"/>
                  <a:cs typeface="Arial"/>
                </a:rPr>
                <a:t>إذا اقترب منك شخص ما للغاية وأنت لا تحب ذلك</a:t>
              </a:r>
            </a:p>
          </p:txBody>
        </p:sp>
        <p:sp>
          <p:nvSpPr>
            <p:cNvPr id="32" name="Freeform 31">
              <a:extLst>
                <a:ext uri="{FF2B5EF4-FFF2-40B4-BE49-F238E27FC236}">
                  <a16:creationId xmlns:a16="http://schemas.microsoft.com/office/drawing/2014/main" id="{F66034CA-BC45-B844-98B5-51E3FF1C046E}"/>
                </a:ext>
              </a:extLst>
            </p:cNvPr>
            <p:cNvSpPr/>
            <p:nvPr/>
          </p:nvSpPr>
          <p:spPr>
            <a:xfrm>
              <a:off x="5230294"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ar-SA" sz="1700" b="1">
                  <a:effectLst>
                    <a:outerShdw blurRad="38100" dist="38100" dir="2700000" algn="tl">
                      <a:srgbClr val="000000">
                        <a:alpha val="43137"/>
                      </a:srgbClr>
                    </a:outerShdw>
                  </a:effectLst>
                  <a:latin typeface="Century Gothic" panose="020B0502020202020204" pitchFamily="34" charset="0"/>
                  <a:cs typeface="Arial"/>
                </a:rPr>
                <a:t>إذا كان هناك شخص ما يجعلك تشعر بعدم الارتياح</a:t>
              </a:r>
            </a:p>
          </p:txBody>
        </p:sp>
        <p:sp>
          <p:nvSpPr>
            <p:cNvPr id="33" name="Freeform 32">
              <a:extLst>
                <a:ext uri="{FF2B5EF4-FFF2-40B4-BE49-F238E27FC236}">
                  <a16:creationId xmlns:a16="http://schemas.microsoft.com/office/drawing/2014/main" id="{0A724B82-800D-AA42-97C1-D973145AF4A9}"/>
                </a:ext>
              </a:extLst>
            </p:cNvPr>
            <p:cNvSpPr/>
            <p:nvPr/>
          </p:nvSpPr>
          <p:spPr>
            <a:xfrm>
              <a:off x="6773602" y="2412675"/>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ar-SA" sz="1700" b="1">
                  <a:effectLst>
                    <a:outerShdw blurRad="38100" dist="38100" dir="2700000" algn="tl">
                      <a:srgbClr val="000000">
                        <a:alpha val="43137"/>
                      </a:srgbClr>
                    </a:outerShdw>
                  </a:effectLst>
                  <a:latin typeface="Century Gothic" panose="020B0502020202020204" pitchFamily="34" charset="0"/>
                  <a:cs typeface="Arial"/>
                </a:rPr>
                <a:t>إذا أخذ شخص ما أشياء تخصك</a:t>
              </a:r>
            </a:p>
          </p:txBody>
        </p:sp>
        <p:sp>
          <p:nvSpPr>
            <p:cNvPr id="34" name="Freeform 33">
              <a:extLst>
                <a:ext uri="{FF2B5EF4-FFF2-40B4-BE49-F238E27FC236}">
                  <a16:creationId xmlns:a16="http://schemas.microsoft.com/office/drawing/2014/main" id="{BA2FF2E1-F630-5E42-BAA9-81DACF176BF7}"/>
                </a:ext>
              </a:extLst>
            </p:cNvPr>
            <p:cNvSpPr/>
            <p:nvPr/>
          </p:nvSpPr>
          <p:spPr>
            <a:xfrm>
              <a:off x="831691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ar-SA" sz="1700" b="1">
                  <a:effectLst>
                    <a:outerShdw blurRad="38100" dist="38100" dir="2700000" algn="tl">
                      <a:srgbClr val="000000">
                        <a:alpha val="43137"/>
                      </a:srgbClr>
                    </a:outerShdw>
                  </a:effectLst>
                  <a:latin typeface="Century Gothic" panose="020B0502020202020204" pitchFamily="34" charset="0"/>
                  <a:cs typeface="Arial"/>
                </a:rPr>
                <a:t>إذا لمسك شخص ما وأنت لا تقبل ذلك</a:t>
              </a:r>
            </a:p>
          </p:txBody>
        </p:sp>
      </p:grpSp>
      <p:sp>
        <p:nvSpPr>
          <p:cNvPr id="36" name="Rectangle 35">
            <a:extLst>
              <a:ext uri="{FF2B5EF4-FFF2-40B4-BE49-F238E27FC236}">
                <a16:creationId xmlns:a16="http://schemas.microsoft.com/office/drawing/2014/main" id="{52A51B7A-6185-5544-859D-29E4EE898A28}"/>
              </a:ext>
            </a:extLst>
          </p:cNvPr>
          <p:cNvSpPr/>
          <p:nvPr/>
        </p:nvSpPr>
        <p:spPr>
          <a:xfrm>
            <a:off x="4986225" y="1489069"/>
            <a:ext cx="2165978" cy="646331"/>
          </a:xfrm>
          <a:prstGeom prst="rect">
            <a:avLst/>
          </a:prstGeom>
        </p:spPr>
        <p:txBody>
          <a:bodyPr wrap="none">
            <a:spAutoFit/>
          </a:bodyPr>
          <a:lstStyle/>
          <a:p>
            <a:pPr algn="ctr"/>
            <a:r>
              <a:rPr lang="ar-SA" sz="3600" b="1" dirty="0">
                <a:latin typeface="Century Gothic" panose="020B0502020202020204" pitchFamily="34" charset="0"/>
                <a:cs typeface="Arial"/>
              </a:rPr>
              <a:t>لا تتجاهل هذا</a:t>
            </a:r>
          </a:p>
        </p:txBody>
      </p:sp>
      <p:sp>
        <p:nvSpPr>
          <p:cNvPr id="40" name="Text Placeholder 1">
            <a:extLst>
              <a:ext uri="{FF2B5EF4-FFF2-40B4-BE49-F238E27FC236}">
                <a16:creationId xmlns:a16="http://schemas.microsoft.com/office/drawing/2014/main" id="{DDED18B9-1618-274D-A72A-6C02D7D64CDF}"/>
              </a:ext>
            </a:extLst>
          </p:cNvPr>
          <p:cNvSpPr>
            <a:spLocks noGrp="1"/>
          </p:cNvSpPr>
          <p:nvPr>
            <p:ph type="body" sz="quarter" idx="13"/>
          </p:nvPr>
        </p:nvSpPr>
        <p:spPr>
          <a:xfrm>
            <a:off x="105673" y="100837"/>
            <a:ext cx="11782748" cy="862561"/>
          </a:xfrm>
        </p:spPr>
        <p:txBody>
          <a:bodyPr/>
          <a:lstStyle/>
          <a:p>
            <a:r>
              <a:rPr lang="ar-SA" sz="2800" dirty="0"/>
              <a:t> حقوقك وسلامتك</a:t>
            </a:r>
          </a:p>
        </p:txBody>
      </p:sp>
      <p:sp>
        <p:nvSpPr>
          <p:cNvPr id="3" name="TextBox 2"/>
          <p:cNvSpPr txBox="1"/>
          <p:nvPr/>
        </p:nvSpPr>
        <p:spPr>
          <a:xfrm>
            <a:off x="11582400" y="1086543"/>
            <a:ext cx="609600" cy="840230"/>
          </a:xfrm>
          <a:prstGeom prst="rect">
            <a:avLst/>
          </a:prstGeom>
          <a:noFill/>
        </p:spPr>
        <p:txBody>
          <a:bodyPr wrap="square" rtlCol="0">
            <a:spAutoFit/>
          </a:bodyPr>
          <a:lstStyle/>
          <a:p>
            <a:pPr algn="r" defTabSz="914400" rtl="1" eaLnBrk="1" latinLnBrk="0" hangingPunct="1">
              <a:lnSpc>
                <a:spcPct val="90000"/>
              </a:lnSpc>
              <a:spcBef>
                <a:spcPct val="0"/>
              </a:spcBef>
              <a:buNone/>
            </a:pPr>
            <a:r>
              <a:rPr lang="ar-SA" sz="5400">
                <a:solidFill>
                  <a:schemeClr val="accent5">
                    <a:lumMod val="50000"/>
                  </a:schemeClr>
                </a:solidFill>
                <a:latin typeface="Century Gothic" panose="020B0502020202020204" pitchFamily="34" charset="0"/>
                <a:ea typeface="+mj-ea"/>
                <a:cs typeface="Arial"/>
                <a:hlinkClick r:id="rId3" action="ppaction://hlinkfile"/>
              </a:rPr>
              <a:t>*</a:t>
            </a:r>
          </a:p>
        </p:txBody>
      </p:sp>
    </p:spTree>
    <p:extLst>
      <p:ext uri="{BB962C8B-B14F-4D97-AF65-F5344CB8AC3E}">
        <p14:creationId xmlns:p14="http://schemas.microsoft.com/office/powerpoint/2010/main" val="9809211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F8A105-7986-C441-A229-8431FCD68F70}"/>
              </a:ext>
            </a:extLst>
          </p:cNvPr>
          <p:cNvSpPr/>
          <p:nvPr/>
        </p:nvSpPr>
        <p:spPr>
          <a:xfrm>
            <a:off x="-58200" y="1058491"/>
            <a:ext cx="6097929" cy="71911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BAA1B02-AF27-734D-80A3-5E851FC94B40}"/>
              </a:ext>
            </a:extLst>
          </p:cNvPr>
          <p:cNvSpPr txBox="1"/>
          <p:nvPr/>
        </p:nvSpPr>
        <p:spPr>
          <a:xfrm>
            <a:off x="110210" y="595179"/>
            <a:ext cx="11825758"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التعرف على سوء المعاملة</a:t>
            </a:r>
          </a:p>
        </p:txBody>
      </p:sp>
      <p:sp>
        <p:nvSpPr>
          <p:cNvPr id="3" name="Rectangle 2">
            <a:extLst>
              <a:ext uri="{FF2B5EF4-FFF2-40B4-BE49-F238E27FC236}">
                <a16:creationId xmlns:a16="http://schemas.microsoft.com/office/drawing/2014/main" id="{3FD3F1FA-DD3E-F447-8627-416AA5496DED}"/>
              </a:ext>
            </a:extLst>
          </p:cNvPr>
          <p:cNvSpPr/>
          <p:nvPr/>
        </p:nvSpPr>
        <p:spPr>
          <a:xfrm>
            <a:off x="256032" y="1278436"/>
            <a:ext cx="4825324" cy="1077218"/>
          </a:xfrm>
          <a:prstGeom prst="rect">
            <a:avLst/>
          </a:prstGeom>
        </p:spPr>
        <p:txBody>
          <a:bodyPr wrap="square">
            <a:spAutoFit/>
          </a:bodyPr>
          <a:lstStyle/>
          <a:p>
            <a:pPr algn="ctr"/>
            <a:r>
              <a:rPr lang="ar-SA" sz="3200" b="1">
                <a:latin typeface="Century Gothic" panose="020B0502020202020204" pitchFamily="34" charset="0"/>
                <a:cs typeface="Arial"/>
              </a:rPr>
              <a:t>أخبر شخصًا تثق به:</a:t>
            </a:r>
          </a:p>
          <a:p>
            <a:endParaRPr lang="en-US" sz="3200" i="1" dirty="0">
              <a:latin typeface="Century Gothic" panose="020B0502020202020204" pitchFamily="34" charset="0"/>
            </a:endParaRPr>
          </a:p>
        </p:txBody>
      </p:sp>
      <p:sp>
        <p:nvSpPr>
          <p:cNvPr id="7" name="Rectangle 6">
            <a:extLst>
              <a:ext uri="{FF2B5EF4-FFF2-40B4-BE49-F238E27FC236}">
                <a16:creationId xmlns:a16="http://schemas.microsoft.com/office/drawing/2014/main" id="{CB027F2D-2195-7840-AD88-DB9664484309}"/>
              </a:ext>
            </a:extLst>
          </p:cNvPr>
          <p:cNvSpPr/>
          <p:nvPr/>
        </p:nvSpPr>
        <p:spPr>
          <a:xfrm>
            <a:off x="256032" y="1708833"/>
            <a:ext cx="5475152" cy="2862322"/>
          </a:xfrm>
          <a:prstGeom prst="rect">
            <a:avLst/>
          </a:prstGeom>
        </p:spPr>
        <p:txBody>
          <a:bodyPr wrap="square">
            <a:spAutoFit/>
          </a:bodyPr>
          <a:lstStyle/>
          <a:p>
            <a:endParaRPr lang="en-US" sz="2000" dirty="0">
              <a:latin typeface="Century Gothic" panose="020B0502020202020204" pitchFamily="34" charset="0"/>
            </a:endParaRPr>
          </a:p>
          <a:p>
            <a:pPr marL="457200" indent="-457200">
              <a:buFont typeface="Arial" panose="020B0604020202020204" pitchFamily="34" charset="0"/>
              <a:buChar char="•"/>
            </a:pPr>
            <a:r>
              <a:rPr lang="ar-SA" sz="2000">
                <a:latin typeface="Century Gothic" panose="020B0502020202020204" pitchFamily="34" charset="0"/>
                <a:cs typeface="Arial"/>
              </a:rPr>
              <a:t>العائلة</a:t>
            </a:r>
          </a:p>
          <a:p>
            <a:pPr marL="457200" indent="-457200">
              <a:buFont typeface="Arial" panose="020B0604020202020204" pitchFamily="34" charset="0"/>
              <a:buChar char="•"/>
            </a:pPr>
            <a:r>
              <a:rPr lang="ar-SA" sz="2000">
                <a:latin typeface="Century Gothic" panose="020B0502020202020204" pitchFamily="34" charset="0"/>
                <a:cs typeface="Arial"/>
              </a:rPr>
              <a:t> الأصدقاء</a:t>
            </a:r>
          </a:p>
          <a:p>
            <a:pPr marL="457200" indent="-457200">
              <a:buFont typeface="Arial" panose="020B0604020202020204" pitchFamily="34" charset="0"/>
              <a:buChar char="•"/>
            </a:pPr>
            <a:r>
              <a:rPr lang="ar-SA" sz="2000">
                <a:latin typeface="Century Gothic" panose="020B0502020202020204" pitchFamily="34" charset="0"/>
                <a:cs typeface="Arial"/>
              </a:rPr>
              <a:t>أشخاص من مدرستك</a:t>
            </a:r>
          </a:p>
          <a:p>
            <a:pPr marL="457200" indent="-457200">
              <a:buFont typeface="Arial" panose="020B0604020202020204" pitchFamily="34" charset="0"/>
              <a:buChar char="•"/>
            </a:pPr>
            <a:r>
              <a:rPr lang="ar-SA" sz="2000">
                <a:latin typeface="Century Gothic" panose="020B0502020202020204" pitchFamily="34" charset="0"/>
                <a:cs typeface="Arial"/>
              </a:rPr>
              <a:t>أشخاص في العمل</a:t>
            </a:r>
          </a:p>
          <a:p>
            <a:pPr marL="457200" indent="-457200">
              <a:buFont typeface="Arial" panose="020B0604020202020204" pitchFamily="34" charset="0"/>
              <a:buChar char="•"/>
            </a:pPr>
            <a:r>
              <a:rPr lang="ar-SA" sz="2000">
                <a:latin typeface="Century Gothic" panose="020B0502020202020204" pitchFamily="34" charset="0"/>
                <a:cs typeface="Arial"/>
              </a:rPr>
              <a:t> الميسِّر المستقل</a:t>
            </a:r>
          </a:p>
          <a:p>
            <a:pPr marL="457200" indent="-457200">
              <a:buFont typeface="Arial" panose="020B0604020202020204" pitchFamily="34" charset="0"/>
              <a:buChar char="•"/>
            </a:pPr>
            <a:r>
              <a:rPr lang="ar-SA" sz="2000">
                <a:latin typeface="Century Gothic" panose="020B0502020202020204" pitchFamily="34" charset="0"/>
                <a:cs typeface="Arial"/>
              </a:rPr>
              <a:t>منسق الخدمة الخاص بك</a:t>
            </a:r>
          </a:p>
          <a:p>
            <a:pPr marL="457200" indent="-457200">
              <a:buFont typeface="Arial" panose="020B0604020202020204" pitchFamily="34" charset="0"/>
              <a:buChar char="•"/>
            </a:pPr>
            <a:r>
              <a:rPr lang="ar-SA" sz="2000">
                <a:latin typeface="Century Gothic" panose="020B0502020202020204" pitchFamily="34" charset="0"/>
                <a:cs typeface="Arial"/>
              </a:rPr>
              <a:t>المهنيين الطبيين</a:t>
            </a:r>
          </a:p>
          <a:p>
            <a:pPr marL="457200" indent="-457200">
              <a:buFont typeface="Arial" panose="020B0604020202020204" pitchFamily="34" charset="0"/>
              <a:buChar char="•"/>
            </a:pPr>
            <a:endParaRPr lang="en-US" sz="2000" dirty="0">
              <a:latin typeface="Century Gothic" panose="020B0502020202020204" pitchFamily="34" charset="0"/>
            </a:endParaRPr>
          </a:p>
        </p:txBody>
      </p:sp>
      <p:sp>
        <p:nvSpPr>
          <p:cNvPr id="5" name="Rectangle 4">
            <a:extLst>
              <a:ext uri="{FF2B5EF4-FFF2-40B4-BE49-F238E27FC236}">
                <a16:creationId xmlns:a16="http://schemas.microsoft.com/office/drawing/2014/main" id="{93EA284F-E1A7-C141-BC3B-7CB2A64BF911}"/>
              </a:ext>
            </a:extLst>
          </p:cNvPr>
          <p:cNvSpPr/>
          <p:nvPr/>
        </p:nvSpPr>
        <p:spPr>
          <a:xfrm>
            <a:off x="6555857" y="2067821"/>
            <a:ext cx="5380111" cy="1938992"/>
          </a:xfrm>
          <a:prstGeom prst="rect">
            <a:avLst/>
          </a:prstGeom>
        </p:spPr>
        <p:txBody>
          <a:bodyPr wrap="square">
            <a:spAutoFit/>
          </a:bodyPr>
          <a:lstStyle/>
          <a:p>
            <a:pPr marL="457200" indent="-457200">
              <a:buFont typeface="Arial" panose="020B0604020202020204" pitchFamily="34" charset="0"/>
              <a:buChar char="•"/>
            </a:pPr>
            <a:r>
              <a:rPr lang="ar-SA" sz="2000" dirty="0">
                <a:latin typeface="Century Gothic" panose="020B0502020202020204" pitchFamily="34" charset="0"/>
                <a:cs typeface="Arial"/>
              </a:rPr>
              <a:t>التأكد من أنك آمنًا</a:t>
            </a:r>
          </a:p>
          <a:p>
            <a:pPr marL="457200" indent="-457200">
              <a:buFont typeface="Arial" panose="020B0604020202020204" pitchFamily="34" charset="0"/>
              <a:buChar char="•"/>
            </a:pPr>
            <a:r>
              <a:rPr lang="ar-SA" sz="2000" dirty="0">
                <a:latin typeface="Century Gothic" panose="020B0502020202020204" pitchFamily="34" charset="0"/>
                <a:cs typeface="Arial"/>
              </a:rPr>
              <a:t>إخبار الأشخاص المناسبين</a:t>
            </a:r>
          </a:p>
          <a:p>
            <a:pPr marL="914400" lvl="1" indent="-457200">
              <a:buFont typeface="Arial" panose="020B0604020202020204" pitchFamily="34" charset="0"/>
              <a:buChar char="•"/>
            </a:pPr>
            <a:r>
              <a:rPr lang="ar-SA" sz="2000" dirty="0">
                <a:latin typeface="Century Gothic" panose="020B0502020202020204" pitchFamily="34" charset="0"/>
                <a:cs typeface="Arial"/>
              </a:rPr>
              <a:t>خدمات حماية البالغين</a:t>
            </a:r>
          </a:p>
          <a:p>
            <a:pPr marL="914400" lvl="1" indent="-457200">
              <a:buFont typeface="Arial" panose="020B0604020202020204" pitchFamily="34" charset="0"/>
              <a:buChar char="•"/>
            </a:pPr>
            <a:r>
              <a:rPr lang="ar-SA" sz="2000" dirty="0">
                <a:latin typeface="Century Gothic" panose="020B0502020202020204" pitchFamily="34" charset="0"/>
                <a:cs typeface="Arial"/>
              </a:rPr>
              <a:t>خدمات حماية الإطفال</a:t>
            </a:r>
          </a:p>
          <a:p>
            <a:pPr marL="914400" lvl="1" indent="-457200">
              <a:buFont typeface="Arial" panose="020B0604020202020204" pitchFamily="34" charset="0"/>
              <a:buChar char="•"/>
            </a:pPr>
            <a:r>
              <a:rPr lang="ar-SA" sz="2000" dirty="0">
                <a:latin typeface="Century Gothic" panose="020B0502020202020204" pitchFamily="34" charset="0"/>
                <a:cs typeface="Arial"/>
              </a:rPr>
              <a:t>إنفاذ القانون المحلي</a:t>
            </a:r>
          </a:p>
          <a:p>
            <a:pPr marL="914400" lvl="1" indent="-457200">
              <a:buFont typeface="Arial" panose="020B0604020202020204" pitchFamily="34" charset="0"/>
              <a:buChar char="•"/>
            </a:pPr>
            <a:r>
              <a:rPr lang="ar-SA" sz="2000" dirty="0">
                <a:latin typeface="Century Gothic" panose="020B0502020202020204" pitchFamily="34" charset="0"/>
                <a:cs typeface="Arial"/>
              </a:rPr>
              <a:t>المركز الإقليمي الخاص بك</a:t>
            </a:r>
          </a:p>
        </p:txBody>
      </p:sp>
      <p:sp>
        <p:nvSpPr>
          <p:cNvPr id="8" name="Rectangle 7">
            <a:extLst>
              <a:ext uri="{FF2B5EF4-FFF2-40B4-BE49-F238E27FC236}">
                <a16:creationId xmlns:a16="http://schemas.microsoft.com/office/drawing/2014/main" id="{FEB0E9DF-DDDE-7C4C-BAD0-C2310B355D13}"/>
              </a:ext>
            </a:extLst>
          </p:cNvPr>
          <p:cNvSpPr/>
          <p:nvPr/>
        </p:nvSpPr>
        <p:spPr>
          <a:xfrm>
            <a:off x="6580040" y="1278436"/>
            <a:ext cx="3290717" cy="584775"/>
          </a:xfrm>
          <a:prstGeom prst="rect">
            <a:avLst/>
          </a:prstGeom>
        </p:spPr>
        <p:txBody>
          <a:bodyPr wrap="square">
            <a:spAutoFit/>
          </a:bodyPr>
          <a:lstStyle/>
          <a:p>
            <a:r>
              <a:rPr lang="ar-SA" sz="3200" b="1">
                <a:latin typeface="Century Gothic" panose="020B0502020202020204" pitchFamily="34" charset="0"/>
                <a:cs typeface="Arial"/>
              </a:rPr>
              <a:t>ستساعدك في:</a:t>
            </a:r>
          </a:p>
        </p:txBody>
      </p:sp>
      <p:pic>
        <p:nvPicPr>
          <p:cNvPr id="9" name="Picture 8">
            <a:extLst>
              <a:ext uri="{FF2B5EF4-FFF2-40B4-BE49-F238E27FC236}">
                <a16:creationId xmlns:a16="http://schemas.microsoft.com/office/drawing/2014/main" id="{29E9BA0D-C05D-C048-A6CD-B4BE57FEB951}"/>
              </a:ext>
            </a:extLst>
          </p:cNvPr>
          <p:cNvPicPr>
            <a:picLocks noChangeAspect="1"/>
          </p:cNvPicPr>
          <p:nvPr/>
        </p:nvPicPr>
        <p:blipFill rotWithShape="1">
          <a:blip r:embed="rId3"/>
          <a:srcRect l="-24541" t="-12826" r="-25459" b="-12826"/>
          <a:stretch/>
        </p:blipFill>
        <p:spPr>
          <a:xfrm>
            <a:off x="-253943" y="4474787"/>
            <a:ext cx="4193868" cy="392377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AC2B08C2-32AF-1540-AD74-2EE7A05138FC}"/>
              </a:ext>
            </a:extLst>
          </p:cNvPr>
          <p:cNvSpPr txBox="1"/>
          <p:nvPr/>
        </p:nvSpPr>
        <p:spPr>
          <a:xfrm>
            <a:off x="5650992" y="5888736"/>
            <a:ext cx="184731" cy="369332"/>
          </a:xfrm>
          <a:prstGeom prst="rect">
            <a:avLst/>
          </a:prstGeom>
          <a:noFill/>
        </p:spPr>
        <p:txBody>
          <a:bodyPr wrap="non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pic>
        <p:nvPicPr>
          <p:cNvPr id="12" name="Picture 11">
            <a:extLst>
              <a:ext uri="{FF2B5EF4-FFF2-40B4-BE49-F238E27FC236}">
                <a16:creationId xmlns:a16="http://schemas.microsoft.com/office/drawing/2014/main" id="{07CA6F97-75C9-0E41-B8D7-A5E1192B7BB3}"/>
              </a:ext>
            </a:extLst>
          </p:cNvPr>
          <p:cNvPicPr>
            <a:picLocks noChangeAspect="1"/>
          </p:cNvPicPr>
          <p:nvPr/>
        </p:nvPicPr>
        <p:blipFill rotWithShape="1">
          <a:blip r:embed="rId4"/>
          <a:srcRect l="-23000" t="-11017" r="-23000" b="-58719"/>
          <a:stretch/>
        </p:blipFill>
        <p:spPr>
          <a:xfrm>
            <a:off x="3970460" y="4365800"/>
            <a:ext cx="4254939" cy="395736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 Placeholder 1">
            <a:extLst>
              <a:ext uri="{FF2B5EF4-FFF2-40B4-BE49-F238E27FC236}">
                <a16:creationId xmlns:a16="http://schemas.microsoft.com/office/drawing/2014/main" id="{EACEAF32-0B05-D049-A1D6-FD175FC6E8F3}"/>
              </a:ext>
            </a:extLst>
          </p:cNvPr>
          <p:cNvSpPr>
            <a:spLocks noGrp="1"/>
          </p:cNvSpPr>
          <p:nvPr>
            <p:ph type="body" sz="quarter" idx="13"/>
          </p:nvPr>
        </p:nvSpPr>
        <p:spPr>
          <a:xfrm>
            <a:off x="105673" y="100838"/>
            <a:ext cx="11830295" cy="494342"/>
          </a:xfrm>
        </p:spPr>
        <p:txBody>
          <a:bodyPr/>
          <a:lstStyle/>
          <a:p>
            <a:r>
              <a:rPr lang="ar-SA" sz="2800" dirty="0"/>
              <a:t>حقوقك وسلامتك</a:t>
            </a:r>
          </a:p>
        </p:txBody>
      </p:sp>
      <p:pic>
        <p:nvPicPr>
          <p:cNvPr id="2" name="Picture 1" descr="File:Emoji u1f693.svg - Wiktionary"/>
          <p:cNvPicPr>
            <a:picLocks noChangeAspect="1"/>
          </p:cNvPicPr>
          <p:nvPr/>
        </p:nvPicPr>
        <p:blipFill rotWithShape="1">
          <a:blip r:embed="rId5">
            <a:extLst>
              <a:ext uri="{28A0092B-C50C-407E-A947-70E740481C1C}">
                <a14:useLocalDpi xmlns:a14="http://schemas.microsoft.com/office/drawing/2010/main" val="0"/>
              </a:ext>
            </a:extLst>
          </a:blip>
          <a:srcRect l="-3952" t="9618" r="-6420" b="-22942"/>
          <a:stretch/>
        </p:blipFill>
        <p:spPr>
          <a:xfrm>
            <a:off x="8255934" y="4416033"/>
            <a:ext cx="3936066" cy="40412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57061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12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1815090"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المراجعة</a:t>
            </a:r>
          </a:p>
        </p:txBody>
      </p:sp>
      <p:sp>
        <p:nvSpPr>
          <p:cNvPr id="10" name="Rectangle 9">
            <a:extLst>
              <a:ext uri="{FF2B5EF4-FFF2-40B4-BE49-F238E27FC236}">
                <a16:creationId xmlns:a16="http://schemas.microsoft.com/office/drawing/2014/main" id="{02433F78-0CAE-4349-B18F-2997B88E9667}"/>
              </a:ext>
            </a:extLst>
          </p:cNvPr>
          <p:cNvSpPr/>
          <p:nvPr/>
        </p:nvSpPr>
        <p:spPr>
          <a:xfrm>
            <a:off x="1956817" y="1555802"/>
            <a:ext cx="8539733" cy="4619929"/>
          </a:xfrm>
          <a:prstGeom prst="rect">
            <a:avLst/>
          </a:prstGeom>
          <a:solidFill>
            <a:schemeClr val="tx1">
              <a:lumMod val="75000"/>
              <a:lumOff val="2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
            <a:extLst>
              <a:ext uri="{FF2B5EF4-FFF2-40B4-BE49-F238E27FC236}">
                <a16:creationId xmlns:a16="http://schemas.microsoft.com/office/drawing/2014/main" id="{51C37F5F-3D14-9E42-979A-5CAC4CC9596F}"/>
              </a:ext>
            </a:extLst>
          </p:cNvPr>
          <p:cNvSpPr>
            <a:spLocks noGrp="1"/>
          </p:cNvSpPr>
          <p:nvPr>
            <p:ph type="body" sz="quarter" idx="13"/>
          </p:nvPr>
        </p:nvSpPr>
        <p:spPr>
          <a:xfrm>
            <a:off x="105673" y="100837"/>
            <a:ext cx="11819627" cy="862561"/>
          </a:xfrm>
        </p:spPr>
        <p:txBody>
          <a:bodyPr/>
          <a:lstStyle/>
          <a:p>
            <a:r>
              <a:rPr lang="ar-SA" sz="2800" dirty="0"/>
              <a:t>حقوقك وسلامتك</a:t>
            </a:r>
          </a:p>
        </p:txBody>
      </p:sp>
      <p:sp>
        <p:nvSpPr>
          <p:cNvPr id="13" name="Rectangle 12"/>
          <p:cNvSpPr/>
          <p:nvPr/>
        </p:nvSpPr>
        <p:spPr>
          <a:xfrm>
            <a:off x="2103264" y="1832331"/>
            <a:ext cx="8194625" cy="4106339"/>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265292" y="1929596"/>
            <a:ext cx="6354958" cy="1089529"/>
          </a:xfrm>
          <a:prstGeom prst="rect">
            <a:avLst/>
          </a:prstGeom>
          <a:noFill/>
        </p:spPr>
        <p:txBody>
          <a:bodyPr wrap="square" rtlCol="0">
            <a:spAutoFit/>
          </a:bodyPr>
          <a:lstStyle/>
          <a:p>
            <a:pPr algn="ctr">
              <a:lnSpc>
                <a:spcPct val="90000"/>
              </a:lnSpc>
              <a:spcBef>
                <a:spcPct val="0"/>
              </a:spcBef>
            </a:pPr>
            <a:r>
              <a:rPr lang="ar-SA" sz="3600" b="1">
                <a:solidFill>
                  <a:schemeClr val="bg2">
                    <a:lumMod val="10000"/>
                  </a:schemeClr>
                </a:solidFill>
                <a:latin typeface="Century Gothic" panose="020B0502020202020204" pitchFamily="34" charset="0"/>
                <a:cs typeface="Arial"/>
              </a:rPr>
              <a:t>مراجعة حول حقوقك وسلامتك</a:t>
            </a:r>
          </a:p>
        </p:txBody>
      </p:sp>
      <p:sp>
        <p:nvSpPr>
          <p:cNvPr id="15" name="Rectangle 14">
            <a:extLst>
              <a:ext uri="{FF2B5EF4-FFF2-40B4-BE49-F238E27FC236}">
                <a16:creationId xmlns:a16="http://schemas.microsoft.com/office/drawing/2014/main" id="{8F85DE81-275F-4240-8577-4CE64808BEAB}"/>
              </a:ext>
            </a:extLst>
          </p:cNvPr>
          <p:cNvSpPr/>
          <p:nvPr/>
        </p:nvSpPr>
        <p:spPr>
          <a:xfrm>
            <a:off x="2463196" y="2721531"/>
            <a:ext cx="7557104" cy="2308324"/>
          </a:xfrm>
          <a:prstGeom prst="rect">
            <a:avLst/>
          </a:prstGeom>
        </p:spPr>
        <p:txBody>
          <a:bodyPr wrap="square">
            <a:spAutoFit/>
          </a:bodyPr>
          <a:lstStyle/>
          <a:p>
            <a:pPr marL="457200" indent="-457200">
              <a:buFont typeface="Wingdings" panose="05000000000000000000" pitchFamily="2" charset="2"/>
              <a:buChar char="ü"/>
            </a:pPr>
            <a:endParaRPr lang="en-US" sz="2400" dirty="0">
              <a:latin typeface="Century Gothic" panose="020B0502020202020204" pitchFamily="34" charset="0"/>
            </a:endParaRPr>
          </a:p>
          <a:p>
            <a:pPr marL="457200" indent="-457200">
              <a:buFont typeface="Wingdings" panose="05000000000000000000" pitchFamily="2" charset="2"/>
              <a:buChar char="ü"/>
            </a:pPr>
            <a:r>
              <a:rPr lang="ar-SA" sz="2400">
                <a:latin typeface="Century Gothic" panose="020B0502020202020204" pitchFamily="34" charset="0"/>
                <a:cs typeface="Arial"/>
              </a:rPr>
              <a:t>حقوقك</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ar-SA" sz="2400">
                <a:latin typeface="Century Gothic" panose="020B0502020202020204" pitchFamily="34" charset="0"/>
                <a:cs typeface="Arial"/>
              </a:rPr>
              <a:t> التحري عن الخلفية الجنائية</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ar-SA" sz="2400">
                <a:latin typeface="Century Gothic" panose="020B0502020202020204" pitchFamily="34" charset="0"/>
                <a:cs typeface="Arial"/>
              </a:rPr>
              <a:t>الإقرار والإبلاغ عن سوء المعاملة</a:t>
            </a:r>
          </a:p>
        </p:txBody>
      </p:sp>
    </p:spTree>
    <p:extLst>
      <p:ext uri="{BB962C8B-B14F-4D97-AF65-F5344CB8AC3E}">
        <p14:creationId xmlns:p14="http://schemas.microsoft.com/office/powerpoint/2010/main" val="1330663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ar-SA"/>
              <a:t>الخطوات التالية</a:t>
            </a:r>
          </a:p>
        </p:txBody>
      </p:sp>
      <p:grpSp>
        <p:nvGrpSpPr>
          <p:cNvPr id="17" name="Group 16">
            <a:extLst>
              <a:ext uri="{FF2B5EF4-FFF2-40B4-BE49-F238E27FC236}">
                <a16:creationId xmlns:a16="http://schemas.microsoft.com/office/drawing/2014/main" id="{B3F0C6E6-8224-3A42-ADBF-AB728E989F86}"/>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321819CE-00D7-0E4A-A959-467B9F5C5291}"/>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8A1E20E6-3A2B-0C46-B8FA-AC6E3EAAB3AC}"/>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2E6E64A-CF6B-914F-845D-4E122F858F2A}"/>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B274BE86-85AA-AC4D-BEA7-320C3DDF4B00}"/>
                </a:ext>
              </a:extLst>
            </p:cNvPr>
            <p:cNvSpPr txBox="1"/>
            <p:nvPr/>
          </p:nvSpPr>
          <p:spPr>
            <a:xfrm>
              <a:off x="7551339" y="4838955"/>
              <a:ext cx="3109170" cy="2114425"/>
            </a:xfrm>
            <a:prstGeom prst="rect">
              <a:avLst/>
            </a:prstGeom>
            <a:noFill/>
          </p:spPr>
          <p:txBody>
            <a:bodyPr wrap="square" rtlCol="0">
              <a:spAutoFit/>
            </a:bodyPr>
            <a:lstStyle/>
            <a:p>
              <a:pPr>
                <a:lnSpc>
                  <a:spcPct val="90000"/>
                </a:lnSpc>
                <a:spcBef>
                  <a:spcPct val="0"/>
                </a:spcBef>
              </a:pPr>
              <a:r>
                <a:rPr lang="ar-SA" b="1" dirty="0">
                  <a:solidFill>
                    <a:schemeClr val="accent5">
                      <a:lumMod val="50000"/>
                    </a:schemeClr>
                  </a:solidFill>
                  <a:latin typeface="Century Gothic" panose="020B0502020202020204" pitchFamily="34" charset="0"/>
                  <a:ea typeface="+mj-ea"/>
                  <a:cs typeface="Arial"/>
                </a:rPr>
                <a:t>الأدوار والمسئوليات</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 أنت</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 الأسرة/دائرة الدعم</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منسق الخدمة</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خدمة الإدارة المالية</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 مقدم الخدمات</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الميسِّر المستقل</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1718428E-8A16-E540-9060-6D39DEF33BA6}"/>
                </a:ext>
              </a:extLst>
            </p:cNvPr>
            <p:cNvSpPr txBox="1"/>
            <p:nvPr/>
          </p:nvSpPr>
          <p:spPr>
            <a:xfrm>
              <a:off x="7551338" y="3127359"/>
              <a:ext cx="3109170" cy="1837426"/>
            </a:xfrm>
            <a:prstGeom prst="rect">
              <a:avLst/>
            </a:prstGeom>
            <a:noFill/>
          </p:spPr>
          <p:txBody>
            <a:bodyPr wrap="square" rtlCol="0">
              <a:spAutoFit/>
            </a:bodyPr>
            <a:lstStyle/>
            <a:p>
              <a:r>
                <a:rPr lang="ar-SA" b="1">
                  <a:solidFill>
                    <a:schemeClr val="accent5">
                      <a:lumMod val="50000"/>
                    </a:schemeClr>
                  </a:solidFill>
                  <a:latin typeface="Century Gothic" panose="020B0502020202020204" pitchFamily="34" charset="0"/>
                  <a:cs typeface="Arial"/>
                </a:rPr>
                <a:t>5 مبادئ</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الحرية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السلطة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الدعم</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 المسؤولية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 الإقرار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42163614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838737" y="2007261"/>
            <a:ext cx="8945217" cy="467752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762623" y="2007261"/>
            <a:ext cx="2630530" cy="590931"/>
          </a:xfrm>
          <a:prstGeom prst="rect">
            <a:avLst/>
          </a:prstGeom>
          <a:noFill/>
        </p:spPr>
        <p:txBody>
          <a:bodyPr wrap="square" rtlCol="0">
            <a:spAutoFit/>
          </a:bodyPr>
          <a:lstStyle/>
          <a:p>
            <a:pPr algn="ctr">
              <a:lnSpc>
                <a:spcPct val="90000"/>
              </a:lnSpc>
              <a:spcBef>
                <a:spcPct val="0"/>
              </a:spcBef>
            </a:pPr>
            <a:r>
              <a:rPr lang="ar-SA" sz="3600" b="1">
                <a:solidFill>
                  <a:schemeClr val="bg2">
                    <a:lumMod val="10000"/>
                  </a:schemeClr>
                </a:solidFill>
                <a:latin typeface="Century Gothic" panose="020B0502020202020204" pitchFamily="34" charset="0"/>
                <a:cs typeface="Arial"/>
              </a:rPr>
              <a:t>نظرة عامة</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819627" cy="862561"/>
          </a:xfrm>
        </p:spPr>
        <p:txBody>
          <a:bodyPr/>
          <a:lstStyle/>
          <a:p>
            <a:r>
              <a:rPr lang="ar-SA" sz="2800" dirty="0"/>
              <a:t>الخطوات التالية</a:t>
            </a:r>
          </a:p>
        </p:txBody>
      </p:sp>
      <p:sp>
        <p:nvSpPr>
          <p:cNvPr id="9" name="TextBox 8">
            <a:extLst>
              <a:ext uri="{FF2B5EF4-FFF2-40B4-BE49-F238E27FC236}">
                <a16:creationId xmlns:a16="http://schemas.microsoft.com/office/drawing/2014/main" id="{5D4FFC79-5BEB-3244-A84F-3E90F5C61842}"/>
              </a:ext>
            </a:extLst>
          </p:cNvPr>
          <p:cNvSpPr txBox="1"/>
          <p:nvPr/>
        </p:nvSpPr>
        <p:spPr>
          <a:xfrm>
            <a:off x="0" y="595179"/>
            <a:ext cx="11925300"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نظرة عامة</a:t>
            </a:r>
          </a:p>
        </p:txBody>
      </p:sp>
      <p:sp>
        <p:nvSpPr>
          <p:cNvPr id="12" name="Rectangle 11">
            <a:extLst>
              <a:ext uri="{FF2B5EF4-FFF2-40B4-BE49-F238E27FC236}">
                <a16:creationId xmlns:a16="http://schemas.microsoft.com/office/drawing/2014/main" id="{B1579C8F-716D-B34E-A7F6-4CF9A41B7784}"/>
              </a:ext>
            </a:extLst>
          </p:cNvPr>
          <p:cNvSpPr/>
          <p:nvPr/>
        </p:nvSpPr>
        <p:spPr>
          <a:xfrm>
            <a:off x="2092183" y="2871776"/>
            <a:ext cx="8438323" cy="3539430"/>
          </a:xfrm>
          <a:prstGeom prst="rect">
            <a:avLst/>
          </a:prstGeom>
        </p:spPr>
        <p:txBody>
          <a:bodyPr wrap="square">
            <a:spAutoFit/>
          </a:bodyPr>
          <a:lstStyle/>
          <a:p>
            <a:pPr marL="457200" indent="-457200">
              <a:buFont typeface="Wingdings" panose="05000000000000000000" pitchFamily="2" charset="2"/>
              <a:buChar char="ü"/>
            </a:pPr>
            <a:r>
              <a:rPr lang="ar-SA" sz="2800">
                <a:latin typeface="Century Gothic" panose="020B0502020202020204" pitchFamily="34" charset="0"/>
                <a:cs typeface="Arial"/>
              </a:rPr>
              <a:t>خطط المركز الإقليمي</a:t>
            </a:r>
          </a:p>
          <a:p>
            <a:endParaRPr lang="en-US" sz="2800" dirty="0">
              <a:latin typeface="Century Gothic" panose="020B0502020202020204" pitchFamily="34" charset="0"/>
            </a:endParaRPr>
          </a:p>
          <a:p>
            <a:pPr marL="457200" indent="-457200">
              <a:buFont typeface="Wingdings" panose="05000000000000000000" pitchFamily="2" charset="2"/>
              <a:buChar char="ü"/>
            </a:pPr>
            <a:r>
              <a:rPr lang="ar-SA" sz="2800">
                <a:latin typeface="Century Gothic" panose="020B0502020202020204" pitchFamily="34" charset="0"/>
                <a:cs typeface="Arial"/>
              </a:rPr>
              <a:t>اللجنة الاستشارية المحلية</a:t>
            </a:r>
          </a:p>
          <a:p>
            <a:endParaRPr lang="en-US" sz="2800" dirty="0">
              <a:latin typeface="Century Gothic" panose="020B0502020202020204" pitchFamily="34" charset="0"/>
            </a:endParaRPr>
          </a:p>
          <a:p>
            <a:pPr marL="457200" indent="-457200">
              <a:buFont typeface="Wingdings" panose="05000000000000000000" pitchFamily="2" charset="2"/>
              <a:buChar char="ü"/>
            </a:pPr>
            <a:r>
              <a:rPr lang="ar-SA" sz="2800">
                <a:latin typeface="Century Gothic" panose="020B0502020202020204" pitchFamily="34" charset="0"/>
                <a:cs typeface="Arial"/>
              </a:rPr>
              <a:t>موارد التحديد الذاتي</a:t>
            </a:r>
          </a:p>
          <a:p>
            <a:endParaRPr lang="en-US" sz="2800" dirty="0">
              <a:latin typeface="Century Gothic" panose="020B0502020202020204" pitchFamily="34" charset="0"/>
            </a:endParaRPr>
          </a:p>
          <a:p>
            <a:pPr marL="457200" indent="-457200">
              <a:buFont typeface="Wingdings" panose="05000000000000000000" pitchFamily="2" charset="2"/>
              <a:buChar char="ü"/>
            </a:pPr>
            <a:r>
              <a:rPr lang="ar-SA" sz="2800">
                <a:latin typeface="Century Gothic" panose="020B0502020202020204" pitchFamily="34" charset="0"/>
                <a:cs typeface="Arial"/>
              </a:rPr>
              <a:t>موارد مجتمع التحديد الذاتي</a:t>
            </a:r>
          </a:p>
        </p:txBody>
      </p:sp>
    </p:spTree>
    <p:extLst>
      <p:ext uri="{BB962C8B-B14F-4D97-AF65-F5344CB8AC3E}">
        <p14:creationId xmlns:p14="http://schemas.microsoft.com/office/powerpoint/2010/main" val="28795118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11824615" cy="784146"/>
          </a:xfrm>
        </p:spPr>
        <p:txBody>
          <a:bodyPr/>
          <a:lstStyle/>
          <a:p>
            <a:r>
              <a:rPr lang="ar-SA" sz="2800" dirty="0"/>
              <a:t>الخطوات التالية</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1824614"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خطة المركز الإقليمي</a:t>
            </a:r>
          </a:p>
        </p:txBody>
      </p:sp>
      <p:sp>
        <p:nvSpPr>
          <p:cNvPr id="3" name="Rectangle 2">
            <a:extLst>
              <a:ext uri="{FF2B5EF4-FFF2-40B4-BE49-F238E27FC236}">
                <a16:creationId xmlns:a16="http://schemas.microsoft.com/office/drawing/2014/main" id="{C0F880C3-6EAC-4A47-B470-9DBC129BDBDE}"/>
              </a:ext>
            </a:extLst>
          </p:cNvPr>
          <p:cNvSpPr/>
          <p:nvPr/>
        </p:nvSpPr>
        <p:spPr>
          <a:xfrm>
            <a:off x="679257" y="2178549"/>
            <a:ext cx="10684336" cy="1446550"/>
          </a:xfrm>
          <a:prstGeom prst="rect">
            <a:avLst/>
          </a:prstGeom>
        </p:spPr>
        <p:txBody>
          <a:bodyPr wrap="none">
            <a:spAutoFit/>
          </a:bodyPr>
          <a:lstStyle/>
          <a:p>
            <a:pPr algn="ctr"/>
            <a:r>
              <a:rPr lang="ar-SA" sz="4400">
                <a:latin typeface="Century Gothic" panose="020B0502020202020204" pitchFamily="34" charset="0"/>
                <a:cs typeface="Arial"/>
              </a:rPr>
              <a:t>حيز مخصص:</a:t>
            </a:r>
          </a:p>
          <a:p>
            <a:pPr algn="ctr"/>
            <a:r>
              <a:rPr lang="ar-SA" sz="4400">
                <a:latin typeface="Century Gothic" panose="020B0502020202020204" pitchFamily="34" charset="0"/>
                <a:cs typeface="Arial"/>
              </a:rPr>
              <a:t> خطط لكل مركز إقليمي محدد</a:t>
            </a:r>
          </a:p>
        </p:txBody>
      </p:sp>
    </p:spTree>
    <p:extLst>
      <p:ext uri="{BB962C8B-B14F-4D97-AF65-F5344CB8AC3E}">
        <p14:creationId xmlns:p14="http://schemas.microsoft.com/office/powerpoint/2010/main" val="39631463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11834140" cy="784146"/>
          </a:xfrm>
        </p:spPr>
        <p:txBody>
          <a:bodyPr/>
          <a:lstStyle/>
          <a:p>
            <a:r>
              <a:rPr lang="ar-SA" sz="2800" dirty="0"/>
              <a:t>الخطوات التالية</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95179"/>
            <a:ext cx="11834139"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المجموعات الاستشارية المحلية لبرنامج التحديد الذاتي</a:t>
            </a:r>
          </a:p>
        </p:txBody>
      </p:sp>
      <p:sp>
        <p:nvSpPr>
          <p:cNvPr id="6" name="Content Placeholder 2">
            <a:extLst>
              <a:ext uri="{FF2B5EF4-FFF2-40B4-BE49-F238E27FC236}">
                <a16:creationId xmlns:a16="http://schemas.microsoft.com/office/drawing/2014/main" id="{99F5C76E-F8C3-2C43-9C9D-5EE7BA85C0A4}"/>
              </a:ext>
            </a:extLst>
          </p:cNvPr>
          <p:cNvSpPr txBox="1">
            <a:spLocks/>
          </p:cNvSpPr>
          <p:nvPr/>
        </p:nvSpPr>
        <p:spPr>
          <a:xfrm>
            <a:off x="638629" y="5065224"/>
            <a:ext cx="10900227" cy="1449450"/>
          </a:xfrm>
          <a:prstGeom prst="rect">
            <a:avLst/>
          </a:prstGeom>
          <a:ln w="38100">
            <a:solidFill>
              <a:schemeClr val="bg2">
                <a:lumMod val="75000"/>
              </a:schemeClr>
            </a:solidFill>
          </a:ln>
        </p:spPr>
        <p:txBody>
          <a:bodyPr anchor="t">
            <a:normAutofit fontScale="400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300">
              <a:buFont typeface="Arial" panose="020B0604020202020204" pitchFamily="34" charset="0"/>
              <a:buNone/>
            </a:pPr>
            <a:r>
              <a:rPr lang="ar-SA" sz="7600" dirty="0">
                <a:latin typeface="Century Gothic" panose="020B0502020202020204" pitchFamily="34" charset="0"/>
                <a:cs typeface="Arial"/>
              </a:rPr>
              <a:t>تتم اجتماعات اللجنة الاستشارية المحلية للتحديد الذاتي في:</a:t>
            </a:r>
          </a:p>
          <a:p>
            <a:pPr marL="0" indent="0">
              <a:buFont typeface="Arial" panose="020B0604020202020204" pitchFamily="34" charset="0"/>
              <a:buNone/>
            </a:pPr>
            <a:r>
              <a:rPr lang="ar-SA" sz="7600" dirty="0">
                <a:latin typeface="Century Gothic" panose="020B0502020202020204" pitchFamily="34" charset="0"/>
                <a:cs typeface="Arial"/>
              </a:rPr>
              <a:t>	التاريخ:</a:t>
            </a:r>
          </a:p>
          <a:p>
            <a:pPr marL="0" indent="0">
              <a:buFont typeface="Arial" panose="020B0604020202020204" pitchFamily="34" charset="0"/>
              <a:buNone/>
            </a:pPr>
            <a:r>
              <a:rPr lang="ar-SA" sz="7600" dirty="0">
                <a:latin typeface="Century Gothic" panose="020B0502020202020204" pitchFamily="34" charset="0"/>
                <a:cs typeface="Arial"/>
              </a:rPr>
              <a:t>	المكان:</a:t>
            </a:r>
          </a:p>
          <a:p>
            <a:pPr marL="0" indent="0">
              <a:buFont typeface="Arial" panose="020B0604020202020204" pitchFamily="34" charset="0"/>
              <a:buNone/>
            </a:pPr>
            <a:endParaRPr lang="en-US" sz="4300" dirty="0">
              <a:latin typeface="Century Gothic" panose="020B0502020202020204" pitchFamily="34" charset="0"/>
            </a:endParaRPr>
          </a:p>
          <a:p>
            <a:pPr algn="ctr">
              <a:buFont typeface="Arial" panose="020B0604020202020204" pitchFamily="34" charset="0"/>
              <a:buNone/>
            </a:pPr>
            <a:endParaRPr lang="en-US" b="1" dirty="0"/>
          </a:p>
          <a:p>
            <a:endParaRPr lang="en-US" dirty="0"/>
          </a:p>
          <a:p>
            <a:endParaRPr lang="en-US" dirty="0"/>
          </a:p>
        </p:txBody>
      </p:sp>
      <p:sp>
        <p:nvSpPr>
          <p:cNvPr id="10" name="TextBox 9"/>
          <p:cNvSpPr txBox="1"/>
          <p:nvPr/>
        </p:nvSpPr>
        <p:spPr>
          <a:xfrm>
            <a:off x="2573350" y="1232735"/>
            <a:ext cx="7248500" cy="523220"/>
          </a:xfrm>
          <a:prstGeom prst="rect">
            <a:avLst/>
          </a:prstGeom>
          <a:noFill/>
        </p:spPr>
        <p:txBody>
          <a:bodyPr wrap="square" rtlCol="0">
            <a:spAutoFit/>
          </a:bodyPr>
          <a:lstStyle/>
          <a:p>
            <a:pPr algn="ctr"/>
            <a:r>
              <a:rPr lang="ar-SA" sz="2800">
                <a:latin typeface="Century Gothic" panose="020B0502020202020204" pitchFamily="34" charset="0"/>
                <a:cs typeface="Arial"/>
              </a:rPr>
              <a:t>أنشأ روابط مع الدعم المحلي!</a:t>
            </a:r>
          </a:p>
        </p:txBody>
      </p:sp>
      <p:pic>
        <p:nvPicPr>
          <p:cNvPr id="2" name="Picture 1" descr="CLE Help and Training | UCSF Library Tech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799" y="1866287"/>
            <a:ext cx="1136123" cy="10321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Circle-icons-magnifyingglass.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4705" y="1850985"/>
            <a:ext cx="1142229" cy="10626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7" name="Group 16"/>
          <p:cNvGrpSpPr/>
          <p:nvPr/>
        </p:nvGrpSpPr>
        <p:grpSpPr>
          <a:xfrm>
            <a:off x="9888124" y="1855790"/>
            <a:ext cx="1223291" cy="1062632"/>
            <a:chOff x="2857500" y="2400221"/>
            <a:chExt cx="3340100" cy="3667371"/>
          </a:xfrm>
        </p:grpSpPr>
        <p:sp>
          <p:nvSpPr>
            <p:cNvPr id="16" name="Oval 15"/>
            <p:cNvSpPr/>
            <p:nvPr/>
          </p:nvSpPr>
          <p:spPr>
            <a:xfrm>
              <a:off x="2857500" y="2400221"/>
              <a:ext cx="3340100" cy="366737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Business Growth Chart PNG Transparent Images | PNG Al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2735" y="3144917"/>
              <a:ext cx="2692550" cy="2504915"/>
            </a:xfrm>
            <a:prstGeom prst="rect">
              <a:avLst/>
            </a:prstGeom>
            <a:ln>
              <a:noFill/>
            </a:ln>
            <a:effectLst>
              <a:outerShdw blurRad="292100" dist="139700" dir="2700000" algn="tl" rotWithShape="0">
                <a:srgbClr val="333333">
                  <a:alpha val="65000"/>
                </a:srgbClr>
              </a:outerShdw>
            </a:effectLst>
          </p:spPr>
        </p:pic>
        <p:pic>
          <p:nvPicPr>
            <p:cNvPr id="3" name="Picture 2" descr="Migrating PS 2010 to PS 2013 Walkthrough | epmsour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3724" y="2764864"/>
              <a:ext cx="2109273" cy="2016686"/>
            </a:xfrm>
            <a:prstGeom prst="rect">
              <a:avLst/>
            </a:prstGeom>
            <a:ln>
              <a:noFill/>
            </a:ln>
            <a:effectLst>
              <a:outerShdw blurRad="292100" dist="139700" dir="2700000" algn="tl" rotWithShape="0">
                <a:srgbClr val="333333">
                  <a:alpha val="65000"/>
                </a:srgbClr>
              </a:outerShdw>
            </a:effectLst>
          </p:spPr>
        </p:pic>
      </p:grpSp>
      <p:sp>
        <p:nvSpPr>
          <p:cNvPr id="18" name="TextBox 17"/>
          <p:cNvSpPr txBox="1"/>
          <p:nvPr/>
        </p:nvSpPr>
        <p:spPr>
          <a:xfrm>
            <a:off x="8912759" y="2968874"/>
            <a:ext cx="3098266" cy="646331"/>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dirty="0">
                <a:solidFill>
                  <a:schemeClr val="accent5">
                    <a:lumMod val="50000"/>
                  </a:schemeClr>
                </a:solidFill>
                <a:latin typeface="Century Gothic" panose="020B0502020202020204" pitchFamily="34" charset="0"/>
                <a:ea typeface="+mj-ea"/>
                <a:cs typeface="Arial"/>
              </a:rPr>
              <a:t>تقديم توصيات للتحسين</a:t>
            </a:r>
            <a:br>
              <a:rPr lang="en-US" sz="2000" dirty="0">
                <a:solidFill>
                  <a:schemeClr val="accent5">
                    <a:lumMod val="50000"/>
                  </a:schemeClr>
                </a:solidFill>
                <a:latin typeface="Century Gothic" panose="020B0502020202020204" pitchFamily="34" charset="0"/>
                <a:ea typeface="+mj-ea"/>
                <a:cs typeface="Arial"/>
              </a:rPr>
            </a:br>
            <a:r>
              <a:rPr lang="ar-SA" sz="2000" dirty="0">
                <a:solidFill>
                  <a:schemeClr val="accent5">
                    <a:lumMod val="50000"/>
                  </a:schemeClr>
                </a:solidFill>
                <a:latin typeface="Century Gothic" panose="020B0502020202020204" pitchFamily="34" charset="0"/>
                <a:ea typeface="+mj-ea"/>
                <a:cs typeface="Arial"/>
              </a:rPr>
              <a:t> المستمر.</a:t>
            </a:r>
          </a:p>
        </p:txBody>
      </p:sp>
      <p:sp>
        <p:nvSpPr>
          <p:cNvPr id="19" name="TextBox 18"/>
          <p:cNvSpPr txBox="1"/>
          <p:nvPr/>
        </p:nvSpPr>
        <p:spPr>
          <a:xfrm>
            <a:off x="6070268" y="2968874"/>
            <a:ext cx="3165054" cy="923330"/>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a:solidFill>
                  <a:schemeClr val="accent5">
                    <a:lumMod val="50000"/>
                  </a:schemeClr>
                </a:solidFill>
                <a:latin typeface="Century Gothic" panose="020B0502020202020204" pitchFamily="34" charset="0"/>
                <a:ea typeface="+mj-ea"/>
                <a:cs typeface="Arial"/>
              </a:rPr>
              <a:t> يمكن إجراء</a:t>
            </a:r>
          </a:p>
          <a:p>
            <a:pPr algn="ctr" defTabSz="914400" rtl="1" eaLnBrk="1" latinLnBrk="0" hangingPunct="1">
              <a:lnSpc>
                <a:spcPct val="90000"/>
              </a:lnSpc>
              <a:spcBef>
                <a:spcPct val="0"/>
              </a:spcBef>
              <a:buNone/>
            </a:pPr>
            <a:r>
              <a:rPr lang="ar-SA" sz="2000">
                <a:solidFill>
                  <a:schemeClr val="accent5">
                    <a:lumMod val="50000"/>
                  </a:schemeClr>
                </a:solidFill>
                <a:latin typeface="Century Gothic" panose="020B0502020202020204" pitchFamily="34" charset="0"/>
                <a:ea typeface="+mj-ea"/>
                <a:cs typeface="Arial"/>
              </a:rPr>
              <a:t> توعية و</a:t>
            </a:r>
          </a:p>
          <a:p>
            <a:pPr algn="ctr" defTabSz="914400" rtl="1" eaLnBrk="1" latinLnBrk="0" hangingPunct="1">
              <a:lnSpc>
                <a:spcPct val="90000"/>
              </a:lnSpc>
              <a:spcBef>
                <a:spcPct val="0"/>
              </a:spcBef>
              <a:buNone/>
            </a:pPr>
            <a:r>
              <a:rPr lang="ar-SA" sz="2000">
                <a:solidFill>
                  <a:schemeClr val="accent5">
                    <a:lumMod val="50000"/>
                  </a:schemeClr>
                </a:solidFill>
                <a:latin typeface="Century Gothic" panose="020B0502020202020204" pitchFamily="34" charset="0"/>
                <a:ea typeface="+mj-ea"/>
                <a:cs typeface="Arial"/>
              </a:rPr>
              <a:t> توفير تدريب.</a:t>
            </a:r>
          </a:p>
        </p:txBody>
      </p:sp>
      <p:sp>
        <p:nvSpPr>
          <p:cNvPr id="20" name="TextBox 19"/>
          <p:cNvSpPr txBox="1"/>
          <p:nvPr/>
        </p:nvSpPr>
        <p:spPr>
          <a:xfrm>
            <a:off x="3223292" y="2949070"/>
            <a:ext cx="3165054" cy="1200329"/>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dirty="0">
                <a:solidFill>
                  <a:schemeClr val="accent5">
                    <a:lumMod val="50000"/>
                  </a:schemeClr>
                </a:solidFill>
                <a:latin typeface="Century Gothic" panose="020B0502020202020204" pitchFamily="34" charset="0"/>
                <a:ea typeface="+mj-ea"/>
                <a:cs typeface="Arial"/>
              </a:rPr>
              <a:t>ترصد التطوير والتقدم المستمر</a:t>
            </a:r>
          </a:p>
          <a:p>
            <a:pPr algn="ctr" defTabSz="914400" rtl="1" eaLnBrk="1" latinLnBrk="0" hangingPunct="1">
              <a:lnSpc>
                <a:spcPct val="90000"/>
              </a:lnSpc>
              <a:spcBef>
                <a:spcPct val="0"/>
              </a:spcBef>
              <a:buNone/>
            </a:pPr>
            <a:r>
              <a:rPr lang="ar-SA" sz="2000" dirty="0">
                <a:solidFill>
                  <a:schemeClr val="accent5">
                    <a:lumMod val="50000"/>
                  </a:schemeClr>
                </a:solidFill>
                <a:latin typeface="Century Gothic" panose="020B0502020202020204" pitchFamily="34" charset="0"/>
                <a:ea typeface="+mj-ea"/>
                <a:cs typeface="Arial"/>
              </a:rPr>
              <a:t> للبرنامج.</a:t>
            </a:r>
          </a:p>
        </p:txBody>
      </p:sp>
      <p:pic>
        <p:nvPicPr>
          <p:cNvPr id="23" name="Picture 22" descr="Team:Michigan Software - 2016.igem.or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9092" y="1883463"/>
            <a:ext cx="1150748" cy="10301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TextBox 23"/>
          <p:cNvSpPr txBox="1"/>
          <p:nvPr/>
        </p:nvSpPr>
        <p:spPr>
          <a:xfrm>
            <a:off x="180975" y="2995147"/>
            <a:ext cx="3076575" cy="1323439"/>
          </a:xfrm>
          <a:prstGeom prst="rect">
            <a:avLst/>
          </a:prstGeom>
          <a:noFill/>
        </p:spPr>
        <p:txBody>
          <a:bodyPr wrap="square" rtlCol="0">
            <a:spAutoFit/>
          </a:bodyPr>
          <a:lstStyle/>
          <a:p>
            <a:pPr algn="ctr"/>
            <a:r>
              <a:rPr lang="ar-SA" sz="2000" dirty="0">
                <a:solidFill>
                  <a:schemeClr val="accent5">
                    <a:lumMod val="50000"/>
                  </a:schemeClr>
                </a:solidFill>
                <a:latin typeface="Century Gothic" panose="020B0502020202020204" pitchFamily="34" charset="0"/>
                <a:ea typeface="+mj-ea"/>
                <a:cs typeface="Arial"/>
              </a:rPr>
              <a:t>تشمل الاجتماعات التعاونية/</a:t>
            </a:r>
            <a:br>
              <a:rPr lang="en-US" sz="2000" dirty="0">
                <a:solidFill>
                  <a:schemeClr val="accent5">
                    <a:lumMod val="50000"/>
                  </a:schemeClr>
                </a:solidFill>
                <a:latin typeface="Century Gothic" panose="020B0502020202020204" pitchFamily="34" charset="0"/>
                <a:ea typeface="+mj-ea"/>
                <a:cs typeface="Arial"/>
              </a:rPr>
            </a:br>
            <a:r>
              <a:rPr lang="ar-SA" sz="2000" dirty="0">
                <a:solidFill>
                  <a:schemeClr val="accent5">
                    <a:lumMod val="50000"/>
                  </a:schemeClr>
                </a:solidFill>
                <a:latin typeface="Century Gothic" panose="020B0502020202020204" pitchFamily="34" charset="0"/>
                <a:ea typeface="+mj-ea"/>
                <a:cs typeface="Arial"/>
              </a:rPr>
              <a:t>الشبكة: المشاركين والعائلة</a:t>
            </a:r>
          </a:p>
          <a:p>
            <a:pPr algn="ctr"/>
            <a:r>
              <a:rPr lang="ar-SA" sz="2000" dirty="0">
                <a:solidFill>
                  <a:schemeClr val="accent5">
                    <a:lumMod val="50000"/>
                  </a:schemeClr>
                </a:solidFill>
                <a:latin typeface="Century Gothic" panose="020B0502020202020204" pitchFamily="34" charset="0"/>
                <a:ea typeface="+mj-ea"/>
                <a:cs typeface="Arial"/>
              </a:rPr>
              <a:t>والميسرين المستقلين وخدمة الإدارة المالية ومقدمي الخدمات.</a:t>
            </a:r>
          </a:p>
        </p:txBody>
      </p:sp>
    </p:spTree>
    <p:extLst>
      <p:ext uri="{BB962C8B-B14F-4D97-AF65-F5344CB8AC3E}">
        <p14:creationId xmlns:p14="http://schemas.microsoft.com/office/powerpoint/2010/main" val="30822691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 - Comparative Regional Governanc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862" y="1061460"/>
            <a:ext cx="6508811" cy="6291840"/>
          </a:xfrm>
          <a:prstGeom prst="rect">
            <a:avLst/>
          </a:prstGeom>
        </p:spPr>
      </p:pic>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11824615" cy="784146"/>
          </a:xfrm>
        </p:spPr>
        <p:txBody>
          <a:bodyPr/>
          <a:lstStyle/>
          <a:p>
            <a:r>
              <a:rPr lang="ar-SA" sz="2800" dirty="0"/>
              <a:t>الخطوات التالية</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95179"/>
            <a:ext cx="11824615"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المصادر</a:t>
            </a:r>
          </a:p>
        </p:txBody>
      </p:sp>
      <p:sp>
        <p:nvSpPr>
          <p:cNvPr id="7" name="TextBox 6"/>
          <p:cNvSpPr txBox="1"/>
          <p:nvPr/>
        </p:nvSpPr>
        <p:spPr>
          <a:xfrm>
            <a:off x="3802713" y="2443867"/>
            <a:ext cx="8036862" cy="646331"/>
          </a:xfrm>
          <a:prstGeom prst="rect">
            <a:avLst/>
          </a:prstGeom>
          <a:noFill/>
        </p:spPr>
        <p:txBody>
          <a:bodyPr wrap="square" rtlCol="0">
            <a:spAutoFit/>
          </a:bodyPr>
          <a:lstStyle/>
          <a:p>
            <a:pPr>
              <a:lnSpc>
                <a:spcPct val="90000"/>
              </a:lnSpc>
              <a:spcBef>
                <a:spcPct val="0"/>
              </a:spcBef>
            </a:pPr>
            <a:r>
              <a:rPr lang="ar-SA" sz="2000" dirty="0">
                <a:latin typeface="Century Gothic" panose="020B0502020202020204" pitchFamily="34" charset="0"/>
                <a:cs typeface="Arial"/>
              </a:rPr>
              <a:t>مركز التحديد الذاتي:</a:t>
            </a:r>
            <a:br>
              <a:rPr lang="en-US" sz="2000" dirty="0">
                <a:latin typeface="Century Gothic" panose="020B0502020202020204" pitchFamily="34" charset="0"/>
                <a:cs typeface="Arial"/>
              </a:rPr>
            </a:br>
            <a:r>
              <a:rPr lang="en-US" sz="2000" dirty="0">
                <a:latin typeface="Century Gothic" panose="020B0502020202020204" pitchFamily="34" charset="0"/>
                <a:cs typeface="Arial"/>
              </a:rPr>
              <a:t>self-determination.com</a:t>
            </a:r>
          </a:p>
        </p:txBody>
      </p:sp>
      <p:sp>
        <p:nvSpPr>
          <p:cNvPr id="9" name="TextBox 8"/>
          <p:cNvSpPr txBox="1"/>
          <p:nvPr/>
        </p:nvSpPr>
        <p:spPr>
          <a:xfrm>
            <a:off x="3847937" y="4083957"/>
            <a:ext cx="7991638" cy="646331"/>
          </a:xfrm>
          <a:prstGeom prst="rect">
            <a:avLst/>
          </a:prstGeom>
          <a:noFill/>
        </p:spPr>
        <p:txBody>
          <a:bodyPr wrap="square" rtlCol="0">
            <a:spAutoFit/>
          </a:bodyPr>
          <a:lstStyle/>
          <a:p>
            <a:pPr>
              <a:lnSpc>
                <a:spcPct val="90000"/>
              </a:lnSpc>
              <a:spcBef>
                <a:spcPct val="0"/>
              </a:spcBef>
            </a:pPr>
            <a:r>
              <a:rPr lang="ar-SA" sz="2000" dirty="0">
                <a:latin typeface="Century Gothic" panose="020B0502020202020204" pitchFamily="34" charset="0"/>
                <a:cs typeface="Arial"/>
              </a:rPr>
              <a:t>تحديثات حول برنامج التحديد الذاتي في كاليفورنيا:</a:t>
            </a:r>
            <a:br>
              <a:rPr lang="en-US" sz="2000" dirty="0">
                <a:latin typeface="Century Gothic" panose="020B0502020202020204" pitchFamily="34" charset="0"/>
                <a:cs typeface="Arial"/>
              </a:rPr>
            </a:br>
            <a:r>
              <a:rPr lang="en-US" sz="2000" dirty="0">
                <a:latin typeface="Century Gothic" panose="020B0502020202020204" pitchFamily="34" charset="0"/>
                <a:cs typeface="Arial"/>
              </a:rPr>
              <a:t>dds.ca.gov/SDP</a:t>
            </a:r>
            <a:r>
              <a:rPr lang="ar-SA" sz="2000" dirty="0">
                <a:latin typeface="Century Gothic" panose="020B0502020202020204" pitchFamily="34" charset="0"/>
                <a:cs typeface="Arial"/>
              </a:rPr>
              <a:t> و </a:t>
            </a:r>
            <a:r>
              <a:rPr lang="ar-SA" sz="2000" i="1" dirty="0">
                <a:latin typeface="Century Gothic" panose="020B0502020202020204" pitchFamily="34" charset="0"/>
                <a:cs typeface="Arial"/>
              </a:rPr>
              <a:t>[أدخل موقع المركز الإقليمي]</a:t>
            </a:r>
          </a:p>
        </p:txBody>
      </p:sp>
      <p:sp>
        <p:nvSpPr>
          <p:cNvPr id="11" name="TextBox 10"/>
          <p:cNvSpPr txBox="1"/>
          <p:nvPr/>
        </p:nvSpPr>
        <p:spPr>
          <a:xfrm>
            <a:off x="3367100" y="5724047"/>
            <a:ext cx="8472475" cy="707886"/>
          </a:xfrm>
          <a:prstGeom prst="rect">
            <a:avLst/>
          </a:prstGeom>
          <a:noFill/>
        </p:spPr>
        <p:txBody>
          <a:bodyPr wrap="square" rtlCol="0">
            <a:spAutoFit/>
          </a:bodyPr>
          <a:lstStyle/>
          <a:p>
            <a:r>
              <a:rPr lang="ar-SA" sz="2000" dirty="0">
                <a:latin typeface="Century Gothic" panose="020B0502020202020204" pitchFamily="34" charset="0"/>
                <a:cs typeface="Arial"/>
              </a:rPr>
              <a:t>هذا هو اختياري:</a:t>
            </a:r>
            <a:br>
              <a:rPr lang="en-US" sz="2000" dirty="0">
                <a:latin typeface="Century Gothic" panose="020B0502020202020204" pitchFamily="34" charset="0"/>
                <a:cs typeface="Arial"/>
              </a:rPr>
            </a:br>
            <a:r>
              <a:rPr lang="en-US" sz="2000" dirty="0">
                <a:latin typeface="Century Gothic" panose="020B0502020202020204" pitchFamily="34" charset="0"/>
                <a:cs typeface="Arial"/>
              </a:rPr>
              <a:t>mn.gov/</a:t>
            </a:r>
            <a:r>
              <a:rPr lang="en-US" sz="2000" dirty="0" err="1">
                <a:latin typeface="Century Gothic" panose="020B0502020202020204" pitchFamily="34" charset="0"/>
                <a:cs typeface="Arial"/>
              </a:rPr>
              <a:t>mnddc</a:t>
            </a:r>
            <a:r>
              <a:rPr lang="en-US" sz="2000" dirty="0">
                <a:latin typeface="Century Gothic" panose="020B0502020202020204" pitchFamily="34" charset="0"/>
                <a:cs typeface="Arial"/>
              </a:rPr>
              <a:t>/extra/publications/Its-My-Choice.pdf</a:t>
            </a:r>
          </a:p>
        </p:txBody>
      </p:sp>
    </p:spTree>
    <p:extLst>
      <p:ext uri="{BB962C8B-B14F-4D97-AF65-F5344CB8AC3E}">
        <p14:creationId xmlns:p14="http://schemas.microsoft.com/office/powerpoint/2010/main" val="16616255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9000" b="-50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11815090" cy="784146"/>
          </a:xfrm>
        </p:spPr>
        <p:txBody>
          <a:bodyPr/>
          <a:lstStyle/>
          <a:p>
            <a:r>
              <a:rPr lang="ar-SA" sz="2800" dirty="0"/>
              <a:t>الخطوات التالية</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95179"/>
            <a:ext cx="11815089"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المراجعة</a:t>
            </a:r>
          </a:p>
        </p:txBody>
      </p:sp>
      <p:grpSp>
        <p:nvGrpSpPr>
          <p:cNvPr id="6" name="Group 5"/>
          <p:cNvGrpSpPr/>
          <p:nvPr/>
        </p:nvGrpSpPr>
        <p:grpSpPr>
          <a:xfrm>
            <a:off x="1562100" y="1985341"/>
            <a:ext cx="9048751" cy="3995009"/>
            <a:chOff x="1763121" y="3966472"/>
            <a:chExt cx="3534537" cy="3567393"/>
          </a:xfrm>
        </p:grpSpPr>
        <p:sp>
          <p:nvSpPr>
            <p:cNvPr id="7" name="Rectangle 6"/>
            <p:cNvSpPr/>
            <p:nvPr/>
          </p:nvSpPr>
          <p:spPr>
            <a:xfrm>
              <a:off x="1763121" y="3966472"/>
              <a:ext cx="3534537" cy="3567393"/>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861352" y="4049357"/>
              <a:ext cx="3337009" cy="3401621"/>
            </a:xfrm>
            <a:prstGeom prst="rect">
              <a:avLst/>
            </a:prstGeom>
            <a:solidFill>
              <a:schemeClr val="bg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2164479" y="3048000"/>
            <a:ext cx="8058150" cy="2677656"/>
          </a:xfrm>
          <a:prstGeom prst="rect">
            <a:avLst/>
          </a:prstGeom>
          <a:noFill/>
        </p:spPr>
        <p:txBody>
          <a:bodyPr wrap="square" rtlCol="0">
            <a:spAutoFit/>
          </a:bodyPr>
          <a:lstStyle/>
          <a:p>
            <a:pPr marL="457200" indent="-457200">
              <a:buFont typeface="Wingdings" panose="05000000000000000000" pitchFamily="2" charset="2"/>
              <a:buChar char="ü"/>
            </a:pPr>
            <a:r>
              <a:rPr lang="ar-SA" sz="2400">
                <a:latin typeface="Century Gothic" panose="020B0502020202020204" pitchFamily="34" charset="0"/>
                <a:cs typeface="Arial"/>
              </a:rPr>
              <a:t>خطط المركز الإقليمي</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ar-SA" sz="2400">
                <a:latin typeface="Century Gothic" panose="020B0502020202020204" pitchFamily="34" charset="0"/>
                <a:cs typeface="Arial"/>
              </a:rPr>
              <a:t>اللجنة الاستشارية المحلية</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ar-SA" sz="2400">
                <a:latin typeface="Century Gothic" panose="020B0502020202020204" pitchFamily="34" charset="0"/>
                <a:cs typeface="Arial"/>
              </a:rPr>
              <a:t>موارد التحديد الذاتي</a:t>
            </a:r>
          </a:p>
          <a:p>
            <a:endParaRPr lang="en-US" sz="2400" dirty="0">
              <a:latin typeface="Century Gothic" panose="020B0502020202020204" pitchFamily="34" charset="0"/>
            </a:endParaRPr>
          </a:p>
          <a:p>
            <a:pPr marL="457200" indent="-457200">
              <a:buFont typeface="Wingdings" panose="05000000000000000000" pitchFamily="2" charset="2"/>
              <a:buChar char="ü"/>
            </a:pPr>
            <a:r>
              <a:rPr lang="ar-SA" sz="2400">
                <a:latin typeface="Century Gothic" panose="020B0502020202020204" pitchFamily="34" charset="0"/>
                <a:cs typeface="Arial"/>
              </a:rPr>
              <a:t>موارد مجتمع التحديد الذاتي</a:t>
            </a:r>
          </a:p>
        </p:txBody>
      </p:sp>
      <p:sp>
        <p:nvSpPr>
          <p:cNvPr id="9" name="TextBox 8"/>
          <p:cNvSpPr txBox="1"/>
          <p:nvPr/>
        </p:nvSpPr>
        <p:spPr>
          <a:xfrm>
            <a:off x="3884565" y="2267615"/>
            <a:ext cx="4378492" cy="590931"/>
          </a:xfrm>
          <a:prstGeom prst="rect">
            <a:avLst/>
          </a:prstGeom>
          <a:noFill/>
        </p:spPr>
        <p:txBody>
          <a:bodyPr wrap="square" rtlCol="0">
            <a:spAutoFit/>
          </a:bodyPr>
          <a:lstStyle/>
          <a:p>
            <a:pPr algn="ctr">
              <a:lnSpc>
                <a:spcPct val="90000"/>
              </a:lnSpc>
              <a:spcBef>
                <a:spcPct val="0"/>
              </a:spcBef>
            </a:pPr>
            <a:r>
              <a:rPr lang="ar-SA" sz="3600" b="1">
                <a:solidFill>
                  <a:schemeClr val="bg2">
                    <a:lumMod val="10000"/>
                  </a:schemeClr>
                </a:solidFill>
                <a:latin typeface="Century Gothic" panose="020B0502020202020204" pitchFamily="34" charset="0"/>
                <a:cs typeface="Arial"/>
              </a:rPr>
              <a:t>مراجعة الخطوات التالية</a:t>
            </a:r>
          </a:p>
        </p:txBody>
      </p:sp>
    </p:spTree>
    <p:extLst>
      <p:ext uri="{BB962C8B-B14F-4D97-AF65-F5344CB8AC3E}">
        <p14:creationId xmlns:p14="http://schemas.microsoft.com/office/powerpoint/2010/main" val="895281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1" y="44174"/>
            <a:ext cx="11815089" cy="784146"/>
          </a:xfrm>
        </p:spPr>
        <p:txBody>
          <a:bodyPr/>
          <a:lstStyle/>
          <a:p>
            <a:r>
              <a:rPr lang="ar-SA" sz="2800" dirty="0"/>
              <a:t>ما هو التحديد الذاتي</a:t>
            </a: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617019"/>
            <a:ext cx="11815090"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نظرة عامة على برنامج التحديد الذاتي</a:t>
            </a:r>
          </a:p>
        </p:txBody>
      </p:sp>
      <p:sp>
        <p:nvSpPr>
          <p:cNvPr id="9" name="Rectangle 8"/>
          <p:cNvSpPr/>
          <p:nvPr/>
        </p:nvSpPr>
        <p:spPr>
          <a:xfrm>
            <a:off x="344556" y="1772019"/>
            <a:ext cx="5102087" cy="4735920"/>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708278" y="1757645"/>
            <a:ext cx="5102087" cy="4735920"/>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606191" y="1963974"/>
            <a:ext cx="2578818" cy="369332"/>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b="1" u="sng">
                <a:solidFill>
                  <a:schemeClr val="accent5">
                    <a:lumMod val="50000"/>
                  </a:schemeClr>
                </a:solidFill>
                <a:latin typeface="Century Gothic" panose="020B0502020202020204" pitchFamily="34" charset="0"/>
                <a:ea typeface="+mj-ea"/>
                <a:cs typeface="Arial"/>
              </a:rPr>
              <a:t>الخدمات التقليدية</a:t>
            </a:r>
          </a:p>
        </p:txBody>
      </p:sp>
      <p:sp>
        <p:nvSpPr>
          <p:cNvPr id="12" name="TextBox 11"/>
          <p:cNvSpPr txBox="1"/>
          <p:nvPr/>
        </p:nvSpPr>
        <p:spPr>
          <a:xfrm>
            <a:off x="7416647" y="1963974"/>
            <a:ext cx="3673366" cy="369332"/>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2000" b="1" u="sng">
                <a:solidFill>
                  <a:schemeClr val="accent5">
                    <a:lumMod val="50000"/>
                  </a:schemeClr>
                </a:solidFill>
                <a:latin typeface="Century Gothic" panose="020B0502020202020204" pitchFamily="34" charset="0"/>
                <a:ea typeface="+mj-ea"/>
                <a:cs typeface="Arial"/>
              </a:rPr>
              <a:t> برنامج التحديد الذاتي</a:t>
            </a:r>
          </a:p>
        </p:txBody>
      </p:sp>
      <p:sp>
        <p:nvSpPr>
          <p:cNvPr id="13" name="TextBox 12"/>
          <p:cNvSpPr txBox="1"/>
          <p:nvPr/>
        </p:nvSpPr>
        <p:spPr>
          <a:xfrm>
            <a:off x="517619" y="2525261"/>
            <a:ext cx="4642210" cy="2585323"/>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Century Gothic" panose="020B0502020202020204" pitchFamily="34" charset="0"/>
              <a:ea typeface="+mj-ea"/>
              <a:cs typeface="+mj-cs"/>
            </a:endParaRPr>
          </a:p>
          <a:p>
            <a:pPr marL="342900" indent="-342900" algn="r" defTabSz="914400" rtl="1" eaLnBrk="1" latinLnBrk="0" hangingPunct="1">
              <a:lnSpc>
                <a:spcPct val="90000"/>
              </a:lnSpc>
              <a:spcBef>
                <a:spcPct val="0"/>
              </a:spcBef>
              <a:buFont typeface="Arial" panose="020B0604020202020204" pitchFamily="34" charset="0"/>
              <a:buChar char="•"/>
            </a:pPr>
            <a:r>
              <a:rPr lang="ar-SA" sz="2000">
                <a:solidFill>
                  <a:schemeClr val="accent5">
                    <a:lumMod val="50000"/>
                  </a:schemeClr>
                </a:solidFill>
                <a:latin typeface="Century Gothic" panose="020B0502020202020204" pitchFamily="34" charset="0"/>
                <a:ea typeface="+mj-ea"/>
                <a:cs typeface="Arial"/>
              </a:rPr>
              <a:t>التخطيط المرتكز حول الشخص</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Century Gothic" panose="020B0502020202020204" pitchFamily="34" charset="0"/>
              <a:ea typeface="+mj-ea"/>
              <a:cs typeface="+mj-cs"/>
            </a:endParaRPr>
          </a:p>
          <a:p>
            <a:pPr marL="342900" indent="-342900" algn="r" defTabSz="914400" rtl="1" eaLnBrk="1" latinLnBrk="0" hangingPunct="1">
              <a:lnSpc>
                <a:spcPct val="90000"/>
              </a:lnSpc>
              <a:spcBef>
                <a:spcPct val="0"/>
              </a:spcBef>
              <a:buFont typeface="Arial" panose="020B0604020202020204" pitchFamily="34" charset="0"/>
              <a:buChar char="•"/>
            </a:pPr>
            <a:r>
              <a:rPr lang="ar-SA" sz="2000">
                <a:solidFill>
                  <a:schemeClr val="accent5">
                    <a:lumMod val="50000"/>
                  </a:schemeClr>
                </a:solidFill>
                <a:latin typeface="Century Gothic" panose="020B0502020202020204" pitchFamily="34" charset="0"/>
                <a:ea typeface="+mj-ea"/>
                <a:cs typeface="Arial"/>
              </a:rPr>
              <a:t>خطة البرنامج الفردية</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r" defTabSz="914400" rtl="1" eaLnBrk="1" latinLnBrk="0" hangingPunct="1">
              <a:lnSpc>
                <a:spcPct val="90000"/>
              </a:lnSpc>
              <a:spcBef>
                <a:spcPct val="0"/>
              </a:spcBef>
              <a:buFont typeface="Arial" panose="020B0604020202020204" pitchFamily="34" charset="0"/>
              <a:buChar char="•"/>
            </a:pPr>
            <a:r>
              <a:rPr lang="ar-SA" sz="2000">
                <a:solidFill>
                  <a:schemeClr val="accent5">
                    <a:lumMod val="50000"/>
                  </a:schemeClr>
                </a:solidFill>
                <a:latin typeface="Century Gothic" panose="020B0502020202020204" pitchFamily="34" charset="0"/>
                <a:ea typeface="+mj-ea"/>
                <a:cs typeface="Arial"/>
              </a:rPr>
              <a:t> المركز الإقليمي</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r" defTabSz="914400" rtl="1" eaLnBrk="1" latinLnBrk="0" hangingPunct="1">
              <a:lnSpc>
                <a:spcPct val="90000"/>
              </a:lnSpc>
              <a:spcBef>
                <a:spcPct val="0"/>
              </a:spcBef>
              <a:buFont typeface="Arial" panose="020B0604020202020204" pitchFamily="34" charset="0"/>
              <a:buChar char="•"/>
            </a:pPr>
            <a:r>
              <a:rPr lang="ar-SA" sz="2000">
                <a:solidFill>
                  <a:schemeClr val="accent5">
                    <a:lumMod val="50000"/>
                  </a:schemeClr>
                </a:solidFill>
                <a:latin typeface="Century Gothic" panose="020B0502020202020204" pitchFamily="34" charset="0"/>
                <a:ea typeface="+mj-ea"/>
                <a:cs typeface="Arial"/>
              </a:rPr>
              <a:t>مقدمي خدمات البيع</a:t>
            </a:r>
          </a:p>
        </p:txBody>
      </p:sp>
      <p:sp>
        <p:nvSpPr>
          <p:cNvPr id="15" name="TextBox 14"/>
          <p:cNvSpPr txBox="1"/>
          <p:nvPr/>
        </p:nvSpPr>
        <p:spPr>
          <a:xfrm>
            <a:off x="6957391" y="2539635"/>
            <a:ext cx="4642210" cy="3970318"/>
          </a:xfrm>
          <a:prstGeom prst="rect">
            <a:avLst/>
          </a:prstGeom>
          <a:noFill/>
        </p:spPr>
        <p:txBody>
          <a:bodyPr wrap="square" rtlCol="0">
            <a:spAutoFit/>
          </a:bodyPr>
          <a:lstStyle/>
          <a:p>
            <a:pPr marL="342900" indent="-342900" algn="r" defTabSz="914400" rtl="1" eaLnBrk="1" latinLnBrk="0" hangingPunct="1">
              <a:lnSpc>
                <a:spcPct val="90000"/>
              </a:lnSpc>
              <a:spcBef>
                <a:spcPct val="0"/>
              </a:spcBef>
              <a:buFont typeface="Arial" panose="020B0604020202020204" pitchFamily="34" charset="0"/>
              <a:buChar char="•"/>
            </a:pPr>
            <a:r>
              <a:rPr lang="ar-SA" sz="2000">
                <a:solidFill>
                  <a:schemeClr val="accent5">
                    <a:lumMod val="50000"/>
                  </a:schemeClr>
                </a:solidFill>
                <a:latin typeface="Century Gothic" panose="020B0502020202020204" pitchFamily="34" charset="0"/>
                <a:ea typeface="+mj-ea"/>
                <a:cs typeface="Arial"/>
              </a:rPr>
              <a:t>التخطيط المرتكز حول الشخص</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dirty="0">
              <a:solidFill>
                <a:schemeClr val="accent5">
                  <a:lumMod val="50000"/>
                </a:schemeClr>
              </a:solidFill>
              <a:latin typeface="Century Gothic" panose="020B0502020202020204" pitchFamily="34" charset="0"/>
              <a:ea typeface="+mj-ea"/>
              <a:cs typeface="+mj-cs"/>
            </a:endParaRPr>
          </a:p>
          <a:p>
            <a:pPr marL="342900" indent="-342900" algn="r" defTabSz="914400" rtl="1" eaLnBrk="1" latinLnBrk="0" hangingPunct="1">
              <a:lnSpc>
                <a:spcPct val="90000"/>
              </a:lnSpc>
              <a:spcBef>
                <a:spcPct val="0"/>
              </a:spcBef>
              <a:buFont typeface="Arial" panose="020B0604020202020204" pitchFamily="34" charset="0"/>
              <a:buChar char="•"/>
            </a:pPr>
            <a:r>
              <a:rPr lang="ar-SA" sz="2000">
                <a:solidFill>
                  <a:schemeClr val="accent5">
                    <a:lumMod val="50000"/>
                  </a:schemeClr>
                </a:solidFill>
                <a:latin typeface="Century Gothic" panose="020B0502020202020204" pitchFamily="34" charset="0"/>
                <a:ea typeface="+mj-ea"/>
                <a:cs typeface="Arial"/>
              </a:rPr>
              <a:t>خطة البرنامج الفردية</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r" defTabSz="914400" rtl="1" eaLnBrk="1" latinLnBrk="0" hangingPunct="1">
              <a:lnSpc>
                <a:spcPct val="90000"/>
              </a:lnSpc>
              <a:spcBef>
                <a:spcPct val="0"/>
              </a:spcBef>
              <a:buFont typeface="Arial" panose="020B0604020202020204" pitchFamily="34" charset="0"/>
              <a:buChar char="•"/>
            </a:pPr>
            <a:r>
              <a:rPr lang="ar-SA" sz="2000">
                <a:solidFill>
                  <a:schemeClr val="accent5">
                    <a:lumMod val="50000"/>
                  </a:schemeClr>
                </a:solidFill>
                <a:latin typeface="Century Gothic" panose="020B0502020202020204" pitchFamily="34" charset="0"/>
                <a:ea typeface="+mj-ea"/>
                <a:cs typeface="Arial"/>
              </a:rPr>
              <a:t>المركز الإقليمي</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r" defTabSz="914400" rtl="1" eaLnBrk="1" latinLnBrk="0" hangingPunct="1">
              <a:lnSpc>
                <a:spcPct val="90000"/>
              </a:lnSpc>
              <a:spcBef>
                <a:spcPct val="0"/>
              </a:spcBef>
              <a:buFont typeface="Arial" panose="020B0604020202020204" pitchFamily="34" charset="0"/>
              <a:buChar char="•"/>
            </a:pPr>
            <a:r>
              <a:rPr lang="ar-SA" sz="2000">
                <a:solidFill>
                  <a:schemeClr val="accent5">
                    <a:lumMod val="50000"/>
                  </a:schemeClr>
                </a:solidFill>
                <a:latin typeface="Century Gothic" panose="020B0502020202020204" pitchFamily="34" charset="0"/>
                <a:ea typeface="+mj-ea"/>
                <a:cs typeface="Arial"/>
              </a:rPr>
              <a:t>مقدمي خدمات البيع وغيرهم من مقدمي الخدمات</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r" defTabSz="914400" rtl="1" eaLnBrk="1" latinLnBrk="0" hangingPunct="1">
              <a:lnSpc>
                <a:spcPct val="90000"/>
              </a:lnSpc>
              <a:spcBef>
                <a:spcPct val="0"/>
              </a:spcBef>
              <a:buFont typeface="Arial" panose="020B0604020202020204" pitchFamily="34" charset="0"/>
              <a:buChar char="•"/>
            </a:pPr>
            <a:r>
              <a:rPr lang="ar-SA" sz="2000">
                <a:solidFill>
                  <a:schemeClr val="accent5">
                    <a:lumMod val="50000"/>
                  </a:schemeClr>
                </a:solidFill>
                <a:latin typeface="Century Gothic" panose="020B0502020202020204" pitchFamily="34" charset="0"/>
                <a:ea typeface="+mj-ea"/>
                <a:cs typeface="Arial"/>
              </a:rPr>
              <a:t>الميزانية الفردية</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r" defTabSz="914400" rtl="1" eaLnBrk="1" latinLnBrk="0" hangingPunct="1">
              <a:lnSpc>
                <a:spcPct val="90000"/>
              </a:lnSpc>
              <a:spcBef>
                <a:spcPct val="0"/>
              </a:spcBef>
              <a:buFont typeface="Arial" panose="020B0604020202020204" pitchFamily="34" charset="0"/>
              <a:buChar char="•"/>
            </a:pPr>
            <a:r>
              <a:rPr lang="ar-SA" sz="2000">
                <a:solidFill>
                  <a:schemeClr val="accent5">
                    <a:lumMod val="50000"/>
                  </a:schemeClr>
                </a:solidFill>
                <a:latin typeface="Century Gothic" panose="020B0502020202020204" pitchFamily="34" charset="0"/>
                <a:ea typeface="+mj-ea"/>
                <a:cs typeface="Arial"/>
              </a:rPr>
              <a:t>الميسِّر المستقل</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dirty="0">
              <a:solidFill>
                <a:schemeClr val="accent5">
                  <a:lumMod val="50000"/>
                </a:schemeClr>
              </a:solidFill>
              <a:latin typeface="Century Gothic" panose="020B0502020202020204" pitchFamily="34" charset="0"/>
              <a:ea typeface="+mj-ea"/>
              <a:cs typeface="+mj-cs"/>
            </a:endParaRPr>
          </a:p>
          <a:p>
            <a:pPr marL="342900" indent="-342900" algn="r" defTabSz="914400" rtl="1" eaLnBrk="1" latinLnBrk="0" hangingPunct="1">
              <a:lnSpc>
                <a:spcPct val="90000"/>
              </a:lnSpc>
              <a:spcBef>
                <a:spcPct val="0"/>
              </a:spcBef>
              <a:buFont typeface="Arial" panose="020B0604020202020204" pitchFamily="34" charset="0"/>
              <a:buChar char="•"/>
            </a:pPr>
            <a:r>
              <a:rPr lang="ar-SA" sz="2000">
                <a:solidFill>
                  <a:schemeClr val="accent5">
                    <a:lumMod val="50000"/>
                  </a:schemeClr>
                </a:solidFill>
                <a:latin typeface="Century Gothic" panose="020B0502020202020204" pitchFamily="34" charset="0"/>
                <a:ea typeface="+mj-ea"/>
                <a:cs typeface="Arial"/>
              </a:rPr>
              <a:t>خدمة الإدارة المالية</a:t>
            </a:r>
          </a:p>
        </p:txBody>
      </p:sp>
    </p:spTree>
    <p:extLst>
      <p:ext uri="{BB962C8B-B14F-4D97-AF65-F5344CB8AC3E}">
        <p14:creationId xmlns:p14="http://schemas.microsoft.com/office/powerpoint/2010/main" val="38798799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ar-SA"/>
              <a:t>أفكار ختامية</a:t>
            </a:r>
          </a:p>
        </p:txBody>
      </p:sp>
      <p:grpSp>
        <p:nvGrpSpPr>
          <p:cNvPr id="10" name="Group 9">
            <a:extLst>
              <a:ext uri="{FF2B5EF4-FFF2-40B4-BE49-F238E27FC236}">
                <a16:creationId xmlns:a16="http://schemas.microsoft.com/office/drawing/2014/main" id="{16892F87-C89B-A64A-8BD7-CF997F787A6E}"/>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04E7CF7A-28B2-D540-8EF8-6B7312A30C6C}"/>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6FF57D07-C5C0-CB40-BAC3-F76382E61633}"/>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BEE3754-D788-E841-8DE0-2635FF6F7F52}"/>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D09DB38D-0F37-7044-8A22-914588685CC2}"/>
                </a:ext>
              </a:extLst>
            </p:cNvPr>
            <p:cNvSpPr txBox="1"/>
            <p:nvPr/>
          </p:nvSpPr>
          <p:spPr>
            <a:xfrm>
              <a:off x="7551339" y="4838955"/>
              <a:ext cx="3109170" cy="2114425"/>
            </a:xfrm>
            <a:prstGeom prst="rect">
              <a:avLst/>
            </a:prstGeom>
            <a:noFill/>
          </p:spPr>
          <p:txBody>
            <a:bodyPr wrap="square" rtlCol="0">
              <a:spAutoFit/>
            </a:bodyPr>
            <a:lstStyle/>
            <a:p>
              <a:pPr>
                <a:lnSpc>
                  <a:spcPct val="90000"/>
                </a:lnSpc>
                <a:spcBef>
                  <a:spcPct val="0"/>
                </a:spcBef>
              </a:pPr>
              <a:r>
                <a:rPr lang="ar-SA" b="1" dirty="0">
                  <a:solidFill>
                    <a:schemeClr val="accent5">
                      <a:lumMod val="50000"/>
                    </a:schemeClr>
                  </a:solidFill>
                  <a:latin typeface="Century Gothic" panose="020B0502020202020204" pitchFamily="34" charset="0"/>
                  <a:ea typeface="+mj-ea"/>
                  <a:cs typeface="Arial"/>
                </a:rPr>
                <a:t>الأدوار والمسئوليات</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 أنت</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 الأسرة/دائرة الدعم</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منسق الخدمة</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خدمة الإدارة المالية</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 مقدم الخدمات</a:t>
              </a:r>
            </a:p>
            <a:p>
              <a:pPr marL="342900" indent="-342900">
                <a:lnSpc>
                  <a:spcPct val="90000"/>
                </a:lnSpc>
                <a:spcBef>
                  <a:spcPct val="0"/>
                </a:spcBef>
                <a:buFont typeface="Wingdings" panose="05000000000000000000" pitchFamily="2" charset="2"/>
                <a:buChar char="ü"/>
              </a:pPr>
              <a:r>
                <a:rPr lang="ar-SA" dirty="0">
                  <a:solidFill>
                    <a:schemeClr val="accent5">
                      <a:lumMod val="50000"/>
                    </a:schemeClr>
                  </a:solidFill>
                  <a:latin typeface="Century Gothic" panose="020B0502020202020204" pitchFamily="34" charset="0"/>
                  <a:ea typeface="+mj-ea"/>
                  <a:cs typeface="Arial"/>
                </a:rPr>
                <a:t>الميسِّر المستقل</a:t>
              </a:r>
            </a:p>
            <a:p>
              <a:pPr marL="342900" indent="-342900">
                <a:lnSpc>
                  <a:spcPct val="90000"/>
                </a:lnSpc>
                <a:spcBef>
                  <a:spcPct val="0"/>
                </a:spcBef>
                <a:buFont typeface="Arial" panose="020B0604020202020204" pitchFamily="34" charset="0"/>
                <a:buChar char="•"/>
              </a:pPr>
              <a:endParaRPr lang="en-US" sz="20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3D33E524-8F71-084B-B354-6047A2137964}"/>
                </a:ext>
              </a:extLst>
            </p:cNvPr>
            <p:cNvSpPr txBox="1"/>
            <p:nvPr/>
          </p:nvSpPr>
          <p:spPr>
            <a:xfrm>
              <a:off x="7551338" y="3127359"/>
              <a:ext cx="3109170" cy="1837426"/>
            </a:xfrm>
            <a:prstGeom prst="rect">
              <a:avLst/>
            </a:prstGeom>
            <a:noFill/>
          </p:spPr>
          <p:txBody>
            <a:bodyPr wrap="square" rtlCol="0">
              <a:spAutoFit/>
            </a:bodyPr>
            <a:lstStyle/>
            <a:p>
              <a:r>
                <a:rPr lang="ar-SA" b="1">
                  <a:solidFill>
                    <a:schemeClr val="accent5">
                      <a:lumMod val="50000"/>
                    </a:schemeClr>
                  </a:solidFill>
                  <a:latin typeface="Century Gothic" panose="020B0502020202020204" pitchFamily="34" charset="0"/>
                  <a:cs typeface="Arial"/>
                </a:rPr>
                <a:t>5 مبادئ</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الحرية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السلطة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الدعم</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 المسؤولية</a:t>
              </a:r>
            </a:p>
            <a:p>
              <a:pPr marL="342900" indent="-342900">
                <a:lnSpc>
                  <a:spcPct val="90000"/>
                </a:lnSpc>
                <a:spcBef>
                  <a:spcPct val="0"/>
                </a:spcBef>
                <a:buFont typeface="Wingdings" panose="05000000000000000000" pitchFamily="2" charset="2"/>
                <a:buChar char="ü"/>
              </a:pPr>
              <a:r>
                <a:rPr lang="ar-SA">
                  <a:solidFill>
                    <a:schemeClr val="accent5">
                      <a:lumMod val="50000"/>
                    </a:schemeClr>
                  </a:solidFill>
                  <a:latin typeface="Century Gothic" panose="020B0502020202020204" pitchFamily="34" charset="0"/>
                  <a:ea typeface="+mj-ea"/>
                  <a:cs typeface="Arial"/>
                </a:rPr>
                <a:t> الإقرار  </a:t>
              </a:r>
            </a:p>
            <a:p>
              <a:pPr algn="l" defTabSz="914400" rtl="0" eaLnBrk="1" latinLnBrk="0" hangingPunct="1">
                <a:lnSpc>
                  <a:spcPct val="90000"/>
                </a:lnSpc>
                <a:spcBef>
                  <a:spcPct val="0"/>
                </a:spcBef>
                <a:buNone/>
              </a:pPr>
              <a:endParaRPr lang="en-US"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35687699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11863239" cy="784146"/>
          </a:xfrm>
        </p:spPr>
        <p:txBody>
          <a:bodyPr/>
          <a:lstStyle/>
          <a:p>
            <a:r>
              <a:rPr lang="ar-SA" sz="2800" dirty="0"/>
              <a:t>أفكار ختامية</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95179"/>
            <a:ext cx="11863239"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أفكار ختامية</a:t>
            </a:r>
          </a:p>
        </p:txBody>
      </p:sp>
      <p:sp>
        <p:nvSpPr>
          <p:cNvPr id="6" name="TextBox 5"/>
          <p:cNvSpPr txBox="1"/>
          <p:nvPr/>
        </p:nvSpPr>
        <p:spPr>
          <a:xfrm>
            <a:off x="825736" y="1676044"/>
            <a:ext cx="10810119" cy="5078313"/>
          </a:xfrm>
          <a:prstGeom prst="rect">
            <a:avLst/>
          </a:prstGeom>
          <a:noFill/>
        </p:spPr>
        <p:txBody>
          <a:bodyPr wrap="square" rtlCol="0">
            <a:spAutoFit/>
          </a:bodyPr>
          <a:lstStyle/>
          <a:p>
            <a:pPr algn="ctr" defTabSz="914400" rtl="1" eaLnBrk="1" latinLnBrk="0" hangingPunct="1">
              <a:lnSpc>
                <a:spcPct val="90000"/>
              </a:lnSpc>
              <a:spcBef>
                <a:spcPct val="0"/>
              </a:spcBef>
              <a:buNone/>
            </a:pPr>
            <a:r>
              <a:rPr lang="ar-SA" sz="36000" b="1" dirty="0">
                <a:solidFill>
                  <a:schemeClr val="accent5">
                    <a:lumMod val="50000"/>
                  </a:schemeClr>
                </a:solidFill>
                <a:effectLst>
                  <a:outerShdw blurRad="38100" dist="38100" dir="2700000" algn="tl">
                    <a:srgbClr val="000000">
                      <a:alpha val="43137"/>
                    </a:srgbClr>
                  </a:outerShdw>
                </a:effectLst>
                <a:latin typeface="Bauhaus 93" pitchFamily="82" charset="77"/>
                <a:ea typeface="+mj-ea"/>
                <a:cs typeface="Arial"/>
              </a:rPr>
              <a:t>أنت!</a:t>
            </a:r>
          </a:p>
        </p:txBody>
      </p:sp>
      <p:sp>
        <p:nvSpPr>
          <p:cNvPr id="3" name="Rectangle 2">
            <a:extLst>
              <a:ext uri="{FF2B5EF4-FFF2-40B4-BE49-F238E27FC236}">
                <a16:creationId xmlns:a16="http://schemas.microsoft.com/office/drawing/2014/main" id="{E3335E51-F430-4E46-B94F-CB36D64B28DD}"/>
              </a:ext>
            </a:extLst>
          </p:cNvPr>
          <p:cNvSpPr/>
          <p:nvPr/>
        </p:nvSpPr>
        <p:spPr>
          <a:xfrm>
            <a:off x="110209" y="913901"/>
            <a:ext cx="11770419" cy="707886"/>
          </a:xfrm>
          <a:prstGeom prst="rect">
            <a:avLst/>
          </a:prstGeom>
        </p:spPr>
        <p:txBody>
          <a:bodyPr wrap="square">
            <a:spAutoFit/>
          </a:bodyPr>
          <a:lstStyle/>
          <a:p>
            <a:r>
              <a:rPr lang="ar-SA" sz="4000" b="1" dirty="0">
                <a:latin typeface="Century Gothic" panose="020B0502020202020204" pitchFamily="34" charset="0"/>
                <a:cs typeface="Arial"/>
              </a:rPr>
              <a:t>ما يمكن الوصول إليه</a:t>
            </a:r>
          </a:p>
        </p:txBody>
      </p:sp>
      <p:sp>
        <p:nvSpPr>
          <p:cNvPr id="7" name="Content Placeholder 2">
            <a:extLst>
              <a:ext uri="{FF2B5EF4-FFF2-40B4-BE49-F238E27FC236}">
                <a16:creationId xmlns:a16="http://schemas.microsoft.com/office/drawing/2014/main" id="{9DA8DFC3-24EA-D745-B088-CD09444EF7CD}"/>
              </a:ext>
            </a:extLst>
          </p:cNvPr>
          <p:cNvSpPr txBox="1">
            <a:spLocks/>
          </p:cNvSpPr>
          <p:nvPr/>
        </p:nvSpPr>
        <p:spPr>
          <a:xfrm>
            <a:off x="203030" y="3976914"/>
            <a:ext cx="11770419" cy="2634861"/>
          </a:xfrm>
          <a:prstGeom prst="rect">
            <a:avLst/>
          </a:prstGeom>
          <a:solidFill>
            <a:schemeClr val="bg1">
              <a:lumMod val="95000"/>
              <a:alpha val="71000"/>
            </a:schemeClr>
          </a:solidFill>
          <a:ln>
            <a:noFill/>
          </a:ln>
        </p:spPr>
        <p:txBody>
          <a:bodyPr>
            <a:normAutofit fontScale="475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algn="ctr">
              <a:buFont typeface="Arial" panose="020B0604020202020204" pitchFamily="34" charset="0"/>
              <a:buNone/>
            </a:pPr>
            <a:r>
              <a:rPr lang="ar-SA" sz="8000" dirty="0">
                <a:latin typeface="Century Gothic" panose="020B0502020202020204" pitchFamily="34" charset="0"/>
                <a:cs typeface="Arial"/>
              </a:rPr>
              <a:t> ضع خطة تناسب حياتك وتساعدك على تحقيق أهداف حياتك!</a:t>
            </a:r>
          </a:p>
          <a:p>
            <a:pPr marL="0" indent="0" algn="ctr">
              <a:buFont typeface="Arial" panose="020B0604020202020204" pitchFamily="34" charset="0"/>
              <a:buNone/>
            </a:pPr>
            <a:endParaRPr lang="en-US" sz="8000" dirty="0">
              <a:latin typeface="Century Gothic" panose="020B0502020202020204" pitchFamily="34" charset="0"/>
            </a:endParaRPr>
          </a:p>
          <a:p>
            <a:pPr marL="0" indent="0" algn="ctr">
              <a:buFont typeface="Arial" panose="020B0604020202020204" pitchFamily="34" charset="0"/>
              <a:buNone/>
            </a:pPr>
            <a:r>
              <a:rPr lang="ar-SA" sz="8000" dirty="0">
                <a:latin typeface="Century Gothic" panose="020B0502020202020204" pitchFamily="34" charset="0"/>
                <a:cs typeface="Arial"/>
              </a:rPr>
              <a:t>     إلى جانب الخدمات المقدمة من الأشخاص الذين تختارهم</a:t>
            </a:r>
          </a:p>
          <a:p>
            <a:pPr marL="0" indent="0" algn="ctr">
              <a:buFont typeface="Arial" panose="020B0604020202020204" pitchFamily="34" charset="0"/>
              <a:buNone/>
            </a:pPr>
            <a:r>
              <a:rPr lang="ar-SA" sz="8000" dirty="0">
                <a:latin typeface="Century Gothic" panose="020B0502020202020204" pitchFamily="34" charset="0"/>
                <a:cs typeface="Arial"/>
              </a:rPr>
              <a:t>            في المجتمع الذي تعيش فيه والأماكن التي تريدها!</a:t>
            </a:r>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39065027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Rectangle 2"/>
          <p:cNvSpPr/>
          <p:nvPr/>
        </p:nvSpPr>
        <p:spPr>
          <a:xfrm>
            <a:off x="3931920" y="1272869"/>
            <a:ext cx="3886971" cy="835581"/>
          </a:xfrm>
          <a:prstGeom prst="rect">
            <a:avLst/>
          </a:pr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11824615" cy="784146"/>
          </a:xfrm>
        </p:spPr>
        <p:txBody>
          <a:bodyPr/>
          <a:lstStyle/>
          <a:p>
            <a:r>
              <a:rPr lang="ar-SA" sz="2800" dirty="0"/>
              <a:t>أفكار ختامية</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95179"/>
            <a:ext cx="11824615" cy="466281"/>
          </a:xfrm>
          <a:prstGeom prst="rect">
            <a:avLst/>
          </a:prstGeom>
          <a:noFill/>
        </p:spPr>
        <p:txBody>
          <a:bodyPr wrap="square" rtlCol="0">
            <a:spAutoFit/>
          </a:bodyPr>
          <a:lstStyle/>
          <a:p>
            <a:pPr defTabSz="914400" rtl="1" eaLnBrk="1" latinLnBrk="0" hangingPunct="1">
              <a:lnSpc>
                <a:spcPct val="90000"/>
              </a:lnSpc>
              <a:spcBef>
                <a:spcPct val="0"/>
              </a:spcBef>
              <a:buNone/>
            </a:pPr>
            <a:r>
              <a:rPr lang="ar-SA" sz="2700" b="1" dirty="0">
                <a:solidFill>
                  <a:schemeClr val="bg2">
                    <a:lumMod val="10000"/>
                  </a:schemeClr>
                </a:solidFill>
                <a:latin typeface="Century Gothic" panose="020B0502020202020204" pitchFamily="34" charset="0"/>
                <a:ea typeface="+mj-ea"/>
                <a:cs typeface="Arial"/>
              </a:rPr>
              <a:t>أسئلة</a:t>
            </a:r>
          </a:p>
        </p:txBody>
      </p:sp>
      <p:grpSp>
        <p:nvGrpSpPr>
          <p:cNvPr id="10" name="Group 9"/>
          <p:cNvGrpSpPr/>
          <p:nvPr/>
        </p:nvGrpSpPr>
        <p:grpSpPr>
          <a:xfrm rot="5400000">
            <a:off x="4188303" y="619109"/>
            <a:ext cx="3579183" cy="6722812"/>
            <a:chOff x="883578" y="3883053"/>
            <a:chExt cx="3579183" cy="3567393"/>
          </a:xfrm>
        </p:grpSpPr>
        <p:sp>
          <p:nvSpPr>
            <p:cNvPr id="11" name="Rectangle 10"/>
            <p:cNvSpPr/>
            <p:nvPr/>
          </p:nvSpPr>
          <p:spPr>
            <a:xfrm>
              <a:off x="883578" y="3883053"/>
              <a:ext cx="3579183" cy="3567393"/>
            </a:xfrm>
            <a:prstGeom prst="rect">
              <a:avLst/>
            </a:prstGeom>
            <a:solidFill>
              <a:schemeClr val="tx1">
                <a:lumMod val="75000"/>
                <a:lumOff val="2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027520" y="3965938"/>
              <a:ext cx="3291298" cy="3401621"/>
            </a:xfrm>
            <a:prstGeom prst="rect">
              <a:avLst/>
            </a:prstGeom>
            <a:solidFill>
              <a:schemeClr val="bg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DD4E743B-7162-0148-A5DF-FD1B9AA442B5}"/>
              </a:ext>
            </a:extLst>
          </p:cNvPr>
          <p:cNvSpPr/>
          <p:nvPr/>
        </p:nvSpPr>
        <p:spPr>
          <a:xfrm>
            <a:off x="2870200" y="2490728"/>
            <a:ext cx="6096000" cy="2862322"/>
          </a:xfrm>
          <a:prstGeom prst="rect">
            <a:avLst/>
          </a:prstGeom>
        </p:spPr>
        <p:txBody>
          <a:bodyPr>
            <a:spAutoFit/>
          </a:bodyPr>
          <a:lstStyle/>
          <a:p>
            <a:pPr algn="ctr"/>
            <a:r>
              <a:rPr lang="ar-SA" sz="2000">
                <a:latin typeface="Century Gothic" panose="020B0502020202020204" pitchFamily="34" charset="0"/>
                <a:cs typeface="Arial"/>
              </a:rPr>
              <a:t>المركز الإقليمي المحلي: (أدخل رابط الموقع للحصول على معلومات عن برنامج التحديد الذاتي)</a:t>
            </a:r>
          </a:p>
          <a:p>
            <a:pPr algn="ctr"/>
            <a:endParaRPr lang="en-US" sz="2000" dirty="0">
              <a:latin typeface="Century Gothic" panose="020B0502020202020204" pitchFamily="34" charset="0"/>
            </a:endParaRPr>
          </a:p>
          <a:p>
            <a:pPr algn="ctr"/>
            <a:r>
              <a:rPr lang="ar-SA" sz="2000">
                <a:latin typeface="Century Gothic" panose="020B0502020202020204" pitchFamily="34" charset="0"/>
                <a:cs typeface="Arial"/>
              </a:rPr>
              <a:t>اللجنة الاستشارية المحلية: (أدخل رابط الموقع أو معلومات الاتصال)</a:t>
            </a:r>
          </a:p>
          <a:p>
            <a:pPr algn="ctr"/>
            <a:endParaRPr lang="en-US" sz="2000" dirty="0">
              <a:latin typeface="Century Gothic" panose="020B0502020202020204" pitchFamily="34" charset="0"/>
            </a:endParaRPr>
          </a:p>
          <a:p>
            <a:pPr algn="ctr"/>
            <a:r>
              <a:rPr lang="ar-SA" sz="2000">
                <a:latin typeface="Century Gothic" panose="020B0502020202020204" pitchFamily="34" charset="0"/>
                <a:cs typeface="Arial"/>
              </a:rPr>
              <a:t>موقع دائرة الخدمات التطويرية الإلكتروني:</a:t>
            </a:r>
            <a:r>
              <a:rPr lang="ar-SA" sz="2000">
                <a:latin typeface="Century Gothic" panose="020B0502020202020204" pitchFamily="34" charset="0"/>
                <a:cs typeface="Arial"/>
                <a:hlinkClick r:id="rId4"/>
              </a:rPr>
              <a:t> </a:t>
            </a:r>
            <a:r>
              <a:rPr lang="en-US" sz="2000">
                <a:latin typeface="Century Gothic" panose="020B0502020202020204" pitchFamily="34" charset="0"/>
                <a:cs typeface="Arial"/>
                <a:hlinkClick r:id="rId4"/>
              </a:rPr>
              <a:t>www.dds.ca.gov/sdp</a:t>
            </a:r>
          </a:p>
          <a:p>
            <a:pPr algn="ctr"/>
            <a:endParaRPr lang="en-US" sz="2000" dirty="0">
              <a:latin typeface="Century Gothic" panose="020B0502020202020204" pitchFamily="34" charset="0"/>
            </a:endParaRPr>
          </a:p>
          <a:p>
            <a:pPr algn="ctr"/>
            <a:r>
              <a:rPr lang="ar-SA" sz="2000">
                <a:latin typeface="Century Gothic" panose="020B0502020202020204" pitchFamily="34" charset="0"/>
                <a:cs typeface="Arial"/>
              </a:rPr>
              <a:t>البريد الإلكتروني لدائرة الخدمات التطويرية:</a:t>
            </a:r>
            <a:r>
              <a:rPr lang="ar-SA" sz="2000">
                <a:latin typeface="Century Gothic" panose="020B0502020202020204" pitchFamily="34" charset="0"/>
                <a:cs typeface="Arial"/>
                <a:hlinkClick r:id="rId5"/>
              </a:rPr>
              <a:t> </a:t>
            </a:r>
            <a:r>
              <a:rPr lang="en-US" sz="2000">
                <a:latin typeface="Century Gothic" panose="020B0502020202020204" pitchFamily="34" charset="0"/>
                <a:cs typeface="Arial"/>
                <a:hlinkClick r:id="rId5"/>
              </a:rPr>
              <a:t>sdp@dds.ca.gov</a:t>
            </a:r>
          </a:p>
        </p:txBody>
      </p:sp>
      <p:sp>
        <p:nvSpPr>
          <p:cNvPr id="13" name="Title 2"/>
          <p:cNvSpPr txBox="1">
            <a:spLocks/>
          </p:cNvSpPr>
          <p:nvPr/>
        </p:nvSpPr>
        <p:spPr>
          <a:xfrm>
            <a:off x="4182609" y="1361414"/>
            <a:ext cx="3636282" cy="735601"/>
          </a:xfrm>
          <a:prstGeom prst="rect">
            <a:avLst/>
          </a:prstGeom>
        </p:spPr>
        <p:txBody>
          <a:bodyP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b="1"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cs typeface="Arial"/>
              </a:rPr>
              <a:t>أسئلة؟</a:t>
            </a:r>
          </a:p>
        </p:txBody>
      </p:sp>
    </p:spTree>
    <p:extLst>
      <p:ext uri="{BB962C8B-B14F-4D97-AF65-F5344CB8AC3E}">
        <p14:creationId xmlns:p14="http://schemas.microsoft.com/office/powerpoint/2010/main" val="1304750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Arial"/>
      </a:majorFont>
      <a:minorFont>
        <a:latin typeface="Calibri"/>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defTabSz="914400" rtl="0" eaLnBrk="1" latinLnBrk="0" hangingPunct="1">
          <a:lnSpc>
            <a:spcPct val="90000"/>
          </a:lnSpc>
          <a:spcBef>
            <a:spcPct val="0"/>
          </a:spcBef>
          <a:buNone/>
          <a:defRPr sz="2000" kern="1200" dirty="0" smtClean="0">
            <a:solidFill>
              <a:schemeClr val="accent5">
                <a:lumMod val="50000"/>
              </a:schemeClr>
            </a:solidFill>
            <a:latin typeface="Century Gothic" panose="020B0502020202020204" pitchFamily="34" charset="0"/>
            <a:ea typeface="+mj-ea"/>
            <a:cs typeface="+mj-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Arial"/>
      </a:majorFont>
      <a:minorFont>
        <a:latin typeface="Calibri"/>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Arial"/>
      </a:majorFont>
      <a:minorFont>
        <a:latin typeface="Calibri"/>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Arial"/>
      </a:majorFont>
      <a:minorFont>
        <a:latin typeface="Calibri"/>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Arial"/>
      </a:majorFont>
      <a:minorFont>
        <a:latin typeface="Calibri"/>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Arial"/>
      </a:majorFont>
      <a:minorFont>
        <a:latin typeface="Calibri"/>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Arial"/>
      </a:majorFont>
      <a:minorFont>
        <a:latin typeface="Calibri"/>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10942</TotalTime>
  <Words>13313</Words>
  <Application>Microsoft Office PowerPoint</Application>
  <PresentationFormat>Widescreen</PresentationFormat>
  <Paragraphs>1842</Paragraphs>
  <Slides>92</Slides>
  <Notes>92</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92</vt:i4>
      </vt:variant>
    </vt:vector>
  </HeadingPairs>
  <TitlesOfParts>
    <vt:vector size="108" baseType="lpstr">
      <vt:lpstr>6</vt:lpstr>
      <vt:lpstr>Arial</vt:lpstr>
      <vt:lpstr>Bauhaus 93</vt:lpstr>
      <vt:lpstr>Berlin Sans FB Demi</vt:lpstr>
      <vt:lpstr>Calibri</vt:lpstr>
      <vt:lpstr>Calibri Light</vt:lpstr>
      <vt:lpstr>Century Gothic</vt:lpstr>
      <vt:lpstr>Franklin Gothic Heavy</vt:lpstr>
      <vt:lpstr>Symbol</vt:lpstr>
      <vt:lpstr>Times New Roman</vt:lpstr>
      <vt:lpstr>Wingdings</vt:lpstr>
      <vt:lpstr>Office Theme</vt:lpstr>
      <vt:lpstr>3_Custom Design</vt:lpstr>
      <vt:lpstr>2_Custom Design</vt:lpstr>
      <vt:lpstr>1_Custom Design</vt:lpstr>
      <vt:lpstr>Custom Design</vt:lpstr>
      <vt:lpstr>توجيه برنامج التحديد الذاتي تدريب المدرب</vt:lpstr>
      <vt:lpstr>PowerPoint Presentation</vt:lpstr>
      <vt:lpstr>توجيه برنامج التحديد الذاتي</vt:lpstr>
      <vt:lpstr>PowerPoint Presentation</vt:lpstr>
      <vt:lpstr>PowerPoint Presentation</vt:lpstr>
      <vt:lpstr>ما هو التحديد الذاتي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الأدوار والمسئوليات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التخطيط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الدفع مقابل الخدمات والدعم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حقوقك وسلامتك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الخطوات التالية</vt:lpstr>
      <vt:lpstr>PowerPoint Presentation</vt:lpstr>
      <vt:lpstr>PowerPoint Presentation</vt:lpstr>
      <vt:lpstr>PowerPoint Presentation</vt:lpstr>
      <vt:lpstr>PowerPoint Presentation</vt:lpstr>
      <vt:lpstr>PowerPoint Presentation</vt:lpstr>
      <vt:lpstr>أفكار ختامية</vt:lpstr>
      <vt:lpstr>PowerPoint Presentation</vt:lpstr>
      <vt:lpstr>PowerPoint Presentation</vt:lpstr>
    </vt:vector>
  </TitlesOfParts>
  <Company>Dept. of Developmental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SDP PowerPoint Presentation</dc:title>
  <dc:subject>SDP</dc:subject>
  <dc:creator>DDS</dc:creator>
  <cp:keywords>SDP</cp:keywords>
  <cp:lastModifiedBy>Parsons, Jennifer@DDS</cp:lastModifiedBy>
  <cp:revision>556</cp:revision>
  <cp:lastPrinted>2019-02-20T21:31:36Z</cp:lastPrinted>
  <dcterms:created xsi:type="dcterms:W3CDTF">2019-01-24T16:19:20Z</dcterms:created>
  <dcterms:modified xsi:type="dcterms:W3CDTF">2019-04-17T22:35:55Z</dcterms:modified>
</cp:coreProperties>
</file>