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685" r:id="rId3"/>
    <p:sldMasterId id="2147483673" r:id="rId4"/>
    <p:sldMasterId id="2147483660" r:id="rId5"/>
  </p:sldMasterIdLst>
  <p:notesMasterIdLst>
    <p:notesMasterId r:id="rId98"/>
  </p:notesMasterIdLst>
  <p:handoutMasterIdLst>
    <p:handoutMasterId r:id="rId99"/>
  </p:handoutMasterIdLst>
  <p:sldIdLst>
    <p:sldId id="508" r:id="rId6"/>
    <p:sldId id="510" r:id="rId7"/>
    <p:sldId id="256" r:id="rId8"/>
    <p:sldId id="511" r:id="rId9"/>
    <p:sldId id="512" r:id="rId10"/>
    <p:sldId id="488" r:id="rId11"/>
    <p:sldId id="513" r:id="rId12"/>
    <p:sldId id="294" r:id="rId13"/>
    <p:sldId id="527" r:id="rId14"/>
    <p:sldId id="295" r:id="rId15"/>
    <p:sldId id="296" r:id="rId16"/>
    <p:sldId id="297" r:id="rId17"/>
    <p:sldId id="298" r:id="rId18"/>
    <p:sldId id="514" r:id="rId19"/>
    <p:sldId id="489" r:id="rId20"/>
    <p:sldId id="502" r:id="rId21"/>
    <p:sldId id="454" r:id="rId22"/>
    <p:sldId id="455" r:id="rId23"/>
    <p:sldId id="456" r:id="rId24"/>
    <p:sldId id="457" r:id="rId25"/>
    <p:sldId id="507" r:id="rId26"/>
    <p:sldId id="467" r:id="rId27"/>
    <p:sldId id="459" r:id="rId28"/>
    <p:sldId id="468" r:id="rId29"/>
    <p:sldId id="469" r:id="rId30"/>
    <p:sldId id="516" r:id="rId31"/>
    <p:sldId id="515" r:id="rId32"/>
    <p:sldId id="490" r:id="rId33"/>
    <p:sldId id="497" r:id="rId34"/>
    <p:sldId id="300" r:id="rId35"/>
    <p:sldId id="528" r:id="rId36"/>
    <p:sldId id="529" r:id="rId37"/>
    <p:sldId id="301" r:id="rId38"/>
    <p:sldId id="302" r:id="rId39"/>
    <p:sldId id="303" r:id="rId40"/>
    <p:sldId id="304" r:id="rId41"/>
    <p:sldId id="452" r:id="rId42"/>
    <p:sldId id="462" r:id="rId43"/>
    <p:sldId id="257" r:id="rId44"/>
    <p:sldId id="258" r:id="rId45"/>
    <p:sldId id="261" r:id="rId46"/>
    <p:sldId id="259" r:id="rId47"/>
    <p:sldId id="262" r:id="rId48"/>
    <p:sldId id="264" r:id="rId49"/>
    <p:sldId id="265" r:id="rId50"/>
    <p:sldId id="287" r:id="rId51"/>
    <p:sldId id="288" r:id="rId52"/>
    <p:sldId id="289" r:id="rId53"/>
    <p:sldId id="526" r:id="rId54"/>
    <p:sldId id="498" r:id="rId55"/>
    <p:sldId id="263" r:id="rId56"/>
    <p:sldId id="530" r:id="rId57"/>
    <p:sldId id="268" r:id="rId58"/>
    <p:sldId id="266" r:id="rId59"/>
    <p:sldId id="267" r:id="rId60"/>
    <p:sldId id="269" r:id="rId61"/>
    <p:sldId id="270" r:id="rId62"/>
    <p:sldId id="495" r:id="rId63"/>
    <p:sldId id="499" r:id="rId64"/>
    <p:sldId id="271" r:id="rId65"/>
    <p:sldId id="290" r:id="rId66"/>
    <p:sldId id="524" r:id="rId67"/>
    <p:sldId id="273" r:id="rId68"/>
    <p:sldId id="281" r:id="rId69"/>
    <p:sldId id="521" r:id="rId70"/>
    <p:sldId id="286" r:id="rId71"/>
    <p:sldId id="293" r:id="rId72"/>
    <p:sldId id="291" r:id="rId73"/>
    <p:sldId id="274" r:id="rId74"/>
    <p:sldId id="517" r:id="rId75"/>
    <p:sldId id="523" r:id="rId76"/>
    <p:sldId id="518" r:id="rId77"/>
    <p:sldId id="284" r:id="rId78"/>
    <p:sldId id="525" r:id="rId79"/>
    <p:sldId id="491" r:id="rId80"/>
    <p:sldId id="500" r:id="rId81"/>
    <p:sldId id="473" r:id="rId82"/>
    <p:sldId id="475" r:id="rId83"/>
    <p:sldId id="476" r:id="rId84"/>
    <p:sldId id="505" r:id="rId85"/>
    <p:sldId id="506" r:id="rId86"/>
    <p:sldId id="477" r:id="rId87"/>
    <p:sldId id="479" r:id="rId88"/>
    <p:sldId id="492" r:id="rId89"/>
    <p:sldId id="501" r:id="rId90"/>
    <p:sldId id="481" r:id="rId91"/>
    <p:sldId id="482" r:id="rId92"/>
    <p:sldId id="483" r:id="rId93"/>
    <p:sldId id="485" r:id="rId94"/>
    <p:sldId id="493" r:id="rId95"/>
    <p:sldId id="486" r:id="rId96"/>
    <p:sldId id="503" r:id="rId97"/>
  </p:sldIdLst>
  <p:sldSz cx="12192000" cy="6858000"/>
  <p:notesSz cx="7010400" cy="9296400"/>
  <p:custDataLst>
    <p:tags r:id="rId10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IENVENIDOS A SDP Entrenando al entrenador" id="{F2EA0B75-50B4-446F-8862-1C92E112A11A}">
          <p14:sldIdLst>
            <p14:sldId id="508"/>
            <p14:sldId id="510"/>
          </p14:sldIdLst>
        </p14:section>
        <p14:section name="Introducción a SDP" id="{C951C5DE-3389-49B4-B632-A384ACF281F7}">
          <p14:sldIdLst>
            <p14:sldId id="256"/>
          </p14:sldIdLst>
        </p14:section>
        <p14:section name="Agenda,  herramientas y limpieza" id="{0790382C-1531-43A0-A9A4-476C32F19237}">
          <p14:sldIdLst>
            <p14:sldId id="511"/>
            <p14:sldId id="512"/>
          </p14:sldIdLst>
        </p14:section>
        <p14:section name="Qué es la autodeterminación" id="{8BA70F16-BA25-42C9-B16C-0A3B88E95B4C}">
          <p14:sldIdLst>
            <p14:sldId id="488"/>
            <p14:sldId id="513"/>
            <p14:sldId id="294"/>
            <p14:sldId id="527"/>
            <p14:sldId id="295"/>
            <p14:sldId id="296"/>
            <p14:sldId id="297"/>
            <p14:sldId id="298"/>
            <p14:sldId id="514"/>
          </p14:sldIdLst>
        </p14:section>
        <p14:section name="Papeles y responsabilidades" id="{7670243C-8BC2-491F-BF12-D86DD002E96D}">
          <p14:sldIdLst>
            <p14:sldId id="489"/>
            <p14:sldId id="502"/>
            <p14:sldId id="454"/>
            <p14:sldId id="455"/>
            <p14:sldId id="456"/>
            <p14:sldId id="457"/>
            <p14:sldId id="507"/>
            <p14:sldId id="467"/>
            <p14:sldId id="459"/>
            <p14:sldId id="468"/>
            <p14:sldId id="469"/>
            <p14:sldId id="516"/>
            <p14:sldId id="515"/>
          </p14:sldIdLst>
        </p14:section>
        <p14:section name="PLANIFICACIÓN" id="{AF0AA87E-59AE-4665-9803-784DDAF58659}">
          <p14:sldIdLst>
            <p14:sldId id="490"/>
            <p14:sldId id="497"/>
            <p14:sldId id="300"/>
            <p14:sldId id="528"/>
            <p14:sldId id="529"/>
            <p14:sldId id="301"/>
            <p14:sldId id="302"/>
            <p14:sldId id="303"/>
            <p14:sldId id="304"/>
            <p14:sldId id="452"/>
            <p14:sldId id="462"/>
          </p14:sldIdLst>
        </p14:section>
        <p14:section name="Pagar los servicios y apoyos" id="{75C3B456-1CD0-430B-9C95-C7151146C502}">
          <p14:sldIdLst>
            <p14:sldId id="257"/>
            <p14:sldId id="258"/>
          </p14:sldIdLst>
        </p14:section>
        <p14:section name="Presupuesto individual" id="{319B32E4-3BB3-4FA1-AFC0-E396C1E48508}">
          <p14:sldIdLst>
            <p14:sldId id="261"/>
            <p14:sldId id="259"/>
            <p14:sldId id="262"/>
            <p14:sldId id="264"/>
            <p14:sldId id="265"/>
            <p14:sldId id="287"/>
            <p14:sldId id="288"/>
            <p14:sldId id="289"/>
            <p14:sldId id="526"/>
          </p14:sldIdLst>
        </p14:section>
        <p14:section name="Plan de gastos" id="{1E0E9EA6-9D3A-4A3F-A897-3F45194A2EC6}">
          <p14:sldIdLst>
            <p14:sldId id="498"/>
            <p14:sldId id="263"/>
            <p14:sldId id="530"/>
            <p14:sldId id="268"/>
            <p14:sldId id="266"/>
            <p14:sldId id="267"/>
            <p14:sldId id="269"/>
            <p14:sldId id="270"/>
            <p14:sldId id="495"/>
          </p14:sldIdLst>
        </p14:section>
        <p14:section name="FMS" id="{938BE98A-8D2C-4D3D-94B7-0D2FF4CEA417}">
          <p14:sldIdLst>
            <p14:sldId id="499"/>
            <p14:sldId id="271"/>
            <p14:sldId id="290"/>
            <p14:sldId id="524"/>
            <p14:sldId id="273"/>
            <p14:sldId id="281"/>
            <p14:sldId id="521"/>
            <p14:sldId id="286"/>
            <p14:sldId id="293"/>
            <p14:sldId id="291"/>
            <p14:sldId id="274"/>
            <p14:sldId id="517"/>
            <p14:sldId id="523"/>
            <p14:sldId id="518"/>
            <p14:sldId id="284"/>
            <p14:sldId id="525"/>
          </p14:sldIdLst>
        </p14:section>
        <p14:section name="Sus derechos y seguridad" id="{87E0BFC1-096D-4F8B-9DB4-3612A0C1D2F6}">
          <p14:sldIdLst>
            <p14:sldId id="491"/>
            <p14:sldId id="500"/>
            <p14:sldId id="473"/>
            <p14:sldId id="475"/>
            <p14:sldId id="476"/>
            <p14:sldId id="505"/>
            <p14:sldId id="506"/>
            <p14:sldId id="477"/>
            <p14:sldId id="479"/>
          </p14:sldIdLst>
        </p14:section>
        <p14:section name="Próximos pasos" id="{B8DA8B74-D345-43D8-AA6F-1411792A91CF}">
          <p14:sldIdLst>
            <p14:sldId id="492"/>
            <p14:sldId id="501"/>
            <p14:sldId id="481"/>
            <p14:sldId id="482"/>
            <p14:sldId id="483"/>
            <p14:sldId id="485"/>
          </p14:sldIdLst>
        </p14:section>
        <p14:section name="Pensamientos de cierre" id="{919A2F58-3D71-4BFF-92C8-823DCD8046D8}">
          <p14:sldIdLst>
            <p14:sldId id="493"/>
            <p14:sldId id="486"/>
            <p14:sldId id="50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C8A"/>
    <a:srgbClr val="6AA65A"/>
    <a:srgbClr val="EE7EDE"/>
    <a:srgbClr val="5CC0D4"/>
    <a:srgbClr val="75D3D6"/>
    <a:srgbClr val="7991D3"/>
    <a:srgbClr val="79B1D3"/>
    <a:srgbClr val="32A8C0"/>
    <a:srgbClr val="60CD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46" autoAdjust="0"/>
    <p:restoredTop sz="90669" autoAdjust="0"/>
  </p:normalViewPr>
  <p:slideViewPr>
    <p:cSldViewPr snapToGrid="0">
      <p:cViewPr>
        <p:scale>
          <a:sx n="100" d="100"/>
          <a:sy n="100" d="100"/>
        </p:scale>
        <p:origin x="978" y="1116"/>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handoutMaster" Target="handoutMasters/handout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D0AE8-C54E-E243-8FBE-82D80CDF313F}" type="doc">
      <dgm:prSet loTypeId="urn:microsoft.com/office/officeart/2008/layout/VerticalCurvedList" loCatId="" qsTypeId="urn:microsoft.com/office/officeart/2005/8/quickstyle/simple1" qsCatId="simple" csTypeId="urn:microsoft.com/office/officeart/2005/8/colors/accent3_3" csCatId="accent3" phldr="1"/>
      <dgm:spPr/>
      <dgm:t>
        <a:bodyPr/>
        <a:lstStyle/>
        <a:p>
          <a:endParaRPr lang="en-US"/>
        </a:p>
      </dgm:t>
    </dgm:pt>
    <dgm:pt modelId="{33532BAF-4634-0B45-8037-A25783B760D7}" type="parTrans" cxnId="{A20D950F-74B2-4BCF-89D2-A19349BCF214}">
      <dgm:prSet/>
      <dgm:spPr/>
      <dgm:t>
        <a:bodyPr/>
        <a:lstStyle/>
        <a:p>
          <a:endParaRPr lang="en-US"/>
        </a:p>
      </dgm:t>
    </dgm:pt>
    <dgm:pt modelId="{75321750-4D86-6743-B00A-D24C62EFD4C2}">
      <dgm:prSet phldrT="[Text]" custT="1"/>
      <dgm:spPr/>
      <dgm:t>
        <a:bodyPr/>
        <a:lstStyle/>
        <a:p>
          <a:pPr>
            <a:buFont typeface="Arial" panose="020B0604020202020204" pitchFamily="34" charset="0"/>
            <a:buNone/>
          </a:pPr>
          <a:r>
            <a:rPr lang="es-US" sz="1800" b="0" i="0" strike="noStrike" cap="none" spc="0" baseline="0">
              <a:solidFill>
                <a:srgbClr val="000000"/>
              </a:solidFill>
              <a:effectLst/>
              <a:latin typeface="Calibri"/>
              <a:ea typeface="Calibri"/>
              <a:cs typeface="Calibri"/>
            </a:rPr>
            <a:t> Sentirse o actuar muy molesto durante mucho tiempo</a:t>
          </a:r>
        </a:p>
      </dgm:t>
    </dgm:pt>
    <dgm:pt modelId="{22EC4A41-ADD4-3149-B1A2-3CD330A78C0D}" type="sibTrans" cxnId="{A20D950F-74B2-4BCF-89D2-A19349BCF214}">
      <dgm:prSet/>
      <dgm:spPr/>
      <dgm:t>
        <a:bodyPr/>
        <a:lstStyle/>
        <a:p>
          <a:endParaRPr lang="en-US"/>
        </a:p>
      </dgm:t>
    </dgm:pt>
    <dgm:pt modelId="{5D5165F5-8B3D-F24A-BB16-B29CADB645A7}" type="parTrans" cxnId="{093576C2-9D94-479A-9E7E-1EA1CF679FD4}">
      <dgm:prSet/>
      <dgm:spPr/>
      <dgm:t>
        <a:bodyPr/>
        <a:lstStyle/>
        <a:p>
          <a:endParaRPr lang="en-US"/>
        </a:p>
      </dgm:t>
    </dgm:pt>
    <dgm:pt modelId="{3624839D-AB27-0640-86A8-C5DB2E4964E9}">
      <dgm:prSet phldrT="[Text]" custT="1"/>
      <dgm:spPr/>
      <dgm:t>
        <a:bodyPr/>
        <a:lstStyle/>
        <a:p>
          <a:pPr>
            <a:buFont typeface="Arial" panose="020B0604020202020204" pitchFamily="34" charset="0"/>
            <a:buNone/>
          </a:pPr>
          <a:r>
            <a:rPr lang="es-US" sz="1800" b="0" i="0" strike="noStrike" cap="none" spc="0" baseline="0">
              <a:solidFill>
                <a:srgbClr val="000000"/>
              </a:solidFill>
              <a:effectLst/>
              <a:latin typeface="Calibri"/>
              <a:ea typeface="Calibri"/>
              <a:cs typeface="Calibri"/>
            </a:rPr>
            <a:t> Perder habilidades o confianza</a:t>
          </a:r>
        </a:p>
      </dgm:t>
    </dgm:pt>
    <dgm:pt modelId="{82AE4E75-3715-D74E-9C3E-169DA52BE176}" type="sibTrans" cxnId="{093576C2-9D94-479A-9E7E-1EA1CF679FD4}">
      <dgm:prSet/>
      <dgm:spPr/>
      <dgm:t>
        <a:bodyPr/>
        <a:lstStyle/>
        <a:p>
          <a:endParaRPr lang="en-US"/>
        </a:p>
      </dgm:t>
    </dgm:pt>
    <dgm:pt modelId="{DB46A3F5-FB55-104D-80F2-6AA9AB9BB520}" type="parTrans" cxnId="{A0506E75-22E3-4499-9CEB-41E833C1F58F}">
      <dgm:prSet/>
      <dgm:spPr/>
      <dgm:t>
        <a:bodyPr/>
        <a:lstStyle/>
        <a:p>
          <a:endParaRPr lang="en-US"/>
        </a:p>
      </dgm:t>
    </dgm:pt>
    <dgm:pt modelId="{89D51CB2-504B-0E42-AB84-635C8C85E5A9}">
      <dgm:prSet phldrT="[Text]" custT="1"/>
      <dgm:spPr/>
      <dgm:t>
        <a:bodyPr/>
        <a:lstStyle/>
        <a:p>
          <a:pPr>
            <a:buFont typeface="Arial" panose="020B0604020202020204" pitchFamily="34" charset="0"/>
            <a:buNone/>
          </a:pPr>
          <a:r>
            <a:rPr lang="es-US" sz="1800" b="0" i="0" strike="noStrike" cap="none" spc="0" baseline="0">
              <a:solidFill>
                <a:srgbClr val="000000"/>
              </a:solidFill>
              <a:effectLst/>
              <a:latin typeface="Calibri"/>
              <a:ea typeface="Calibri"/>
              <a:cs typeface="Calibri"/>
            </a:rPr>
            <a:t> Cambiar el comportamiento o el estado de ánimo</a:t>
          </a:r>
        </a:p>
      </dgm:t>
    </dgm:pt>
    <dgm:pt modelId="{D56879EF-9E38-1649-AF9D-96609996A6B6}" type="sibTrans" cxnId="{A0506E75-22E3-4499-9CEB-41E833C1F58F}">
      <dgm:prSet/>
      <dgm:spPr/>
      <dgm:t>
        <a:bodyPr/>
        <a:lstStyle/>
        <a:p>
          <a:endParaRPr lang="en-US"/>
        </a:p>
      </dgm:t>
    </dgm:pt>
    <dgm:pt modelId="{23AB6A5E-AF82-944A-AF16-72248A85D218}" type="parTrans" cxnId="{1B1F3B64-6DC1-4852-B25B-5B6569390720}">
      <dgm:prSet/>
      <dgm:spPr/>
      <dgm:t>
        <a:bodyPr/>
        <a:lstStyle/>
        <a:p>
          <a:endParaRPr lang="en-US"/>
        </a:p>
      </dgm:t>
    </dgm:pt>
    <dgm:pt modelId="{6F167C2F-0EFE-6D41-8D47-76F7D9C4B58C}">
      <dgm:prSet custT="1"/>
      <dgm:spPr/>
      <dgm:t>
        <a:bodyPr/>
        <a:lstStyle/>
        <a:p>
          <a:r>
            <a:rPr lang="es-US" sz="1800" b="0" i="0" strike="noStrike" cap="none" spc="0" baseline="0">
              <a:solidFill>
                <a:srgbClr val="000000"/>
              </a:solidFill>
              <a:effectLst/>
              <a:latin typeface="Calibri"/>
              <a:ea typeface="Calibri"/>
              <a:cs typeface="Calibri"/>
            </a:rPr>
            <a:t> Parece asustado de ciertas personas o situaciones</a:t>
          </a:r>
        </a:p>
      </dgm:t>
    </dgm:pt>
    <dgm:pt modelId="{CD871FC4-6C6C-2F43-B71E-54AF4B156026}" type="sibTrans" cxnId="{1B1F3B64-6DC1-4852-B25B-5B6569390720}">
      <dgm:prSet/>
      <dgm:spPr/>
      <dgm:t>
        <a:bodyPr/>
        <a:lstStyle/>
        <a:p>
          <a:endParaRPr lang="en-US"/>
        </a:p>
      </dgm:t>
    </dgm:pt>
    <dgm:pt modelId="{94514F23-830D-274B-8A18-25E6414F9A8B}" type="parTrans" cxnId="{6B4D20F5-E189-46D3-BAAC-D25A9EECBFD6}">
      <dgm:prSet/>
      <dgm:spPr/>
      <dgm:t>
        <a:bodyPr/>
        <a:lstStyle/>
        <a:p>
          <a:endParaRPr lang="en-US"/>
        </a:p>
      </dgm:t>
    </dgm:pt>
    <dgm:pt modelId="{67763D97-7212-6F41-9148-D12B169706D8}">
      <dgm:prSet custT="1"/>
      <dgm:spPr/>
      <dgm:t>
        <a:bodyPr/>
        <a:lstStyle/>
        <a:p>
          <a:r>
            <a:rPr lang="es-US" sz="1800" b="0" i="0" strike="noStrike" cap="none" spc="0" baseline="0">
              <a:solidFill>
                <a:srgbClr val="000000"/>
              </a:solidFill>
              <a:effectLst/>
              <a:latin typeface="Calibri"/>
              <a:ea typeface="Calibri"/>
              <a:cs typeface="Calibri"/>
            </a:rPr>
            <a:t> Volverse agitado o agresivo</a:t>
          </a:r>
        </a:p>
      </dgm:t>
    </dgm:pt>
    <dgm:pt modelId="{337277E3-518E-EC44-973D-A7F55C21237D}" type="sibTrans" cxnId="{6B4D20F5-E189-46D3-BAAC-D25A9EECBFD6}">
      <dgm:prSet/>
      <dgm:spPr/>
      <dgm:t>
        <a:bodyPr/>
        <a:lstStyle/>
        <a:p>
          <a:endParaRPr lang="en-US"/>
        </a:p>
      </dgm:t>
    </dgm:pt>
    <dgm:pt modelId="{18EFDD01-D789-E54C-9CAB-81B24D71907B}" type="parTrans" cxnId="{A11FAA79-6A16-43B9-B43D-BC7B94B97188}">
      <dgm:prSet/>
      <dgm:spPr/>
      <dgm:t>
        <a:bodyPr/>
        <a:lstStyle/>
        <a:p>
          <a:endParaRPr lang="en-US"/>
        </a:p>
      </dgm:t>
    </dgm:pt>
    <dgm:pt modelId="{56EFB916-0B00-2D43-B0CF-F17BFACCF546}">
      <dgm:prSet phldrT="[Text]" custT="1"/>
      <dgm:spPr/>
      <dgm:t>
        <a:bodyPr/>
        <a:lstStyle/>
        <a:p>
          <a:pPr>
            <a:buFont typeface="Arial" panose="020B0604020202020204" pitchFamily="34" charset="0"/>
            <a:buNone/>
          </a:pPr>
          <a:r>
            <a:rPr lang="es-US" sz="1800" b="0" i="0" strike="noStrike" cap="none" spc="0" baseline="0">
              <a:solidFill>
                <a:srgbClr val="000000"/>
              </a:solidFill>
              <a:effectLst/>
              <a:latin typeface="Calibri"/>
              <a:ea typeface="Calibri"/>
              <a:cs typeface="Calibri"/>
            </a:rPr>
            <a:t>  No desea hablar con nadie</a:t>
          </a:r>
        </a:p>
      </dgm:t>
    </dgm:pt>
    <dgm:pt modelId="{8D6CEB97-3267-DB49-B0DE-48C009AFCBC2}" type="sibTrans" cxnId="{A11FAA79-6A16-43B9-B43D-BC7B94B97188}">
      <dgm:prSet/>
      <dgm:spPr/>
      <dgm:t>
        <a:bodyPr/>
        <a:lstStyle/>
        <a:p>
          <a:endParaRPr lang="en-US"/>
        </a:p>
      </dgm:t>
    </dgm:pt>
    <dgm:pt modelId="{30A4430D-FD00-E441-9023-26F598FEA8ED}" type="pres">
      <dgm:prSet presAssocID="{542D0AE8-C54E-E243-8FBE-82D80CDF313F}" presName="Name0" presStyleCnt="0">
        <dgm:presLayoutVars>
          <dgm:chMax val="7"/>
          <dgm:chPref val="7"/>
          <dgm:dir/>
        </dgm:presLayoutVars>
      </dgm:prSet>
      <dgm:spPr/>
    </dgm:pt>
    <dgm:pt modelId="{DE9B137E-5F3C-304E-92B8-14BD948CE703}" type="pres">
      <dgm:prSet presAssocID="{542D0AE8-C54E-E243-8FBE-82D80CDF313F}" presName="Name1" presStyleCnt="0"/>
      <dgm:spPr/>
    </dgm:pt>
    <dgm:pt modelId="{4F1001D4-0B89-BF44-98F8-F87657D2398F}" type="pres">
      <dgm:prSet presAssocID="{542D0AE8-C54E-E243-8FBE-82D80CDF313F}" presName="cycle" presStyleCnt="0"/>
      <dgm:spPr/>
    </dgm:pt>
    <dgm:pt modelId="{C047924E-46A0-EB46-862C-252836C2F3E4}" type="pres">
      <dgm:prSet presAssocID="{542D0AE8-C54E-E243-8FBE-82D80CDF313F}" presName="srcNode" presStyleLbl="node1" presStyleIdx="0" presStyleCnt="6"/>
      <dgm:spPr/>
    </dgm:pt>
    <dgm:pt modelId="{F69EB91C-7F74-874E-A54D-06D9410D9EC2}" type="pres">
      <dgm:prSet presAssocID="{542D0AE8-C54E-E243-8FBE-82D80CDF313F}" presName="conn" presStyleLbl="parChTrans1D2" presStyleIdx="0" presStyleCnt="1"/>
      <dgm:spPr/>
    </dgm:pt>
    <dgm:pt modelId="{4988238E-3C29-9240-AB8C-A178B028A303}" type="pres">
      <dgm:prSet presAssocID="{542D0AE8-C54E-E243-8FBE-82D80CDF313F}" presName="extraNode" presStyleLbl="node1" presStyleIdx="0" presStyleCnt="6"/>
      <dgm:spPr/>
    </dgm:pt>
    <dgm:pt modelId="{F49B1BB7-4F4D-754F-A1DA-EE3035C9A33E}" type="pres">
      <dgm:prSet presAssocID="{542D0AE8-C54E-E243-8FBE-82D80CDF313F}" presName="dstNode" presStyleLbl="node1" presStyleIdx="0" presStyleCnt="6"/>
      <dgm:spPr/>
    </dgm:pt>
    <dgm:pt modelId="{CDDC0783-9466-DB4C-A819-B56212759158}" type="pres">
      <dgm:prSet presAssocID="{75321750-4D86-6743-B00A-D24C62EFD4C2}" presName="text_1" presStyleLbl="node1" presStyleIdx="0" presStyleCnt="6">
        <dgm:presLayoutVars>
          <dgm:bulletEnabled val="1"/>
        </dgm:presLayoutVars>
      </dgm:prSet>
      <dgm:spPr/>
    </dgm:pt>
    <dgm:pt modelId="{B6DAECB3-4C97-8648-80C1-92B29FC4DDE2}" type="pres">
      <dgm:prSet presAssocID="{75321750-4D86-6743-B00A-D24C62EFD4C2}" presName="accent_1" presStyleCnt="0"/>
      <dgm:spPr/>
    </dgm:pt>
    <dgm:pt modelId="{FB23A57E-D295-2746-BD14-B27F1DFDE062}" type="pres">
      <dgm:prSet presAssocID="{75321750-4D86-6743-B00A-D24C62EFD4C2}" presName="accentRepeatNode" presStyleLbl="solidFgAcc1" presStyleIdx="0" presStyleCnt="6" custScaleX="113609" custScaleY="123765"/>
      <dgm:spPr/>
    </dgm:pt>
    <dgm:pt modelId="{0B87E80B-C05E-6249-AE59-D9C5B14E8DB4}" type="pres">
      <dgm:prSet presAssocID="{3624839D-AB27-0640-86A8-C5DB2E4964E9}" presName="text_2" presStyleLbl="node1" presStyleIdx="1" presStyleCnt="6">
        <dgm:presLayoutVars>
          <dgm:bulletEnabled val="1"/>
        </dgm:presLayoutVars>
      </dgm:prSet>
      <dgm:spPr/>
    </dgm:pt>
    <dgm:pt modelId="{A69596D3-3C96-7347-8504-B2E91128E760}" type="pres">
      <dgm:prSet presAssocID="{3624839D-AB27-0640-86A8-C5DB2E4964E9}" presName="accent_2" presStyleCnt="0"/>
      <dgm:spPr/>
    </dgm:pt>
    <dgm:pt modelId="{8BAD4592-97DE-484A-9630-A95B225696AA}" type="pres">
      <dgm:prSet presAssocID="{3624839D-AB27-0640-86A8-C5DB2E4964E9}" presName="accentRepeatNode" presStyleLbl="solidFgAcc1" presStyleIdx="1" presStyleCnt="6" custScaleX="113609" custScaleY="123765"/>
      <dgm:spPr/>
    </dgm:pt>
    <dgm:pt modelId="{A19397F0-B30F-1A42-9C6A-432A3EC9E538}" type="pres">
      <dgm:prSet presAssocID="{89D51CB2-504B-0E42-AB84-635C8C85E5A9}" presName="text_3" presStyleLbl="node1" presStyleIdx="2" presStyleCnt="6">
        <dgm:presLayoutVars>
          <dgm:bulletEnabled val="1"/>
        </dgm:presLayoutVars>
      </dgm:prSet>
      <dgm:spPr/>
    </dgm:pt>
    <dgm:pt modelId="{7C26E9C7-D62B-B04E-98DF-FFD1BACBEC4B}" type="pres">
      <dgm:prSet presAssocID="{89D51CB2-504B-0E42-AB84-635C8C85E5A9}" presName="accent_3" presStyleCnt="0"/>
      <dgm:spPr/>
    </dgm:pt>
    <dgm:pt modelId="{9864E858-E899-BA43-A61D-BB9F1FF0F6A6}" type="pres">
      <dgm:prSet presAssocID="{89D51CB2-504B-0E42-AB84-635C8C85E5A9}" presName="accentRepeatNode" presStyleLbl="solidFgAcc1" presStyleIdx="2" presStyleCnt="6" custScaleX="113609" custScaleY="123765"/>
      <dgm:spPr/>
    </dgm:pt>
    <dgm:pt modelId="{1CBE7B6A-792F-554C-B726-3917564834F8}" type="pres">
      <dgm:prSet presAssocID="{6F167C2F-0EFE-6D41-8D47-76F7D9C4B58C}" presName="text_4" presStyleLbl="node1" presStyleIdx="3" presStyleCnt="6">
        <dgm:presLayoutVars>
          <dgm:bulletEnabled val="1"/>
        </dgm:presLayoutVars>
      </dgm:prSet>
      <dgm:spPr/>
    </dgm:pt>
    <dgm:pt modelId="{B428EB6A-BB78-F242-B2A3-403E839FDB5B}" type="pres">
      <dgm:prSet presAssocID="{6F167C2F-0EFE-6D41-8D47-76F7D9C4B58C}" presName="accent_4" presStyleCnt="0"/>
      <dgm:spPr/>
    </dgm:pt>
    <dgm:pt modelId="{073CA24C-9DDD-F444-91F1-D417E08F0A65}" type="pres">
      <dgm:prSet presAssocID="{6F167C2F-0EFE-6D41-8D47-76F7D9C4B58C}" presName="accentRepeatNode" presStyleLbl="solidFgAcc1" presStyleIdx="3" presStyleCnt="6" custScaleX="113609" custScaleY="123765"/>
      <dgm:spPr/>
    </dgm:pt>
    <dgm:pt modelId="{6310C46B-343D-7F42-97D2-8C6F3608DD80}" type="pres">
      <dgm:prSet presAssocID="{67763D97-7212-6F41-9148-D12B169706D8}" presName="text_5" presStyleLbl="node1" presStyleIdx="4" presStyleCnt="6">
        <dgm:presLayoutVars>
          <dgm:bulletEnabled val="1"/>
        </dgm:presLayoutVars>
      </dgm:prSet>
      <dgm:spPr/>
    </dgm:pt>
    <dgm:pt modelId="{5BCA0B84-899E-474C-9486-FDA8C5C08A22}" type="pres">
      <dgm:prSet presAssocID="{67763D97-7212-6F41-9148-D12B169706D8}" presName="accent_5" presStyleCnt="0"/>
      <dgm:spPr/>
    </dgm:pt>
    <dgm:pt modelId="{75389E1D-4E79-944F-A65E-AF4802F8D297}" type="pres">
      <dgm:prSet presAssocID="{67763D97-7212-6F41-9148-D12B169706D8}" presName="accentRepeatNode" presStyleLbl="solidFgAcc1" presStyleIdx="4" presStyleCnt="6" custScaleX="113609" custScaleY="123765"/>
      <dgm:spPr/>
    </dgm:pt>
    <dgm:pt modelId="{8DDBA8C9-BFEB-5C40-8D11-C83BEA27E5F3}" type="pres">
      <dgm:prSet presAssocID="{56EFB916-0B00-2D43-B0CF-F17BFACCF546}" presName="text_6" presStyleLbl="node1" presStyleIdx="5" presStyleCnt="6">
        <dgm:presLayoutVars>
          <dgm:bulletEnabled val="1"/>
        </dgm:presLayoutVars>
      </dgm:prSet>
      <dgm:spPr/>
    </dgm:pt>
    <dgm:pt modelId="{D1F5E1C7-7AF7-4147-B826-680F1746055A}" type="pres">
      <dgm:prSet presAssocID="{56EFB916-0B00-2D43-B0CF-F17BFACCF546}" presName="accent_6" presStyleCnt="0"/>
      <dgm:spPr/>
    </dgm:pt>
    <dgm:pt modelId="{5B76F7C8-A40D-5549-A642-D57F10A6E93D}" type="pres">
      <dgm:prSet presAssocID="{56EFB916-0B00-2D43-B0CF-F17BFACCF546}" presName="accentRepeatNode" presStyleLbl="solidFgAcc1" presStyleIdx="5" presStyleCnt="6" custScaleX="113609" custScaleY="123765"/>
      <dgm:spPr/>
    </dgm:pt>
  </dgm:ptLst>
  <dgm:cxnLst>
    <dgm:cxn modelId="{A20D950F-74B2-4BCF-89D2-A19349BCF214}" srcId="{542D0AE8-C54E-E243-8FBE-82D80CDF313F}" destId="{75321750-4D86-6743-B00A-D24C62EFD4C2}" srcOrd="0" destOrd="0" parTransId="{33532BAF-4634-0B45-8037-A25783B760D7}" sibTransId="{22EC4A41-ADD4-3149-B1A2-3CD330A78C0D}"/>
    <dgm:cxn modelId="{B6B10A1A-FAA7-465F-BF03-97251808AB52}" type="presOf" srcId="{6F167C2F-0EFE-6D41-8D47-76F7D9C4B58C}" destId="{1CBE7B6A-792F-554C-B726-3917564834F8}" srcOrd="0" destOrd="0" presId="urn:microsoft.com/office/officeart/2008/layout/VerticalCurvedList"/>
    <dgm:cxn modelId="{F2EF151B-9085-4DD1-9A18-E3F0C7E45C72}" type="presOf" srcId="{75321750-4D86-6743-B00A-D24C62EFD4C2}" destId="{CDDC0783-9466-DB4C-A819-B56212759158}" srcOrd="0" destOrd="0" presId="urn:microsoft.com/office/officeart/2008/layout/VerticalCurvedList"/>
    <dgm:cxn modelId="{1B1F3B64-6DC1-4852-B25B-5B6569390720}" srcId="{542D0AE8-C54E-E243-8FBE-82D80CDF313F}" destId="{6F167C2F-0EFE-6D41-8D47-76F7D9C4B58C}" srcOrd="3" destOrd="0" parTransId="{23AB6A5E-AF82-944A-AF16-72248A85D218}" sibTransId="{CD871FC4-6C6C-2F43-B71E-54AF4B156026}"/>
    <dgm:cxn modelId="{A0506E75-22E3-4499-9CEB-41E833C1F58F}" srcId="{542D0AE8-C54E-E243-8FBE-82D80CDF313F}" destId="{89D51CB2-504B-0E42-AB84-635C8C85E5A9}" srcOrd="2" destOrd="0" parTransId="{DB46A3F5-FB55-104D-80F2-6AA9AB9BB520}" sibTransId="{D56879EF-9E38-1649-AF9D-96609996A6B6}"/>
    <dgm:cxn modelId="{A11FAA79-6A16-43B9-B43D-BC7B94B97188}" srcId="{542D0AE8-C54E-E243-8FBE-82D80CDF313F}" destId="{56EFB916-0B00-2D43-B0CF-F17BFACCF546}" srcOrd="5" destOrd="0" parTransId="{18EFDD01-D789-E54C-9CAB-81B24D71907B}" sibTransId="{8D6CEB97-3267-DB49-B0DE-48C009AFCBC2}"/>
    <dgm:cxn modelId="{5DB18892-BDCC-4025-B9B3-9672B8852B93}" type="presOf" srcId="{22EC4A41-ADD4-3149-B1A2-3CD330A78C0D}" destId="{F69EB91C-7F74-874E-A54D-06D9410D9EC2}" srcOrd="0" destOrd="0" presId="urn:microsoft.com/office/officeart/2008/layout/VerticalCurvedList"/>
    <dgm:cxn modelId="{C2F1F2A0-C5F6-40D3-B718-6C86330198C5}" type="presOf" srcId="{89D51CB2-504B-0E42-AB84-635C8C85E5A9}" destId="{A19397F0-B30F-1A42-9C6A-432A3EC9E538}" srcOrd="0" destOrd="0" presId="urn:microsoft.com/office/officeart/2008/layout/VerticalCurvedList"/>
    <dgm:cxn modelId="{0D2F3AAE-CFCC-4F10-84DF-2F5AB999C9BA}" type="presOf" srcId="{67763D97-7212-6F41-9148-D12B169706D8}" destId="{6310C46B-343D-7F42-97D2-8C6F3608DD80}" srcOrd="0" destOrd="0" presId="urn:microsoft.com/office/officeart/2008/layout/VerticalCurvedList"/>
    <dgm:cxn modelId="{221BB5C0-AE66-41EC-915E-819067765936}" type="presOf" srcId="{56EFB916-0B00-2D43-B0CF-F17BFACCF546}" destId="{8DDBA8C9-BFEB-5C40-8D11-C83BEA27E5F3}" srcOrd="0" destOrd="0" presId="urn:microsoft.com/office/officeart/2008/layout/VerticalCurvedList"/>
    <dgm:cxn modelId="{093576C2-9D94-479A-9E7E-1EA1CF679FD4}" srcId="{542D0AE8-C54E-E243-8FBE-82D80CDF313F}" destId="{3624839D-AB27-0640-86A8-C5DB2E4964E9}" srcOrd="1" destOrd="0" parTransId="{5D5165F5-8B3D-F24A-BB16-B29CADB645A7}" sibTransId="{82AE4E75-3715-D74E-9C3E-169DA52BE176}"/>
    <dgm:cxn modelId="{DCC69CC7-7FEA-4492-B08D-A503461A3972}" type="presOf" srcId="{3624839D-AB27-0640-86A8-C5DB2E4964E9}" destId="{0B87E80B-C05E-6249-AE59-D9C5B14E8DB4}" srcOrd="0" destOrd="0" presId="urn:microsoft.com/office/officeart/2008/layout/VerticalCurvedList"/>
    <dgm:cxn modelId="{DF901AE6-16C3-42BF-8CA8-0EDE41E1198E}" type="presOf" srcId="{542D0AE8-C54E-E243-8FBE-82D80CDF313F}" destId="{30A4430D-FD00-E441-9023-26F598FEA8ED}" srcOrd="0" destOrd="0" presId="urn:microsoft.com/office/officeart/2008/layout/VerticalCurvedList"/>
    <dgm:cxn modelId="{6B4D20F5-E189-46D3-BAAC-D25A9EECBFD6}" srcId="{542D0AE8-C54E-E243-8FBE-82D80CDF313F}" destId="{67763D97-7212-6F41-9148-D12B169706D8}" srcOrd="4" destOrd="0" parTransId="{94514F23-830D-274B-8A18-25E6414F9A8B}" sibTransId="{337277E3-518E-EC44-973D-A7F55C21237D}"/>
    <dgm:cxn modelId="{E6D2D66A-B504-4581-8614-FE9A613D7E48}" type="presParOf" srcId="{30A4430D-FD00-E441-9023-26F598FEA8ED}" destId="{DE9B137E-5F3C-304E-92B8-14BD948CE703}" srcOrd="0" destOrd="0" presId="urn:microsoft.com/office/officeart/2008/layout/VerticalCurvedList"/>
    <dgm:cxn modelId="{D9FCF7D3-A533-4028-9712-3F156FCD3285}" type="presParOf" srcId="{DE9B137E-5F3C-304E-92B8-14BD948CE703}" destId="{4F1001D4-0B89-BF44-98F8-F87657D2398F}" srcOrd="0" destOrd="0" presId="urn:microsoft.com/office/officeart/2008/layout/VerticalCurvedList"/>
    <dgm:cxn modelId="{84B48ABD-1515-4679-A197-0DFE09D7F9AF}" type="presParOf" srcId="{4F1001D4-0B89-BF44-98F8-F87657D2398F}" destId="{C047924E-46A0-EB46-862C-252836C2F3E4}" srcOrd="0" destOrd="0" presId="urn:microsoft.com/office/officeart/2008/layout/VerticalCurvedList"/>
    <dgm:cxn modelId="{17411E07-E9DC-4E17-9CD1-4C5EE11768B4}" type="presParOf" srcId="{4F1001D4-0B89-BF44-98F8-F87657D2398F}" destId="{F69EB91C-7F74-874E-A54D-06D9410D9EC2}" srcOrd="1" destOrd="0" presId="urn:microsoft.com/office/officeart/2008/layout/VerticalCurvedList"/>
    <dgm:cxn modelId="{C25F3C01-B57F-4607-BBEC-C9E75B9CD4B9}" type="presParOf" srcId="{4F1001D4-0B89-BF44-98F8-F87657D2398F}" destId="{4988238E-3C29-9240-AB8C-A178B028A303}" srcOrd="2" destOrd="0" presId="urn:microsoft.com/office/officeart/2008/layout/VerticalCurvedList"/>
    <dgm:cxn modelId="{2B9A95EF-B22B-4024-BD84-34B7311F2E34}" type="presParOf" srcId="{4F1001D4-0B89-BF44-98F8-F87657D2398F}" destId="{F49B1BB7-4F4D-754F-A1DA-EE3035C9A33E}" srcOrd="3" destOrd="0" presId="urn:microsoft.com/office/officeart/2008/layout/VerticalCurvedList"/>
    <dgm:cxn modelId="{3CE5700A-6230-45F2-A02E-CC2F446AE89A}" type="presParOf" srcId="{DE9B137E-5F3C-304E-92B8-14BD948CE703}" destId="{CDDC0783-9466-DB4C-A819-B56212759158}" srcOrd="1" destOrd="0" presId="urn:microsoft.com/office/officeart/2008/layout/VerticalCurvedList"/>
    <dgm:cxn modelId="{8E7F01E2-54A2-4150-8355-22060A6EA2F0}" type="presParOf" srcId="{DE9B137E-5F3C-304E-92B8-14BD948CE703}" destId="{B6DAECB3-4C97-8648-80C1-92B29FC4DDE2}" srcOrd="2" destOrd="0" presId="urn:microsoft.com/office/officeart/2008/layout/VerticalCurvedList"/>
    <dgm:cxn modelId="{5862BEB2-BA27-43B9-8556-47F722661261}" type="presParOf" srcId="{B6DAECB3-4C97-8648-80C1-92B29FC4DDE2}" destId="{FB23A57E-D295-2746-BD14-B27F1DFDE062}" srcOrd="0" destOrd="0" presId="urn:microsoft.com/office/officeart/2008/layout/VerticalCurvedList"/>
    <dgm:cxn modelId="{7095DF5E-C5F3-4533-BA35-5D2A0494273F}" type="presParOf" srcId="{DE9B137E-5F3C-304E-92B8-14BD948CE703}" destId="{0B87E80B-C05E-6249-AE59-D9C5B14E8DB4}" srcOrd="3" destOrd="0" presId="urn:microsoft.com/office/officeart/2008/layout/VerticalCurvedList"/>
    <dgm:cxn modelId="{176B08D0-1E14-4747-B17E-45B6DD65131E}" type="presParOf" srcId="{DE9B137E-5F3C-304E-92B8-14BD948CE703}" destId="{A69596D3-3C96-7347-8504-B2E91128E760}" srcOrd="4" destOrd="0" presId="urn:microsoft.com/office/officeart/2008/layout/VerticalCurvedList"/>
    <dgm:cxn modelId="{061B3BD6-ED71-4F65-8FD1-E092762D1FAB}" type="presParOf" srcId="{A69596D3-3C96-7347-8504-B2E91128E760}" destId="{8BAD4592-97DE-484A-9630-A95B225696AA}" srcOrd="0" destOrd="0" presId="urn:microsoft.com/office/officeart/2008/layout/VerticalCurvedList"/>
    <dgm:cxn modelId="{43387D56-D8DA-4F27-B8A5-4100DAEC1F73}" type="presParOf" srcId="{DE9B137E-5F3C-304E-92B8-14BD948CE703}" destId="{A19397F0-B30F-1A42-9C6A-432A3EC9E538}" srcOrd="5" destOrd="0" presId="urn:microsoft.com/office/officeart/2008/layout/VerticalCurvedList"/>
    <dgm:cxn modelId="{0F7DF02C-93E6-4EFC-A0C6-66FD0B45ABA2}" type="presParOf" srcId="{DE9B137E-5F3C-304E-92B8-14BD948CE703}" destId="{7C26E9C7-D62B-B04E-98DF-FFD1BACBEC4B}" srcOrd="6" destOrd="0" presId="urn:microsoft.com/office/officeart/2008/layout/VerticalCurvedList"/>
    <dgm:cxn modelId="{C8BA1D30-3443-4EC1-872B-B4AD70329230}" type="presParOf" srcId="{7C26E9C7-D62B-B04E-98DF-FFD1BACBEC4B}" destId="{9864E858-E899-BA43-A61D-BB9F1FF0F6A6}" srcOrd="0" destOrd="0" presId="urn:microsoft.com/office/officeart/2008/layout/VerticalCurvedList"/>
    <dgm:cxn modelId="{54429CE1-672A-4650-9D2B-89C196BC62E0}" type="presParOf" srcId="{DE9B137E-5F3C-304E-92B8-14BD948CE703}" destId="{1CBE7B6A-792F-554C-B726-3917564834F8}" srcOrd="7" destOrd="0" presId="urn:microsoft.com/office/officeart/2008/layout/VerticalCurvedList"/>
    <dgm:cxn modelId="{C34317D0-AD2B-4126-B07E-E173AE6EDC09}" type="presParOf" srcId="{DE9B137E-5F3C-304E-92B8-14BD948CE703}" destId="{B428EB6A-BB78-F242-B2A3-403E839FDB5B}" srcOrd="8" destOrd="0" presId="urn:microsoft.com/office/officeart/2008/layout/VerticalCurvedList"/>
    <dgm:cxn modelId="{3B40AFB4-7512-4F13-8056-A534E370166F}" type="presParOf" srcId="{B428EB6A-BB78-F242-B2A3-403E839FDB5B}" destId="{073CA24C-9DDD-F444-91F1-D417E08F0A65}" srcOrd="0" destOrd="0" presId="urn:microsoft.com/office/officeart/2008/layout/VerticalCurvedList"/>
    <dgm:cxn modelId="{E873DA58-8B15-49D3-89D6-5BC5DBAF00CF}" type="presParOf" srcId="{DE9B137E-5F3C-304E-92B8-14BD948CE703}" destId="{6310C46B-343D-7F42-97D2-8C6F3608DD80}" srcOrd="9" destOrd="0" presId="urn:microsoft.com/office/officeart/2008/layout/VerticalCurvedList"/>
    <dgm:cxn modelId="{3F5BA1B1-2510-4C75-AB1E-8F57A7167C1E}" type="presParOf" srcId="{DE9B137E-5F3C-304E-92B8-14BD948CE703}" destId="{5BCA0B84-899E-474C-9486-FDA8C5C08A22}" srcOrd="10" destOrd="0" presId="urn:microsoft.com/office/officeart/2008/layout/VerticalCurvedList"/>
    <dgm:cxn modelId="{2841D020-81DC-4D7D-8F0F-2D0CA27ABCA1}" type="presParOf" srcId="{5BCA0B84-899E-474C-9486-FDA8C5C08A22}" destId="{75389E1D-4E79-944F-A65E-AF4802F8D297}" srcOrd="0" destOrd="0" presId="urn:microsoft.com/office/officeart/2008/layout/VerticalCurvedList"/>
    <dgm:cxn modelId="{4B570EF6-3EFE-4C42-B82C-AC33C3BF7166}" type="presParOf" srcId="{DE9B137E-5F3C-304E-92B8-14BD948CE703}" destId="{8DDBA8C9-BFEB-5C40-8D11-C83BEA27E5F3}" srcOrd="11" destOrd="0" presId="urn:microsoft.com/office/officeart/2008/layout/VerticalCurvedList"/>
    <dgm:cxn modelId="{249FD4B9-E74F-4DB6-A007-65BFFEC755FE}" type="presParOf" srcId="{DE9B137E-5F3C-304E-92B8-14BD948CE703}" destId="{D1F5E1C7-7AF7-4147-B826-680F1746055A}" srcOrd="12" destOrd="0" presId="urn:microsoft.com/office/officeart/2008/layout/VerticalCurvedList"/>
    <dgm:cxn modelId="{590BFCE8-7EC4-48A9-8AD0-CB1855FC9BF0}" type="presParOf" srcId="{D1F5E1C7-7AF7-4147-B826-680F1746055A}" destId="{5B76F7C8-A40D-5549-A642-D57F10A6E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EB91C-7F74-874E-A54D-06D9410D9EC2}">
      <dsp:nvSpPr>
        <dsp:cNvPr id="0" name=""/>
        <dsp:cNvSpPr/>
      </dsp:nvSpPr>
      <dsp:spPr>
        <a:xfrm>
          <a:off x="-5842075" y="-897476"/>
          <a:ext cx="6981447" cy="6981447"/>
        </a:xfrm>
        <a:prstGeom prst="blockArc">
          <a:avLst>
            <a:gd name="adj1" fmla="val 18900000"/>
            <a:gd name="adj2" fmla="val 2700000"/>
            <a:gd name="adj3" fmla="val 309"/>
          </a:avLst>
        </a:prstGeom>
        <a:noFill/>
        <a:ln w="12700" cap="flat" cmpd="sng" algn="ctr">
          <a:solidFill>
            <a:schemeClr val="accent3">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DC0783-9466-DB4C-A819-B56212759158}">
      <dsp:nvSpPr>
        <dsp:cNvPr id="0" name=""/>
        <dsp:cNvSpPr/>
      </dsp:nvSpPr>
      <dsp:spPr>
        <a:xfrm>
          <a:off x="438400" y="273120"/>
          <a:ext cx="9336676" cy="54603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5720" rIns="45720" bIns="4572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s-US" sz="1800" b="0" i="0" strike="noStrike" kern="1200" cap="none" spc="0" baseline="0">
              <a:solidFill>
                <a:srgbClr val="000000"/>
              </a:solidFill>
              <a:effectLst/>
              <a:latin typeface="Calibri"/>
              <a:ea typeface="Calibri"/>
              <a:cs typeface="Calibri"/>
            </a:rPr>
            <a:t> Sentirse o actuar muy molesto durante mucho tiempo</a:t>
          </a:r>
        </a:p>
      </dsp:txBody>
      <dsp:txXfrm>
        <a:off x="438400" y="273120"/>
        <a:ext cx="9336676" cy="546034"/>
      </dsp:txXfrm>
    </dsp:sp>
    <dsp:sp modelId="{FB23A57E-D295-2746-BD14-B27F1DFDE062}">
      <dsp:nvSpPr>
        <dsp:cNvPr id="0" name=""/>
        <dsp:cNvSpPr/>
      </dsp:nvSpPr>
      <dsp:spPr>
        <a:xfrm>
          <a:off x="50685" y="123763"/>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87E80B-C05E-6249-AE59-D9C5B14E8DB4}">
      <dsp:nvSpPr>
        <dsp:cNvPr id="0" name=""/>
        <dsp:cNvSpPr/>
      </dsp:nvSpPr>
      <dsp:spPr>
        <a:xfrm>
          <a:off x="887551" y="1092068"/>
          <a:ext cx="8887526" cy="546034"/>
        </a:xfrm>
        <a:prstGeom prst="rect">
          <a:avLst/>
        </a:prstGeom>
        <a:solidFill>
          <a:schemeClr val="accent3">
            <a:shade val="80000"/>
            <a:hueOff val="0"/>
            <a:satOff val="0"/>
            <a:lumOff val="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5720" rIns="45720" bIns="4572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s-US" sz="1800" b="0" i="0" strike="noStrike" kern="1200" cap="none" spc="0" baseline="0">
              <a:solidFill>
                <a:srgbClr val="000000"/>
              </a:solidFill>
              <a:effectLst/>
              <a:latin typeface="Calibri"/>
              <a:ea typeface="Calibri"/>
              <a:cs typeface="Calibri"/>
            </a:rPr>
            <a:t> Perder habilidades o confianza</a:t>
          </a:r>
        </a:p>
      </dsp:txBody>
      <dsp:txXfrm>
        <a:off x="887551" y="1092068"/>
        <a:ext cx="8887526" cy="546034"/>
      </dsp:txXfrm>
    </dsp:sp>
    <dsp:sp modelId="{8BAD4592-97DE-484A-9630-A95B225696AA}">
      <dsp:nvSpPr>
        <dsp:cNvPr id="0" name=""/>
        <dsp:cNvSpPr/>
      </dsp:nvSpPr>
      <dsp:spPr>
        <a:xfrm>
          <a:off x="499836" y="942710"/>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38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9397F0-B30F-1A42-9C6A-432A3EC9E538}">
      <dsp:nvSpPr>
        <dsp:cNvPr id="0" name=""/>
        <dsp:cNvSpPr/>
      </dsp:nvSpPr>
      <dsp:spPr>
        <a:xfrm>
          <a:off x="1092936" y="1911015"/>
          <a:ext cx="8682141" cy="546034"/>
        </a:xfrm>
        <a:prstGeom prst="rect">
          <a:avLst/>
        </a:prstGeom>
        <a:solidFill>
          <a:schemeClr val="accent3">
            <a:shade val="80000"/>
            <a:hueOff val="0"/>
            <a:satOff val="0"/>
            <a:lumOff val="76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5720" rIns="45720" bIns="4572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s-US" sz="1800" b="0" i="0" strike="noStrike" kern="1200" cap="none" spc="0" baseline="0">
              <a:solidFill>
                <a:srgbClr val="000000"/>
              </a:solidFill>
              <a:effectLst/>
              <a:latin typeface="Calibri"/>
              <a:ea typeface="Calibri"/>
              <a:cs typeface="Calibri"/>
            </a:rPr>
            <a:t> Cambiar el comportamiento o el estado de ánimo</a:t>
          </a:r>
        </a:p>
      </dsp:txBody>
      <dsp:txXfrm>
        <a:off x="1092936" y="1911015"/>
        <a:ext cx="8682141" cy="546034"/>
      </dsp:txXfrm>
    </dsp:sp>
    <dsp:sp modelId="{9864E858-E899-BA43-A61D-BB9F1FF0F6A6}">
      <dsp:nvSpPr>
        <dsp:cNvPr id="0" name=""/>
        <dsp:cNvSpPr/>
      </dsp:nvSpPr>
      <dsp:spPr>
        <a:xfrm>
          <a:off x="705221" y="1761658"/>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7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E7B6A-792F-554C-B726-3917564834F8}">
      <dsp:nvSpPr>
        <dsp:cNvPr id="0" name=""/>
        <dsp:cNvSpPr/>
      </dsp:nvSpPr>
      <dsp:spPr>
        <a:xfrm>
          <a:off x="1092936" y="2729444"/>
          <a:ext cx="8682141" cy="546034"/>
        </a:xfrm>
        <a:prstGeom prst="rect">
          <a:avLst/>
        </a:prstGeom>
        <a:solidFill>
          <a:schemeClr val="accent3">
            <a:shade val="80000"/>
            <a:hueOff val="0"/>
            <a:satOff val="0"/>
            <a:lumOff val="114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5720" rIns="45720" bIns="45720" numCol="1" spcCol="1270" anchor="ctr" anchorCtr="0">
          <a:noAutofit/>
        </a:bodyPr>
        <a:lstStyle/>
        <a:p>
          <a:pPr marL="0" lvl="0" indent="0" algn="l" defTabSz="800100">
            <a:lnSpc>
              <a:spcPct val="90000"/>
            </a:lnSpc>
            <a:spcBef>
              <a:spcPct val="0"/>
            </a:spcBef>
            <a:spcAft>
              <a:spcPct val="35000"/>
            </a:spcAft>
            <a:buNone/>
          </a:pPr>
          <a:r>
            <a:rPr lang="es-US" sz="1800" b="0" i="0" strike="noStrike" kern="1200" cap="none" spc="0" baseline="0">
              <a:solidFill>
                <a:srgbClr val="000000"/>
              </a:solidFill>
              <a:effectLst/>
              <a:latin typeface="Calibri"/>
              <a:ea typeface="Calibri"/>
              <a:cs typeface="Calibri"/>
            </a:rPr>
            <a:t> Parece asustado de ciertas personas o situaciones</a:t>
          </a:r>
        </a:p>
      </dsp:txBody>
      <dsp:txXfrm>
        <a:off x="1092936" y="2729444"/>
        <a:ext cx="8682141" cy="546034"/>
      </dsp:txXfrm>
    </dsp:sp>
    <dsp:sp modelId="{073CA24C-9DDD-F444-91F1-D417E08F0A65}">
      <dsp:nvSpPr>
        <dsp:cNvPr id="0" name=""/>
        <dsp:cNvSpPr/>
      </dsp:nvSpPr>
      <dsp:spPr>
        <a:xfrm>
          <a:off x="705221" y="2580086"/>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14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0C46B-343D-7F42-97D2-8C6F3608DD80}">
      <dsp:nvSpPr>
        <dsp:cNvPr id="0" name=""/>
        <dsp:cNvSpPr/>
      </dsp:nvSpPr>
      <dsp:spPr>
        <a:xfrm>
          <a:off x="887551" y="3548391"/>
          <a:ext cx="8887526" cy="546034"/>
        </a:xfrm>
        <a:prstGeom prst="rect">
          <a:avLst/>
        </a:prstGeom>
        <a:solidFill>
          <a:schemeClr val="accent3">
            <a:shade val="80000"/>
            <a:hueOff val="0"/>
            <a:satOff val="0"/>
            <a:lumOff val="152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5720" rIns="45720" bIns="45720" numCol="1" spcCol="1270" anchor="ctr" anchorCtr="0">
          <a:noAutofit/>
        </a:bodyPr>
        <a:lstStyle/>
        <a:p>
          <a:pPr marL="0" lvl="0" indent="0" algn="l" defTabSz="800100">
            <a:lnSpc>
              <a:spcPct val="90000"/>
            </a:lnSpc>
            <a:spcBef>
              <a:spcPct val="0"/>
            </a:spcBef>
            <a:spcAft>
              <a:spcPct val="35000"/>
            </a:spcAft>
            <a:buNone/>
          </a:pPr>
          <a:r>
            <a:rPr lang="es-US" sz="1800" b="0" i="0" strike="noStrike" kern="1200" cap="none" spc="0" baseline="0">
              <a:solidFill>
                <a:srgbClr val="000000"/>
              </a:solidFill>
              <a:effectLst/>
              <a:latin typeface="Calibri"/>
              <a:ea typeface="Calibri"/>
              <a:cs typeface="Calibri"/>
            </a:rPr>
            <a:t> Volverse agitado o agresivo</a:t>
          </a:r>
        </a:p>
      </dsp:txBody>
      <dsp:txXfrm>
        <a:off x="887551" y="3548391"/>
        <a:ext cx="8887526" cy="546034"/>
      </dsp:txXfrm>
    </dsp:sp>
    <dsp:sp modelId="{75389E1D-4E79-944F-A65E-AF4802F8D297}">
      <dsp:nvSpPr>
        <dsp:cNvPr id="0" name=""/>
        <dsp:cNvSpPr/>
      </dsp:nvSpPr>
      <dsp:spPr>
        <a:xfrm>
          <a:off x="499836" y="3399034"/>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5274"/>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DBA8C9-BFEB-5C40-8D11-C83BEA27E5F3}">
      <dsp:nvSpPr>
        <dsp:cNvPr id="0" name=""/>
        <dsp:cNvSpPr/>
      </dsp:nvSpPr>
      <dsp:spPr>
        <a:xfrm>
          <a:off x="438400" y="4367339"/>
          <a:ext cx="9336676" cy="546034"/>
        </a:xfrm>
        <a:prstGeom prst="rect">
          <a:avLst/>
        </a:prstGeom>
        <a:solidFill>
          <a:schemeClr val="accent3">
            <a:shade val="80000"/>
            <a:hueOff val="0"/>
            <a:satOff val="0"/>
            <a:lumOff val="19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3415" tIns="45720" rIns="45720" bIns="4572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s-US" sz="1800" b="0" i="0" strike="noStrike" kern="1200" cap="none" spc="0" baseline="0">
              <a:solidFill>
                <a:srgbClr val="000000"/>
              </a:solidFill>
              <a:effectLst/>
              <a:latin typeface="Calibri"/>
              <a:ea typeface="Calibri"/>
              <a:cs typeface="Calibri"/>
            </a:rPr>
            <a:t>  No desea hablar con nadie</a:t>
          </a:r>
        </a:p>
      </dsp:txBody>
      <dsp:txXfrm>
        <a:off x="438400" y="4367339"/>
        <a:ext cx="9336676" cy="546034"/>
      </dsp:txXfrm>
    </dsp:sp>
    <dsp:sp modelId="{5B76F7C8-A40D-5549-A642-D57F10A6E93D}">
      <dsp:nvSpPr>
        <dsp:cNvPr id="0" name=""/>
        <dsp:cNvSpPr/>
      </dsp:nvSpPr>
      <dsp:spPr>
        <a:xfrm>
          <a:off x="50685" y="4217981"/>
          <a:ext cx="775429" cy="844748"/>
        </a:xfrm>
        <a:prstGeom prst="ellipse">
          <a:avLst/>
        </a:prstGeom>
        <a:solidFill>
          <a:schemeClr val="lt1">
            <a:hueOff val="0"/>
            <a:satOff val="0"/>
            <a:lumOff val="0"/>
            <a:alphaOff val="0"/>
          </a:schemeClr>
        </a:solidFill>
        <a:ln w="12700" cap="flat" cmpd="sng" algn="ctr">
          <a:solidFill>
            <a:schemeClr val="accent3">
              <a:shade val="80000"/>
              <a:hueOff val="0"/>
              <a:satOff val="0"/>
              <a:lumOff val="1909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2C386DC-5A19-4A9E-80F7-42351EA7165E}" type="datetimeFigureOut">
              <a:rPr lang="en-US" smtClean="0"/>
              <a:t>3/29/2019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ACB5FA2-6F6B-452D-89CF-DCAD9C8CA4AD}" type="slidenum">
              <a:rPr lang="en-US" smtClean="0"/>
              <a:t>‹#›</a:t>
            </a:fld>
            <a:endParaRPr lang="en-US"/>
          </a:p>
        </p:txBody>
      </p:sp>
    </p:spTree>
    <p:extLst>
      <p:ext uri="{BB962C8B-B14F-4D97-AF65-F5344CB8AC3E}">
        <p14:creationId xmlns:p14="http://schemas.microsoft.com/office/powerpoint/2010/main" val="1786023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DB554EE-1D7F-4CC2-926D-0DE54C4593A1}" type="datetimeFigureOut">
              <a:rPr lang="en-US" smtClean="0"/>
              <a:t>3/29/2019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C78673E-F29B-4593-BE77-BC78070867BB}" type="slidenum">
              <a:rPr lang="en-US" smtClean="0"/>
              <a:t>‹#›</a:t>
            </a:fld>
            <a:endParaRPr lang="en-US"/>
          </a:p>
        </p:txBody>
      </p:sp>
    </p:spTree>
    <p:extLst>
      <p:ext uri="{BB962C8B-B14F-4D97-AF65-F5344CB8AC3E}">
        <p14:creationId xmlns:p14="http://schemas.microsoft.com/office/powerpoint/2010/main" val="2699758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mailto:sdpbackground@dds.ca.gov"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78673E-F29B-4593-BE77-BC78070867BB}" type="slidenum">
              <a:rPr lang="en-US" smtClean="0"/>
              <a:t>1</a:t>
            </a:fld>
            <a:endParaRPr lang="en-US"/>
          </a:p>
        </p:txBody>
      </p:sp>
    </p:spTree>
    <p:extLst>
      <p:ext uri="{BB962C8B-B14F-4D97-AF65-F5344CB8AC3E}">
        <p14:creationId xmlns:p14="http://schemas.microsoft.com/office/powerpoint/2010/main" val="63901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s-US" sz="1200" b="0" i="0" strike="noStrike" cap="none" spc="0" baseline="0">
                <a:solidFill>
                  <a:srgbClr val="000000"/>
                </a:solidFill>
                <a:effectLst/>
                <a:latin typeface="Calibri"/>
                <a:ea typeface="Calibri"/>
                <a:cs typeface="Calibri"/>
              </a:rPr>
              <a:t>El movimiento internacional de autodeterminación representa:</a:t>
            </a:r>
          </a:p>
          <a:p>
            <a:pPr marL="628650" lvl="1"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Mayores conexiones entre las comunidades;</a:t>
            </a:r>
          </a:p>
          <a:p>
            <a:pPr marL="628650" lvl="1"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Un cambio en la forma en que una persona diseña y recibe sus servicios;</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Una expectativa de servicios con resultados positivos;</a:t>
            </a:r>
          </a:p>
          <a:p>
            <a:pPr marL="628650" lvl="1"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La vida de una persona se organiza en torno a un conjunto de principios, en lugar de un conjunto de intervenciones o programas.</a:t>
            </a:r>
          </a:p>
          <a:p>
            <a:pPr>
              <a:buFont typeface="Arial"/>
              <a:buChar char="•"/>
            </a:pPr>
            <a:r>
              <a:rPr lang="es-US" sz="1200" b="0" i="0" strike="noStrike" cap="none" spc="0" baseline="0">
                <a:solidFill>
                  <a:srgbClr val="000000"/>
                </a:solidFill>
                <a:effectLst/>
                <a:latin typeface="Calibri"/>
                <a:ea typeface="Calibri"/>
                <a:cs typeface="Calibri"/>
              </a:rPr>
              <a:t>California aprobó la Ley Lanterman hace más de 50 años.   En esta ley, existen los ideales de la autodeterminación.  </a:t>
            </a:r>
          </a:p>
          <a:p>
            <a:pPr>
              <a:buFont typeface="Arial"/>
              <a:buChar char="•"/>
            </a:pPr>
            <a:r>
              <a:rPr lang="es-US" sz="1200" b="0" i="0" strike="noStrike" cap="none" spc="0" baseline="0">
                <a:solidFill>
                  <a:srgbClr val="000000"/>
                </a:solidFill>
                <a:effectLst/>
                <a:latin typeface="Calibri"/>
                <a:ea typeface="Calibri"/>
                <a:cs typeface="Calibri"/>
              </a:rPr>
              <a:t>En 1998, California creó un proyecto piloto de autodeterminación en 5 centros regionales en toda California.  Había 200 personas que lo iniciaron. </a:t>
            </a:r>
          </a:p>
          <a:p>
            <a:pPr>
              <a:buFont typeface="Arial"/>
              <a:buChar char="•"/>
            </a:pPr>
            <a:r>
              <a:rPr lang="es-US" sz="1200" b="0" i="0" strike="noStrike" cap="none" spc="0" baseline="0">
                <a:solidFill>
                  <a:srgbClr val="000000"/>
                </a:solidFill>
                <a:effectLst/>
                <a:latin typeface="Calibri"/>
                <a:ea typeface="Calibri"/>
                <a:cs typeface="Calibri"/>
              </a:rPr>
              <a:t>En 2013, la legislatura de California aprobó, y el gobernador Brown firmó, la ley de autodeterminación, que proporciona autodeterminación en todos los centros regionales. Fue apoyado por organizaciones familiares y de autodefensa en toda California.  </a:t>
            </a:r>
          </a:p>
          <a:p>
            <a:pPr>
              <a:buFont typeface="Arial"/>
              <a:buChar char="•"/>
            </a:pPr>
            <a:r>
              <a:rPr lang="es-US" sz="1200" b="0" i="0" strike="noStrike" cap="none" spc="0" baseline="0">
                <a:solidFill>
                  <a:srgbClr val="000000"/>
                </a:solidFill>
                <a:effectLst/>
                <a:latin typeface="Calibri"/>
                <a:ea typeface="Calibri"/>
                <a:cs typeface="Calibri"/>
              </a:rPr>
              <a:t>Un grupo de trabajo ha estado asesorando al estado en los últimos 5 años para comenzar el programa.  Ha sido una buena colaboración entre autodefensores, defensores de la familia, proveedores, centros regionales y otros.</a:t>
            </a:r>
          </a:p>
          <a:p>
            <a:pPr>
              <a:buFont typeface="Arial"/>
              <a:buChar char="•"/>
            </a:pPr>
            <a:r>
              <a:rPr lang="es-US" sz="1200" b="0" i="0" strike="noStrike" cap="none" spc="0" baseline="0">
                <a:solidFill>
                  <a:srgbClr val="000000"/>
                </a:solidFill>
                <a:effectLst/>
                <a:latin typeface="Calibri"/>
                <a:ea typeface="Calibri"/>
                <a:cs typeface="Calibri"/>
              </a:rPr>
              <a:t>En los primeros tres años, sólo habrá 2500 personas en el programa de autodeterminación.  Está aquí porque fue seleccionado como parte de las 2500 personas iniciales para participar. </a:t>
            </a:r>
          </a:p>
          <a:p>
            <a:pPr>
              <a:buFont typeface="Arial"/>
              <a:buChar char="•"/>
            </a:pPr>
            <a:endParaRPr lang="en-US" sz="1200" baseline="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 typeface="Arial"/>
              <a:buNone/>
              <a:defRPr/>
            </a:pPr>
            <a:r>
              <a:rPr lang="es-US" sz="1200" b="1" i="0" strike="noStrike" cap="none" spc="0" baseline="0">
                <a:solidFill>
                  <a:srgbClr val="000000"/>
                </a:solidFill>
                <a:effectLst/>
                <a:latin typeface="Calibri"/>
                <a:ea typeface="Calibri"/>
                <a:cs typeface="Calibri"/>
              </a:rPr>
              <a:t>Consejo de entrenamiento Tómese su tiempo con esta diapositiva. Utilice esto como una oportunidad para centrarse en la asociación, que los centros regionales y las personas a las que sirven logran éxito al cooperar. El sistema fue diseñado de esa manera. La autodeterminación se basa en esa premisa.</a:t>
            </a:r>
          </a:p>
          <a:p>
            <a:pPr>
              <a:buFont typeface="Arial"/>
              <a:buChar char="•"/>
            </a:pPr>
            <a:endParaRPr lang="en-US" sz="1200" baseline="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10</a:t>
            </a:fld>
            <a:endParaRPr lang="en-US"/>
          </a:p>
        </p:txBody>
      </p:sp>
    </p:spTree>
    <p:extLst>
      <p:ext uri="{BB962C8B-B14F-4D97-AF65-F5344CB8AC3E}">
        <p14:creationId xmlns:p14="http://schemas.microsoft.com/office/powerpoint/2010/main" val="373061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El programa de autodeterminación es un programa voluntario.  Es su elección estar en el programa o dejar el programa.   Pero si decide irse, no tendrá ocasión de regresar al programa durante 12 meses.  </a:t>
            </a:r>
            <a:r>
              <a:rPr lang="es-US" sz="1200" b="0" i="1" strike="noStrike" cap="none" spc="0" baseline="0">
                <a:solidFill>
                  <a:srgbClr val="000000"/>
                </a:solidFill>
                <a:effectLst/>
                <a:latin typeface="Calibri"/>
                <a:ea typeface="Calibri"/>
                <a:cs typeface="Calibri"/>
              </a:rPr>
              <a:t>(Nota: en los primeros tres años, si decide no estar en el programa y luego decide volver, se le agregará una vez más a la lista en DDS para las selecciones subsiguientes sólo si hay plazas disponibles).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Si se muda, puede permanecer en el programa de autodeterminación, independientemente del centro regional del que reciba servicios. </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Debe vivir en la comunidad. Por ejemplo, usted no puede vivir en un centro de atención médica a largo plazo con licencia o en centros de desarrollo, a menos que haya identificado que se trasladará a la comunidad en 90 días. </a:t>
            </a:r>
          </a:p>
        </p:txBody>
      </p:sp>
      <p:sp>
        <p:nvSpPr>
          <p:cNvPr id="4" name="Slide Number Placeholder 3"/>
          <p:cNvSpPr>
            <a:spLocks noGrp="1"/>
          </p:cNvSpPr>
          <p:nvPr>
            <p:ph type="sldNum" sz="quarter" idx="5"/>
          </p:nvPr>
        </p:nvSpPr>
        <p:spPr/>
        <p:txBody>
          <a:bodyPr/>
          <a:lstStyle/>
          <a:p>
            <a:fld id="{1C78673E-F29B-4593-BE77-BC78070867BB}" type="slidenum">
              <a:rPr lang="en-US" smtClean="0"/>
              <a:t>11</a:t>
            </a:fld>
            <a:endParaRPr lang="en-US"/>
          </a:p>
        </p:txBody>
      </p:sp>
    </p:spTree>
    <p:extLst>
      <p:ext uri="{BB962C8B-B14F-4D97-AF65-F5344CB8AC3E}">
        <p14:creationId xmlns:p14="http://schemas.microsoft.com/office/powerpoint/2010/main" val="268038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1" strike="noStrike" cap="none" spc="0" baseline="0">
                <a:solidFill>
                  <a:srgbClr val="000000"/>
                </a:solidFill>
                <a:effectLst/>
                <a:latin typeface="Calibri"/>
                <a:ea typeface="Calibri"/>
                <a:cs typeface="Calibri"/>
              </a:rPr>
              <a:t>Folleto </a:t>
            </a:r>
            <a:r>
              <a:rPr lang="es-US" sz="1800" b="0" i="0" strike="noStrike" cap="none" spc="0" baseline="0">
                <a:solidFill>
                  <a:srgbClr val="000000"/>
                </a:solidFill>
                <a:effectLst/>
                <a:latin typeface="Calibri"/>
                <a:ea typeface="Calibri"/>
                <a:cs typeface="Calibri"/>
              </a:rPr>
              <a:t>5 principios de la autodeterminación</a:t>
            </a:r>
          </a:p>
          <a:p>
            <a:endParaRPr lang="en-US" u="sng">
              <a:solidFill>
                <a:schemeClr val="tx1"/>
              </a:solidFill>
            </a:endParaRPr>
          </a:p>
          <a:p>
            <a:r>
              <a:rPr lang="es-US" sz="1800" b="0" i="0" u="sng" strike="noStrike" cap="none" spc="0" baseline="0">
                <a:solidFill>
                  <a:srgbClr val="000000"/>
                </a:solidFill>
                <a:effectLst/>
                <a:uFill>
                  <a:solidFill>
                    <a:srgbClr val="000000"/>
                  </a:solidFill>
                </a:uFill>
                <a:latin typeface="Calibri"/>
                <a:ea typeface="Calibri"/>
                <a:cs typeface="Calibri"/>
              </a:rPr>
              <a:t>Libertad</a:t>
            </a:r>
            <a:r>
              <a:rPr lang="es-US" sz="1800" b="0" i="0" strike="noStrike" cap="none" spc="0" baseline="0">
                <a:solidFill>
                  <a:srgbClr val="000000"/>
                </a:solidFill>
                <a:effectLst/>
                <a:latin typeface="Calibri"/>
                <a:ea typeface="Calibri"/>
                <a:cs typeface="Calibri"/>
              </a:rPr>
              <a:t> para ejercer los mismos derechos que todas las personas; para establecer, con apoyos libremente elegidos, familiares y amigos, dónde quiere vivir, con quién quiere vivir, cómo ocupará su tiempo y quién lo apoya;</a:t>
            </a:r>
          </a:p>
          <a:p>
            <a:r>
              <a:rPr lang="es-US" sz="1800" b="0" i="0" u="sng" strike="noStrike" cap="none" spc="0" baseline="0">
                <a:solidFill>
                  <a:srgbClr val="000000"/>
                </a:solidFill>
                <a:effectLst/>
                <a:uFill>
                  <a:solidFill>
                    <a:srgbClr val="000000"/>
                  </a:solidFill>
                </a:uFill>
                <a:latin typeface="Calibri"/>
                <a:ea typeface="Calibri"/>
                <a:cs typeface="Calibri"/>
              </a:rPr>
              <a:t>Autoridad</a:t>
            </a:r>
            <a:r>
              <a:rPr lang="es-US" sz="1800" b="0" i="0" strike="noStrike" cap="none" spc="0" baseline="0">
                <a:solidFill>
                  <a:srgbClr val="000000"/>
                </a:solidFill>
                <a:effectLst/>
                <a:latin typeface="Calibri"/>
                <a:ea typeface="Calibri"/>
                <a:cs typeface="Calibri"/>
              </a:rPr>
              <a:t> para controlar un presupuesto, con el fin de comprar servicios y apoyos de su elección;</a:t>
            </a:r>
          </a:p>
          <a:p>
            <a:r>
              <a:rPr lang="es-US" sz="1800" b="0" i="0" u="sng" strike="noStrike" cap="none" spc="0" baseline="0">
                <a:solidFill>
                  <a:srgbClr val="000000"/>
                </a:solidFill>
                <a:effectLst/>
                <a:uFill>
                  <a:solidFill>
                    <a:srgbClr val="000000"/>
                  </a:solidFill>
                </a:uFill>
                <a:latin typeface="Calibri"/>
                <a:ea typeface="Calibri"/>
                <a:cs typeface="Calibri"/>
              </a:rPr>
              <a:t>Apoyo</a:t>
            </a:r>
            <a:r>
              <a:rPr lang="es-US" sz="1800" b="0" i="0" strike="noStrike" cap="none" spc="0" baseline="0">
                <a:solidFill>
                  <a:srgbClr val="000000"/>
                </a:solidFill>
                <a:effectLst/>
                <a:latin typeface="Calibri"/>
                <a:ea typeface="Calibri"/>
                <a:cs typeface="Calibri"/>
              </a:rPr>
              <a:t>, incluyendo la capacidad de organizar recursos y personal, lo que permitirá la flexibilidad para vivir en la comunidad de su elección; </a:t>
            </a:r>
          </a:p>
          <a:p>
            <a:r>
              <a:rPr lang="es-US" sz="1800" b="0" i="0" u="sng" strike="noStrike" cap="none" spc="0" baseline="0">
                <a:solidFill>
                  <a:srgbClr val="000000"/>
                </a:solidFill>
                <a:effectLst/>
                <a:uFill>
                  <a:solidFill>
                    <a:srgbClr val="000000"/>
                  </a:solidFill>
                </a:uFill>
                <a:latin typeface="Calibri"/>
                <a:ea typeface="Calibri"/>
                <a:cs typeface="Calibri"/>
              </a:rPr>
              <a:t>Responsabilidad</a:t>
            </a:r>
            <a:r>
              <a:rPr lang="es-US" sz="1800" b="0" i="0" strike="noStrike" cap="none" spc="0" baseline="0">
                <a:solidFill>
                  <a:srgbClr val="000000"/>
                </a:solidFill>
                <a:effectLst/>
                <a:latin typeface="Calibri"/>
                <a:ea typeface="Calibri"/>
                <a:cs typeface="Calibri"/>
              </a:rPr>
              <a:t>, que incluye la oportunidad de asumir la responsabilidad de tomar decisiones en sus propias vidas, de rendir cuentas por el uso de fondos públicos y de aceptar un papel valioso en su comunidad, y</a:t>
            </a:r>
          </a:p>
          <a:p>
            <a:r>
              <a:rPr lang="es-US" sz="1800" b="0" i="0" u="sng" strike="noStrike" cap="none" spc="0" baseline="0">
                <a:solidFill>
                  <a:srgbClr val="000000"/>
                </a:solidFill>
                <a:effectLst/>
                <a:uFill>
                  <a:solidFill>
                    <a:srgbClr val="000000"/>
                  </a:solidFill>
                </a:uFill>
                <a:latin typeface="Calibri"/>
                <a:ea typeface="Calibri"/>
                <a:cs typeface="Calibri"/>
              </a:rPr>
              <a:t>Confirmación</a:t>
            </a:r>
            <a:r>
              <a:rPr lang="es-US" sz="1800" b="0" i="0" strike="noStrike" cap="none" spc="0" baseline="0">
                <a:solidFill>
                  <a:srgbClr val="000000"/>
                </a:solidFill>
                <a:effectLst/>
                <a:latin typeface="Calibri"/>
                <a:ea typeface="Calibri"/>
                <a:cs typeface="Calibri"/>
              </a:rPr>
              <a:t> del papel esencial que usted y su familia tienen al tomar decisiones en su propia vida y diseñar y operar los servicios en los que confía. "Nada de mí sin mí" viene de la idea de la confirmación. </a:t>
            </a:r>
          </a:p>
          <a:p>
            <a:endParaRPr lang="en-US">
              <a:solidFill>
                <a:schemeClr val="tx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Al hablar hoy sobre el programa de autodeterminación, cada uno de estos principios continuará saliendo. Son de lo que trata el programa de autodeterminación. </a:t>
            </a:r>
          </a:p>
          <a:p>
            <a:pPr marL="0" marR="0" lvl="0" indent="0" algn="l" defTabSz="914400" rtl="0" eaLnBrk="1" fontAlgn="auto" latinLnBrk="0" hangingPunct="1">
              <a:lnSpc>
                <a:spcPct val="100000"/>
              </a:lnSpc>
              <a:spcBef>
                <a:spcPct val="0"/>
              </a:spcBef>
              <a:spcAft>
                <a:spcPct val="0"/>
              </a:spcAft>
              <a:buClrTx/>
              <a:buSzTx/>
              <a:buFontTx/>
              <a:buNone/>
              <a:defRPr/>
            </a:pPr>
            <a:endParaRPr lang="en-US" baseline="0">
              <a:solidFill>
                <a:schemeClr val="tx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1" i="0" strike="noStrike" cap="none" spc="0" baseline="0">
                <a:solidFill>
                  <a:srgbClr val="000000"/>
                </a:solidFill>
                <a:effectLst/>
                <a:latin typeface="Calibri"/>
                <a:ea typeface="Calibri"/>
                <a:cs typeface="Calibri"/>
              </a:rPr>
              <a:t>Consejo de entrenamiento Si lo desea, señale al Comité consultivo local como gran ejemplo del principio de la confirmación en acción, e invite a los participantes a asistir a una reunión.</a:t>
            </a:r>
          </a:p>
        </p:txBody>
      </p:sp>
      <p:sp>
        <p:nvSpPr>
          <p:cNvPr id="4" name="Slide Number Placeholder 3"/>
          <p:cNvSpPr>
            <a:spLocks noGrp="1"/>
          </p:cNvSpPr>
          <p:nvPr>
            <p:ph type="sldNum" sz="quarter" idx="5"/>
          </p:nvPr>
        </p:nvSpPr>
        <p:spPr/>
        <p:txBody>
          <a:bodyPr/>
          <a:lstStyle/>
          <a:p>
            <a:fld id="{1C78673E-F29B-4593-BE77-BC78070867BB}" type="slidenum">
              <a:rPr lang="en-US" smtClean="0"/>
              <a:t>12</a:t>
            </a:fld>
            <a:endParaRPr lang="en-US"/>
          </a:p>
        </p:txBody>
      </p:sp>
    </p:spTree>
    <p:extLst>
      <p:ext uri="{BB962C8B-B14F-4D97-AF65-F5344CB8AC3E}">
        <p14:creationId xmlns:p14="http://schemas.microsoft.com/office/powerpoint/2010/main" val="1125503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¿Qué es la planificación centrada en la persona?</a:t>
            </a:r>
          </a:p>
          <a:p>
            <a:endParaRPr lang="en-US" baseline="0"/>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En SDP, su IPP debe desarrollarse a través de la planificación centrada en la persona. </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 planificación centrada en la persona es un proceso para aprender acerca de usted. Usted guía el proceso de planificación para trabajar hacia lo que imagina para su futuro.</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Usted está en el centro de su planificación y guía a las personas que usted pide para apoyarle; para aprovechar sus fortalezas y capacidades para ayudarle a planear su futuro.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A través de la planificación centrada en la persona, usted decide qué es importante </a:t>
            </a:r>
            <a:r>
              <a:rPr lang="es-US" sz="1800" b="0" i="0" u="sng" strike="noStrike" cap="none" spc="0" baseline="0">
                <a:solidFill>
                  <a:srgbClr val="000000"/>
                </a:solidFill>
                <a:effectLst/>
                <a:uFill>
                  <a:solidFill>
                    <a:srgbClr val="000000"/>
                  </a:solidFill>
                </a:uFill>
                <a:latin typeface="Calibri"/>
                <a:ea typeface="Calibri"/>
                <a:cs typeface="Calibri"/>
              </a:rPr>
              <a:t>para</a:t>
            </a:r>
            <a:r>
              <a:rPr lang="es-US" sz="1800" b="0" i="0" strike="noStrike" cap="none" spc="0" baseline="0">
                <a:solidFill>
                  <a:srgbClr val="000000"/>
                </a:solidFill>
                <a:effectLst/>
                <a:latin typeface="Calibri"/>
                <a:ea typeface="Calibri"/>
                <a:cs typeface="Calibri"/>
              </a:rPr>
              <a:t> que tenga una vida satisfactoria y gratificante y qué es importante </a:t>
            </a:r>
            <a:r>
              <a:rPr lang="es-US" sz="1800" b="0" i="0" u="sng" strike="noStrike" cap="none" spc="0" baseline="0">
                <a:solidFill>
                  <a:srgbClr val="000000"/>
                </a:solidFill>
                <a:effectLst/>
                <a:uFill>
                  <a:solidFill>
                    <a:srgbClr val="000000"/>
                  </a:solidFill>
                </a:uFill>
                <a:latin typeface="Calibri"/>
                <a:ea typeface="Calibri"/>
                <a:cs typeface="Calibri"/>
              </a:rPr>
              <a:t>para</a:t>
            </a:r>
            <a:r>
              <a:rPr lang="es-US" sz="1800" b="0" i="0" strike="noStrike" cap="none" spc="0" baseline="0">
                <a:solidFill>
                  <a:srgbClr val="000000"/>
                </a:solidFill>
                <a:effectLst/>
                <a:latin typeface="Calibri"/>
                <a:ea typeface="Calibri"/>
                <a:cs typeface="Calibri"/>
              </a:rPr>
              <a:t> sentirse sano y seguro. </a:t>
            </a:r>
          </a:p>
          <a:p>
            <a:r>
              <a:rPr lang="es-US" sz="1800" b="1" i="0" strike="noStrike" cap="none" spc="0" baseline="0">
                <a:solidFill>
                  <a:srgbClr val="000000"/>
                </a:solidFill>
                <a:effectLst/>
                <a:latin typeface="Calibri"/>
                <a:ea typeface="Calibri"/>
                <a:cs typeface="Calibri"/>
              </a:rPr>
              <a:t>Consejo de entrenamiento Tómese un minuto para que los asistentes piensen en el concepto importante de la distinción entre importante </a:t>
            </a:r>
            <a:r>
              <a:rPr lang="es-US" sz="1800" b="1" i="0" u="sng" strike="noStrike" cap="none" spc="0" baseline="0">
                <a:solidFill>
                  <a:srgbClr val="000000"/>
                </a:solidFill>
                <a:effectLst/>
                <a:uFill>
                  <a:solidFill>
                    <a:srgbClr val="000000"/>
                  </a:solidFill>
                </a:uFill>
                <a:latin typeface="Calibri"/>
                <a:ea typeface="Calibri"/>
                <a:cs typeface="Calibri"/>
              </a:rPr>
              <a:t>que</a:t>
            </a:r>
            <a:r>
              <a:rPr lang="es-US" sz="1800" b="1" i="0" strike="noStrike" cap="none" spc="0" baseline="0">
                <a:solidFill>
                  <a:srgbClr val="000000"/>
                </a:solidFill>
                <a:effectLst/>
                <a:latin typeface="Calibri"/>
                <a:ea typeface="Calibri"/>
                <a:cs typeface="Calibri"/>
              </a:rPr>
              <a:t> e importante </a:t>
            </a:r>
            <a:r>
              <a:rPr lang="es-US" sz="1800" b="1" i="0" u="sng" strike="noStrike" cap="none" spc="0" baseline="0">
                <a:solidFill>
                  <a:srgbClr val="000000"/>
                </a:solidFill>
                <a:effectLst/>
                <a:uFill>
                  <a:solidFill>
                    <a:srgbClr val="000000"/>
                  </a:solidFill>
                </a:uFill>
                <a:latin typeface="Calibri"/>
                <a:ea typeface="Calibri"/>
                <a:cs typeface="Calibri"/>
              </a:rPr>
              <a:t>para</a:t>
            </a:r>
            <a:r>
              <a:rPr lang="es-US" sz="1800" b="1" i="0" strike="noStrike" cap="none" spc="0" baseline="0">
                <a:solidFill>
                  <a:srgbClr val="000000"/>
                </a:solidFill>
                <a:effectLst/>
                <a:latin typeface="Calibri"/>
                <a:ea typeface="Calibri"/>
                <a:cs typeface="Calibri"/>
              </a:rPr>
              <a:t> pidiéndoles que piensen en esto en sus propias vidas. ¿Qué es importante </a:t>
            </a:r>
            <a:r>
              <a:rPr lang="es-US" sz="1800" b="1" i="0" u="sng" strike="noStrike" cap="none" spc="0" baseline="0">
                <a:solidFill>
                  <a:srgbClr val="000000"/>
                </a:solidFill>
                <a:effectLst/>
                <a:uFill>
                  <a:solidFill>
                    <a:srgbClr val="000000"/>
                  </a:solidFill>
                </a:uFill>
                <a:latin typeface="Calibri"/>
                <a:ea typeface="Calibri"/>
                <a:cs typeface="Calibri"/>
              </a:rPr>
              <a:t>según</a:t>
            </a:r>
            <a:r>
              <a:rPr lang="es-US" sz="1800" b="1" i="0" strike="noStrike" cap="none" spc="0" baseline="0">
                <a:solidFill>
                  <a:srgbClr val="000000"/>
                </a:solidFill>
                <a:effectLst/>
                <a:latin typeface="Calibri"/>
                <a:ea typeface="Calibri"/>
                <a:cs typeface="Calibri"/>
              </a:rPr>
              <a:t> usted? ¿Qué es importante </a:t>
            </a:r>
            <a:r>
              <a:rPr lang="es-US" sz="1800" b="1" i="0" u="sng" strike="noStrike" cap="none" spc="0" baseline="0">
                <a:solidFill>
                  <a:srgbClr val="000000"/>
                </a:solidFill>
                <a:effectLst/>
                <a:uFill>
                  <a:solidFill>
                    <a:srgbClr val="000000"/>
                  </a:solidFill>
                </a:uFill>
                <a:latin typeface="Calibri"/>
                <a:ea typeface="Calibri"/>
                <a:cs typeface="Calibri"/>
              </a:rPr>
              <a:t>para</a:t>
            </a:r>
            <a:r>
              <a:rPr lang="es-US" sz="1800" b="1" i="0" strike="noStrike" cap="none" spc="0" baseline="0">
                <a:solidFill>
                  <a:srgbClr val="000000"/>
                </a:solidFill>
                <a:effectLst/>
                <a:latin typeface="Calibri"/>
                <a:ea typeface="Calibri"/>
                <a:cs typeface="Calibri"/>
              </a:rPr>
              <a:t> usted? Dé su propio ejemplo. Más tarde, en las diapositivas de planificación, puede llevarlos de vuelta a esta distinción. Dé unos 5 minutos y luego pregunte: "¿Vio la diferencia?" No busque una respuesta concreta. Que las personas compartan sus ejemplos que pudieron identificar.</a:t>
            </a:r>
          </a:p>
        </p:txBody>
      </p:sp>
      <p:sp>
        <p:nvSpPr>
          <p:cNvPr id="4" name="Slide Number Placeholder 3"/>
          <p:cNvSpPr>
            <a:spLocks noGrp="1"/>
          </p:cNvSpPr>
          <p:nvPr>
            <p:ph type="sldNum" sz="quarter" idx="5"/>
          </p:nvPr>
        </p:nvSpPr>
        <p:spPr/>
        <p:txBody>
          <a:bodyPr/>
          <a:lstStyle/>
          <a:p>
            <a:fld id="{1C78673E-F29B-4593-BE77-BC78070867BB}" type="slidenum">
              <a:rPr lang="en-US" smtClean="0"/>
              <a:t>13</a:t>
            </a:fld>
            <a:endParaRPr lang="en-US"/>
          </a:p>
        </p:txBody>
      </p:sp>
    </p:spTree>
    <p:extLst>
      <p:ext uri="{BB962C8B-B14F-4D97-AF65-F5344CB8AC3E}">
        <p14:creationId xmlns:p14="http://schemas.microsoft.com/office/powerpoint/2010/main" val="336977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¡La autodeterminación le convierte en el jefe! ¡Usted tiene más opciones en sus servicios y apoyos!</a:t>
            </a:r>
          </a:p>
          <a:p>
            <a:pPr lvl="1"/>
            <a:endParaRPr lang="en-US" sz="1200">
              <a:latin typeface="+mn-lt"/>
            </a:endParaRPr>
          </a:p>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¡El programa de autodeterminación comienza con usted y 2500 otros!  </a:t>
            </a:r>
          </a:p>
          <a:p>
            <a:pPr marL="914400" lvl="1" indent="-457200">
              <a:buFont typeface="Wingdings" panose="05000000000000000000" pitchFamily="2" charset="2"/>
              <a:buChar char="ü"/>
            </a:pPr>
            <a:endParaRPr lang="en-US" sz="1200">
              <a:latin typeface="+mn-lt"/>
            </a:endParaRPr>
          </a:p>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Es voluntario y usted dejarlo en cualquier momento. Podrá quedarse en el programa si se muda. Si vive en la comunidad.</a:t>
            </a:r>
          </a:p>
          <a:p>
            <a:pPr marL="914400" lvl="1" indent="-457200">
              <a:buFont typeface="Wingdings" panose="05000000000000000000" pitchFamily="2" charset="2"/>
              <a:buChar char="ü"/>
            </a:pPr>
            <a:endParaRPr lang="en-US" sz="1200">
              <a:latin typeface="+mn-lt"/>
            </a:endParaRPr>
          </a:p>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Los 5 principios de la autodeterminación son la base de SDP</a:t>
            </a:r>
          </a:p>
          <a:p>
            <a:pPr marL="914400" lvl="1" indent="-457200">
              <a:buFont typeface="Wingdings" panose="05000000000000000000" pitchFamily="2" charset="2"/>
              <a:buChar char="ü"/>
            </a:pPr>
            <a:endParaRPr lang="en-US" sz="1200">
              <a:latin typeface="+mn-lt"/>
            </a:endParaRPr>
          </a:p>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Usted es el centro de su planificación: ¡la planificación centrada en la persona se trata de USTED!  </a:t>
            </a:r>
          </a:p>
        </p:txBody>
      </p:sp>
      <p:sp>
        <p:nvSpPr>
          <p:cNvPr id="4" name="Slide Number Placeholder 3"/>
          <p:cNvSpPr>
            <a:spLocks noGrp="1"/>
          </p:cNvSpPr>
          <p:nvPr>
            <p:ph type="sldNum" sz="quarter" idx="5"/>
          </p:nvPr>
        </p:nvSpPr>
        <p:spPr/>
        <p:txBody>
          <a:bodyPr/>
          <a:lstStyle/>
          <a:p>
            <a:fld id="{1C78673E-F29B-4593-BE77-BC78070867BB}" type="slidenum">
              <a:rPr lang="en-US" smtClean="0"/>
              <a:t>14</a:t>
            </a:fld>
            <a:endParaRPr lang="en-US"/>
          </a:p>
        </p:txBody>
      </p:sp>
    </p:spTree>
    <p:extLst>
      <p:ext uri="{BB962C8B-B14F-4D97-AF65-F5344CB8AC3E}">
        <p14:creationId xmlns:p14="http://schemas.microsoft.com/office/powerpoint/2010/main" val="288116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15</a:t>
            </a:fld>
            <a:endParaRPr lang="en-US"/>
          </a:p>
        </p:txBody>
      </p:sp>
    </p:spTree>
    <p:extLst>
      <p:ext uri="{BB962C8B-B14F-4D97-AF65-F5344CB8AC3E}">
        <p14:creationId xmlns:p14="http://schemas.microsoft.com/office/powerpoint/2010/main" val="1734853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endParaRPr lang="en-US"/>
          </a:p>
        </p:txBody>
      </p:sp>
      <p:sp>
        <p:nvSpPr>
          <p:cNvPr id="4" name="Slide Number Placeholder 3"/>
          <p:cNvSpPr>
            <a:spLocks noGrp="1"/>
          </p:cNvSpPr>
          <p:nvPr>
            <p:ph type="sldNum" sz="quarter" idx="10"/>
          </p:nvPr>
        </p:nvSpPr>
        <p:spPr/>
        <p:txBody>
          <a:bodyPr/>
          <a:lstStyle/>
          <a:p>
            <a:fld id="{1C78673E-F29B-4593-BE77-BC78070867BB}" type="slidenum">
              <a:rPr lang="en-US" smtClean="0"/>
              <a:t>16</a:t>
            </a:fld>
            <a:endParaRPr lang="en-US"/>
          </a:p>
        </p:txBody>
      </p:sp>
    </p:spTree>
    <p:extLst>
      <p:ext uri="{BB962C8B-B14F-4D97-AF65-F5344CB8AC3E}">
        <p14:creationId xmlns:p14="http://schemas.microsoft.com/office/powerpoint/2010/main" val="860258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US" sz="1800" b="0" i="0" strike="noStrike" cap="none" spc="0" baseline="0">
                <a:solidFill>
                  <a:srgbClr val="000000"/>
                </a:solidFill>
                <a:effectLst/>
                <a:latin typeface="Calibri"/>
                <a:ea typeface="Calibri"/>
                <a:cs typeface="Calibri"/>
              </a:rPr>
              <a:t>Para estar en el programa de autodeterminación, acepta seguir lo que la ley ha determinado.</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Usted está obligado a asistir a una orientación. </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Puede optar por obtener más o menos ayuda para diseñar sus servicios de manera centrada en la persona. Más sobre la planificación en las próximas diapositivas.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Creará un plan de gastos para comprar servicios y apoyos que necesita para cumplir con sus objetivos.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Debe elegir un proveedor de servicios de gestión financiera para ayudarle a administrar su plan de gastos y pagar sus servicios y apoyos.</a:t>
            </a:r>
          </a:p>
          <a:p>
            <a:pPr>
              <a:buFont typeface="Arial"/>
              <a:buNone/>
            </a:pPr>
            <a:endParaRPr lang="en-US" baseline="0"/>
          </a:p>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17</a:t>
            </a:fld>
            <a:endParaRPr lang="en-US"/>
          </a:p>
        </p:txBody>
      </p:sp>
    </p:spTree>
    <p:extLst>
      <p:ext uri="{BB962C8B-B14F-4D97-AF65-F5344CB8AC3E}">
        <p14:creationId xmlns:p14="http://schemas.microsoft.com/office/powerpoint/2010/main" val="2066934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Las personas de su vida, en quienes confíe y que le conocen mejor, deberían estar involucradas en su planificación.  </a:t>
            </a:r>
          </a:p>
          <a:p>
            <a:pPr marL="0" indent="0">
              <a:buFont typeface="Arial" panose="020B0604020202020204" pitchFamily="34" charset="0"/>
              <a:buNone/>
            </a:pPr>
            <a:endParaRPr lang="en-US" baseline="0"/>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Elija a las personas que más saben lo que quiere en su vida y pídales que sean parte de su planificación.  </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Piense en las personas que serán buenas para ayudarle a pensar en las cosas que son importantes para usted y que podrán apoyarlo al planear su futuro.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Usted puede tener el apoyo de personas remuneradas y no remuneradas.  </a:t>
            </a:r>
          </a:p>
        </p:txBody>
      </p:sp>
      <p:sp>
        <p:nvSpPr>
          <p:cNvPr id="4" name="Slide Number Placeholder 3"/>
          <p:cNvSpPr>
            <a:spLocks noGrp="1"/>
          </p:cNvSpPr>
          <p:nvPr>
            <p:ph type="sldNum" sz="quarter" idx="5"/>
          </p:nvPr>
        </p:nvSpPr>
        <p:spPr/>
        <p:txBody>
          <a:bodyPr/>
          <a:lstStyle/>
          <a:p>
            <a:fld id="{1C78673E-F29B-4593-BE77-BC78070867BB}" type="slidenum">
              <a:rPr lang="en-US" smtClean="0"/>
              <a:t>18</a:t>
            </a:fld>
            <a:endParaRPr lang="en-US"/>
          </a:p>
        </p:txBody>
      </p:sp>
    </p:spTree>
    <p:extLst>
      <p:ext uri="{BB962C8B-B14F-4D97-AF65-F5344CB8AC3E}">
        <p14:creationId xmlns:p14="http://schemas.microsoft.com/office/powerpoint/2010/main" val="34334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pPr>
            <a:r>
              <a:rPr lang="es-US" sz="1800" b="0" i="0" strike="noStrike" cap="none" spc="0" baseline="0">
                <a:solidFill>
                  <a:srgbClr val="000000"/>
                </a:solidFill>
                <a:effectLst/>
                <a:latin typeface="Calibri"/>
                <a:ea typeface="Calibri"/>
                <a:cs typeface="Calibri"/>
              </a:rPr>
              <a:t>Su coordinador de servicios es el miembro de su equipo que incluye sus objetivos centrados en la persona en su documento IPP.</a:t>
            </a:r>
          </a:p>
          <a:p>
            <a:pPr marL="228600" indent="-228600">
              <a:buFont typeface="Arial"/>
              <a:buChar char="•"/>
            </a:pPr>
            <a:endParaRPr lang="en-US" baseline="0"/>
          </a:p>
          <a:p>
            <a:pPr marL="228600" indent="-228600">
              <a:buFont typeface="Arial"/>
              <a:buChar char="•"/>
            </a:pPr>
            <a:r>
              <a:rPr lang="es-US" sz="1800" b="0" i="0" strike="noStrike" cap="none" spc="0" baseline="0">
                <a:solidFill>
                  <a:srgbClr val="000000"/>
                </a:solidFill>
                <a:effectLst/>
                <a:latin typeface="Calibri"/>
                <a:ea typeface="Calibri"/>
                <a:cs typeface="Calibri"/>
              </a:rPr>
              <a:t>Su coordinador de servicios ayuda a determinar cuánto hay en su presupuesto individual y debe certificar su monto de presupuesto individual.</a:t>
            </a:r>
          </a:p>
          <a:p>
            <a:pPr marL="228600" indent="-228600">
              <a:buFont typeface="Arial"/>
              <a:buChar char="•"/>
            </a:pPr>
            <a:endParaRPr lang="en-US" baseline="0"/>
          </a:p>
          <a:p>
            <a:pPr marL="228600" indent="-228600">
              <a:buFont typeface="Arial"/>
              <a:buChar char="•"/>
            </a:pPr>
            <a:r>
              <a:rPr lang="es-US" sz="1800" b="0" i="0" strike="noStrike" cap="none" spc="0" baseline="0">
                <a:solidFill>
                  <a:srgbClr val="000000"/>
                </a:solidFill>
                <a:effectLst/>
                <a:latin typeface="Calibri"/>
                <a:ea typeface="Calibri"/>
                <a:cs typeface="Calibri"/>
              </a:rPr>
              <a:t>Todos sus servicios deben darle la oportunidad de ser parte de su comunidad; ayudarle a cumplir sus metas de IPP; y ser servicios reconocidos por el gobierno federal como servicios del programa de autodeterminación. Su coordinador de servicios le ayudará en todo ello.  </a:t>
            </a:r>
          </a:p>
          <a:p>
            <a:pPr marL="228600" indent="-228600">
              <a:buFont typeface="Arial"/>
              <a:buChar char="•"/>
            </a:pPr>
            <a:endParaRPr lang="en-US" baseline="0"/>
          </a:p>
          <a:p>
            <a:pPr marL="228600" indent="-228600">
              <a:buFont typeface="Arial"/>
              <a:buChar char="•"/>
            </a:pPr>
            <a:r>
              <a:rPr lang="es-US" sz="1800" b="0" i="0" strike="noStrike" cap="none" spc="0" baseline="0">
                <a:solidFill>
                  <a:srgbClr val="000000"/>
                </a:solidFill>
                <a:effectLst/>
                <a:latin typeface="Calibri"/>
                <a:ea typeface="Calibri"/>
                <a:cs typeface="Calibri"/>
              </a:rPr>
              <a:t>Como siempre, su coordinador de servicios lo apoya para estar sano y seguro.</a:t>
            </a:r>
          </a:p>
          <a:p>
            <a:pPr marL="228600" indent="-228600">
              <a:buFont typeface="Arial"/>
              <a:buChar char="•"/>
            </a:pPr>
            <a:endParaRPr lang="en-US" baseline="0"/>
          </a:p>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19</a:t>
            </a:fld>
            <a:endParaRPr lang="en-US"/>
          </a:p>
        </p:txBody>
      </p:sp>
    </p:spTree>
    <p:extLst>
      <p:ext uri="{BB962C8B-B14F-4D97-AF65-F5344CB8AC3E}">
        <p14:creationId xmlns:p14="http://schemas.microsoft.com/office/powerpoint/2010/main" val="2584366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s-US" sz="1200" b="0" i="0" strike="noStrike" cap="none" spc="0" baseline="0">
                <a:solidFill>
                  <a:srgbClr val="000000"/>
                </a:solidFill>
                <a:effectLst/>
                <a:latin typeface="Calibri"/>
                <a:ea typeface="Calibri"/>
                <a:cs typeface="Calibri"/>
              </a:rPr>
              <a:t>Presentarse a sí mismo y a otros</a:t>
            </a:r>
          </a:p>
          <a:p>
            <a:pPr marL="228600" indent="-228600">
              <a:buAutoNum type="arabicParenR"/>
            </a:pPr>
            <a:r>
              <a:rPr lang="es-US" sz="1200" b="0" i="0" strike="noStrike" cap="none" spc="0" baseline="0">
                <a:solidFill>
                  <a:srgbClr val="000000"/>
                </a:solidFill>
                <a:effectLst/>
                <a:latin typeface="Calibri"/>
                <a:ea typeface="Calibri"/>
                <a:cs typeface="Calibri"/>
              </a:rPr>
              <a:t>Requisito y la ley que requiere la orientación SDP.  </a:t>
            </a:r>
          </a:p>
          <a:p>
            <a:pPr marL="228600" indent="-228600">
              <a:buAutoNum type="arabicParenR"/>
            </a:pPr>
            <a:r>
              <a:rPr lang="es-US" sz="1200" b="0" i="0" strike="noStrike" cap="none" spc="0" baseline="0">
                <a:solidFill>
                  <a:srgbClr val="000000"/>
                </a:solidFill>
                <a:effectLst/>
                <a:latin typeface="Calibri"/>
                <a:ea typeface="Calibri"/>
                <a:cs typeface="Calibri"/>
              </a:rPr>
              <a:t>Temas de revisión necesarios para cubrir en las orientaciones. Este es un proceso importante, y un aprendizaje. No lo logramos sin TODOS. </a:t>
            </a:r>
          </a:p>
          <a:p>
            <a:pPr marL="228600" indent="-228600">
              <a:buAutoNum type="arabicParenR"/>
            </a:pPr>
            <a:r>
              <a:rPr lang="es-US" sz="1200" b="0" i="0" strike="noStrike" cap="none" spc="0" baseline="0">
                <a:solidFill>
                  <a:srgbClr val="000000"/>
                </a:solidFill>
                <a:effectLst/>
                <a:latin typeface="Calibri"/>
                <a:ea typeface="Calibri"/>
                <a:cs typeface="Calibri"/>
              </a:rPr>
              <a:t>El papel del centro regional es valioso. Ayudarán a otros a aprender y entender, y podrán ayudar a DDS a aprender y dar forma al programa en este proceso. </a:t>
            </a:r>
          </a:p>
          <a:p>
            <a:pPr marL="228600" indent="-228600">
              <a:buAutoNum type="arabicParenR"/>
            </a:pPr>
            <a:r>
              <a:rPr lang="es-US" sz="1200" b="0" i="0" strike="noStrike" cap="none" spc="0" baseline="0">
                <a:solidFill>
                  <a:srgbClr val="000000"/>
                </a:solidFill>
                <a:effectLst/>
                <a:latin typeface="Calibri"/>
                <a:ea typeface="Calibri"/>
                <a:cs typeface="Calibri"/>
              </a:rPr>
              <a:t>El entrenamiento de hoy será un modelo de lo que se necesita en las orientaciones de SDP. Este es un ejemplo, y avanzaremos en la información como si fuera usted el consumidor que recibe la información. </a:t>
            </a:r>
          </a:p>
          <a:p>
            <a:pPr marL="228600" indent="-228600">
              <a:buAutoNum type="arabicParenR"/>
            </a:pPr>
            <a:r>
              <a:rPr lang="es-US" sz="1200" b="0" i="0" strike="noStrike" cap="none" spc="0" baseline="0">
                <a:solidFill>
                  <a:srgbClr val="000000"/>
                </a:solidFill>
                <a:effectLst/>
                <a:latin typeface="Calibri"/>
                <a:ea typeface="Calibri"/>
                <a:cs typeface="Calibri"/>
              </a:rPr>
              <a:t>¡Asegúrese de hacer muchas preguntas!</a:t>
            </a:r>
          </a:p>
          <a:p>
            <a:pPr marL="228600" indent="-228600">
              <a:buAutoNum type="arabicParenR"/>
            </a:pPr>
            <a:r>
              <a:rPr lang="es-US" sz="1200" b="0" i="0" strike="noStrike" cap="none" spc="0" baseline="0">
                <a:solidFill>
                  <a:srgbClr val="000000"/>
                </a:solidFill>
                <a:effectLst/>
                <a:latin typeface="Calibri"/>
                <a:ea typeface="Calibri"/>
                <a:cs typeface="Calibri"/>
              </a:rPr>
              <a:t>Limpieza: baños, teléfonos celulares, descansos, almuerzo, preguntas, cierre </a:t>
            </a:r>
          </a:p>
        </p:txBody>
      </p:sp>
      <p:sp>
        <p:nvSpPr>
          <p:cNvPr id="4" name="Slide Number Placeholder 3"/>
          <p:cNvSpPr>
            <a:spLocks noGrp="1"/>
          </p:cNvSpPr>
          <p:nvPr>
            <p:ph type="sldNum" sz="quarter" idx="10"/>
          </p:nvPr>
        </p:nvSpPr>
        <p:spPr/>
        <p:txBody>
          <a:bodyPr/>
          <a:lstStyle/>
          <a:p>
            <a:fld id="{1C78673E-F29B-4593-BE77-BC78070867BB}" type="slidenum">
              <a:rPr lang="en-US" smtClean="0"/>
              <a:t>2</a:t>
            </a:fld>
            <a:endParaRPr lang="en-US"/>
          </a:p>
        </p:txBody>
      </p:sp>
    </p:spTree>
    <p:extLst>
      <p:ext uri="{BB962C8B-B14F-4D97-AF65-F5344CB8AC3E}">
        <p14:creationId xmlns:p14="http://schemas.microsoft.com/office/powerpoint/2010/main" val="2870901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ü"/>
            </a:pPr>
            <a:r>
              <a:rPr lang="es-US" sz="1800" b="0" i="0" strike="noStrike" cap="none" spc="0" baseline="0">
                <a:solidFill>
                  <a:srgbClr val="000000"/>
                </a:solidFill>
                <a:effectLst/>
                <a:latin typeface="Calibri"/>
                <a:ea typeface="Calibri"/>
                <a:cs typeface="Calibri"/>
              </a:rPr>
              <a:t>Un facilitador independiente es una persona que usted elige para ayudarle con su programa.  </a:t>
            </a:r>
          </a:p>
          <a:p>
            <a:pPr marL="171450" indent="-171450">
              <a:buFont typeface="Wingdings" panose="05000000000000000000" pitchFamily="2" charset="2"/>
              <a:buChar char="ü"/>
            </a:pPr>
            <a:endParaRPr lang="en-US">
              <a:solidFill>
                <a:schemeClr val="tx1"/>
              </a:solidFill>
            </a:endParaRPr>
          </a:p>
          <a:p>
            <a:pPr marL="171450" indent="-171450">
              <a:buFont typeface="Wingdings" panose="05000000000000000000" pitchFamily="2" charset="2"/>
              <a:buChar char="ü"/>
            </a:pPr>
            <a:r>
              <a:rPr lang="es-US" sz="1800" b="0" i="0" strike="noStrike" cap="none" spc="0" baseline="0">
                <a:solidFill>
                  <a:srgbClr val="000000"/>
                </a:solidFill>
                <a:effectLst/>
                <a:latin typeface="Calibri"/>
                <a:ea typeface="Calibri"/>
                <a:cs typeface="Calibri"/>
              </a:rPr>
              <a:t>No está obligado a tener un facilitador independiente, pero puede darle apoyo de muchas maneras.  </a:t>
            </a:r>
          </a:p>
          <a:p>
            <a:pPr marL="171450" indent="-171450">
              <a:buFont typeface="Wingdings" panose="05000000000000000000" pitchFamily="2" charset="2"/>
              <a:buChar char="ü"/>
            </a:pPr>
            <a:endParaRPr lang="en-US" baseline="0">
              <a:solidFill>
                <a:schemeClr val="tx1"/>
              </a:solidFill>
            </a:endParaRPr>
          </a:p>
          <a:p>
            <a:pPr marL="171450" indent="-171450">
              <a:buFont typeface="Wingdings" panose="05000000000000000000" pitchFamily="2" charset="2"/>
              <a:buChar char="ü"/>
            </a:pPr>
            <a:r>
              <a:rPr lang="es-US" sz="1800" b="0" i="0" strike="noStrike" cap="none" spc="0" baseline="0">
                <a:solidFill>
                  <a:srgbClr val="000000"/>
                </a:solidFill>
                <a:effectLst/>
                <a:latin typeface="Calibri"/>
                <a:ea typeface="Calibri"/>
                <a:cs typeface="Calibri"/>
              </a:rPr>
              <a:t>Este es un servicio singular de la autodeterminación. Algunas personas en el programa piloto los utilizaron sólo para comenzar su programa y otros continúan utilizándolos.  </a:t>
            </a:r>
          </a:p>
          <a:p>
            <a:pPr marL="171450" indent="-171450">
              <a:buFont typeface="Wingdings" panose="05000000000000000000" pitchFamily="2" charset="2"/>
              <a:buChar char="ü"/>
            </a:pPr>
            <a:endParaRPr lang="en-US" baseline="0">
              <a:solidFill>
                <a:schemeClr val="tx1"/>
              </a:solidFill>
            </a:endParaRPr>
          </a:p>
          <a:p>
            <a:pPr marL="171450" indent="-171450">
              <a:buFont typeface="Wingdings" panose="05000000000000000000" pitchFamily="2" charset="2"/>
              <a:buChar char="ü"/>
            </a:pPr>
            <a:r>
              <a:rPr lang="es-US" sz="1800" b="0" i="0" strike="noStrike" cap="none" spc="0" baseline="0">
                <a:solidFill>
                  <a:srgbClr val="000000"/>
                </a:solidFill>
                <a:effectLst/>
                <a:latin typeface="Calibri"/>
                <a:ea typeface="Calibri"/>
                <a:cs typeface="Calibri"/>
              </a:rPr>
              <a:t>Si decide tener un facilitador independiente, identifique lo que quiere que hagan por usted.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en-US" baseline="0">
              <a:solidFill>
                <a:schemeClr val="tx1"/>
              </a:solidFill>
            </a:endParaRP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s-US" sz="1800" b="0" i="0" u="sng" strike="noStrike" cap="none" spc="0" baseline="0">
                <a:solidFill>
                  <a:srgbClr val="000000"/>
                </a:solidFill>
                <a:effectLst/>
                <a:uFill>
                  <a:solidFill>
                    <a:srgbClr val="000000"/>
                  </a:solidFill>
                </a:uFill>
                <a:latin typeface="Calibri"/>
                <a:ea typeface="Calibri"/>
                <a:cs typeface="Calibri"/>
              </a:rPr>
              <a:t>Otras cosas importantes sobre los facilitadores independientes.....</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en-US" baseline="0">
              <a:solidFill>
                <a:schemeClr val="tx1"/>
              </a:solidFill>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El facilitador independiente debe recibir capacitación:</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principios de la autodeterminación</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planificación centrada en la persona</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otras responsabilidades que contrata para hacer</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en-US" baseline="0">
              <a:solidFill>
                <a:schemeClr val="tx1"/>
              </a:solidFill>
            </a:endParaRPr>
          </a:p>
          <a:p>
            <a:pPr>
              <a:buFont typeface="Arial"/>
              <a:buChar char="•"/>
            </a:pPr>
            <a:r>
              <a:rPr lang="es-US" sz="1800" b="0" i="0" strike="noStrike" cap="none" spc="0" baseline="0">
                <a:solidFill>
                  <a:srgbClr val="000000"/>
                </a:solidFill>
                <a:effectLst/>
                <a:latin typeface="Calibri"/>
                <a:ea typeface="Calibri"/>
                <a:cs typeface="Calibri"/>
              </a:rPr>
              <a:t>Ellos </a:t>
            </a:r>
            <a:r>
              <a:rPr lang="es-US" sz="1800" b="1" i="0" strike="noStrike" cap="none" spc="0" baseline="0">
                <a:solidFill>
                  <a:srgbClr val="000000"/>
                </a:solidFill>
                <a:effectLst/>
                <a:latin typeface="Calibri"/>
                <a:ea typeface="Calibri"/>
                <a:cs typeface="Calibri"/>
              </a:rPr>
              <a:t>no tienen que tener un certificado de entrenamiento</a:t>
            </a:r>
            <a:r>
              <a:rPr lang="es-US" sz="1800" b="0" i="0" strike="noStrike" cap="none" spc="0" baseline="0">
                <a:solidFill>
                  <a:srgbClr val="000000"/>
                </a:solidFill>
                <a:effectLst/>
                <a:latin typeface="Calibri"/>
                <a:ea typeface="Calibri"/>
                <a:cs typeface="Calibri"/>
              </a:rPr>
              <a:t>, pero quizás lo tengan. No está obligado a elegir a alguien que tenga un certificado de entrenamiento. </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endParaRPr lang="en-US" baseline="0">
              <a:solidFill>
                <a:schemeClr val="tx1"/>
              </a:solidFill>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1" i="0" strike="noStrike" cap="none" spc="0" baseline="0">
                <a:solidFill>
                  <a:srgbClr val="000000"/>
                </a:solidFill>
                <a:effectLst/>
                <a:latin typeface="Calibri"/>
                <a:ea typeface="Calibri"/>
                <a:cs typeface="Calibri"/>
              </a:rPr>
              <a:t>Deben pagar</a:t>
            </a:r>
            <a:r>
              <a:rPr lang="es-US" sz="1800" b="0" i="0" strike="noStrike" cap="none" spc="0" baseline="0">
                <a:solidFill>
                  <a:srgbClr val="000000"/>
                </a:solidFill>
                <a:effectLst/>
                <a:latin typeface="Calibri"/>
                <a:ea typeface="Calibri"/>
                <a:cs typeface="Calibri"/>
              </a:rPr>
              <a:t> el entrenamiento que reciban. </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endParaRPr lang="en-US" baseline="0">
              <a:solidFill>
                <a:schemeClr val="tx1"/>
              </a:solidFill>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Los facilitadores independientes </a:t>
            </a:r>
            <a:r>
              <a:rPr lang="es-US" sz="1800" b="1" i="0" strike="noStrike" cap="none" spc="0" baseline="0">
                <a:solidFill>
                  <a:srgbClr val="000000"/>
                </a:solidFill>
                <a:effectLst/>
                <a:latin typeface="Calibri"/>
                <a:ea typeface="Calibri"/>
                <a:cs typeface="Calibri"/>
              </a:rPr>
              <a:t>no necesitan ser pagados </a:t>
            </a:r>
            <a:r>
              <a:rPr lang="es-US" sz="1800" b="0" i="0" strike="noStrike" cap="none" spc="0" baseline="0">
                <a:solidFill>
                  <a:srgbClr val="000000"/>
                </a:solidFill>
                <a:effectLst/>
                <a:latin typeface="Calibri"/>
                <a:ea typeface="Calibri"/>
                <a:cs typeface="Calibri"/>
              </a:rPr>
              <a:t>si ofrecen servicios voluntarios (como familiares o amigos). Si usted decide pagar a un facilitador independiente, el pago proviene de su presupuesto individual. </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endParaRPr lang="en-US" baseline="0">
              <a:solidFill>
                <a:schemeClr val="tx1"/>
              </a:solidFill>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Los facilitadores independientes no pueden proporcionarle ningún otro servicio o trabajar para una agencia que proporciona servicios, como parte de su IPP. Su servicio como facilitador independiente para usted tiene que ser independiente, o libre, del conflicto de otros servicios para usted.</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endParaRPr lang="en-US" u="none">
              <a:solidFill>
                <a:schemeClr val="tx1"/>
              </a:solidFill>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Si decide no contratar a un facilitador independiente, puede usar a su coordinador de servicios en ese papel.</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endParaRPr lang="en-US" baseline="0">
              <a:solidFill>
                <a:schemeClr val="tx1"/>
              </a:solidFill>
            </a:endParaRP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Los miembros de la familia pueden ser un facilitador independiente, remunerado o no. Sin embargo, ni un progenitor de un participante menor ni un cónyuge de un participante pueden ser pagados como facilitadores independientes (son entidades legalmente responsables y no son elegibles para proporcionar servicios pagados bajo SDP).</a:t>
            </a:r>
          </a:p>
          <a:p>
            <a:endParaRPr lang="en-US">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20</a:t>
            </a:fld>
            <a:endParaRPr lang="en-US"/>
          </a:p>
        </p:txBody>
      </p:sp>
    </p:spTree>
    <p:extLst>
      <p:ext uri="{BB962C8B-B14F-4D97-AF65-F5344CB8AC3E}">
        <p14:creationId xmlns:p14="http://schemas.microsoft.com/office/powerpoint/2010/main" val="293836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1" strike="noStrike" cap="none" spc="0" baseline="0">
                <a:solidFill>
                  <a:srgbClr val="000000"/>
                </a:solidFill>
                <a:effectLst/>
                <a:latin typeface="Calibri"/>
                <a:ea typeface="Calibri"/>
                <a:cs typeface="Calibri"/>
              </a:rPr>
              <a:t>Folleto: </a:t>
            </a:r>
            <a:r>
              <a:rPr lang="es-US" sz="1800" b="1" i="0" strike="noStrike" cap="none" spc="0" baseline="0">
                <a:solidFill>
                  <a:srgbClr val="000000"/>
                </a:solidFill>
                <a:effectLst/>
                <a:latin typeface="Calibri"/>
                <a:ea typeface="Calibri"/>
                <a:cs typeface="Calibri"/>
              </a:rPr>
              <a:t>Contratar proveedores de servicios: PLANTILLA </a:t>
            </a:r>
            <a:r>
              <a:rPr lang="es-US" sz="1800" b="0" i="1" strike="noStrike" cap="none" spc="0" baseline="0">
                <a:solidFill>
                  <a:srgbClr val="000000"/>
                </a:solidFill>
                <a:effectLst/>
                <a:latin typeface="Calibri"/>
                <a:ea typeface="Calibri"/>
                <a:cs typeface="Calibri"/>
              </a:rPr>
              <a:t>(Ejemplos de preguntas para posibles proveedores, incluyendo facilitadores independientes)</a:t>
            </a:r>
          </a:p>
          <a:p>
            <a:pPr>
              <a:buFont typeface="Arial"/>
              <a:buNone/>
            </a:pPr>
            <a:endParaRPr lang="en-US" baseline="0">
              <a:solidFill>
                <a:schemeClr val="tx1"/>
              </a:solidFill>
            </a:endParaRPr>
          </a:p>
          <a:p>
            <a:pPr>
              <a:buFont typeface="Arial"/>
              <a:buChar char="•"/>
            </a:pPr>
            <a:r>
              <a:rPr lang="es-US" sz="1800" b="0" i="0" strike="noStrike" cap="none" spc="0" baseline="0">
                <a:solidFill>
                  <a:srgbClr val="000000"/>
                </a:solidFill>
                <a:effectLst/>
                <a:latin typeface="Calibri"/>
                <a:ea typeface="Calibri"/>
                <a:cs typeface="Calibri"/>
              </a:rPr>
              <a:t> Puede tener a tantas personas como quiera y puede pagar con su plan de gastos.</a:t>
            </a:r>
          </a:p>
          <a:p>
            <a:pPr>
              <a:buFont typeface="Arial"/>
              <a:buChar char="•"/>
            </a:pPr>
            <a:r>
              <a:rPr lang="es-US" sz="1800" b="0" i="0" strike="noStrike" cap="none" spc="0" baseline="0">
                <a:solidFill>
                  <a:srgbClr val="000000"/>
                </a:solidFill>
                <a:effectLst/>
                <a:latin typeface="Calibri"/>
                <a:ea typeface="Calibri"/>
                <a:cs typeface="Calibri"/>
              </a:rPr>
              <a:t> No habrá tarifas establecidas para facilitadores independientes. </a:t>
            </a:r>
          </a:p>
          <a:p>
            <a:pPr>
              <a:buFont typeface="Arial"/>
              <a:buChar char="•"/>
            </a:pPr>
            <a:r>
              <a:rPr lang="es-US" sz="1800" b="0" i="0" strike="noStrike" cap="none" spc="0" baseline="0">
                <a:solidFill>
                  <a:srgbClr val="000000"/>
                </a:solidFill>
                <a:effectLst/>
                <a:latin typeface="Calibri"/>
                <a:ea typeface="Calibri"/>
                <a:cs typeface="Calibri"/>
              </a:rPr>
              <a:t> DDS y los centros regionales no mantendrán una lista de facilitadores independientes porque no son contratados. </a:t>
            </a:r>
          </a:p>
          <a:p>
            <a:pPr>
              <a:buFont typeface="Arial"/>
              <a:buNone/>
            </a:pPr>
            <a:r>
              <a:rPr lang="es-US" sz="1800" b="1" i="0" strike="noStrike" cap="none" spc="0" baseline="0">
                <a:solidFill>
                  <a:srgbClr val="000000"/>
                </a:solidFill>
                <a:effectLst/>
                <a:latin typeface="Calibri"/>
                <a:ea typeface="Calibri"/>
                <a:cs typeface="Calibri"/>
              </a:rPr>
              <a:t>Consejo de entrenamiento Este es un momento para mostrar cómo el programa de autodeterminación es diferente. Cada centro regional puede o no proporcionar capacitación de facilitador independiente, puede o no tener listas de facilitadores independientes, que serán para cada centro regional y su Comité consultivo local.  Tenga en cuenta: si los centros regionales hacen la capacitación, certifican a los facilitadores independientes, y se convierten en la fuente de una lista, es mucha contratación de nuevo (o un centro regional 2.0). Los participantes tienen la libertad de contratar a la persona que deseen como facilitador independiente. Quizá quieran contratar a un vecino.  Lo que es importante es que el vecino tenga un lugar para ser entrenado como facilitador independiente. Los centros regionales toman el papel de ayudar a las personas a pensar en qué tipo de facilitador independiente quieren, no solo proporcionar una lista existente.</a:t>
            </a:r>
          </a:p>
        </p:txBody>
      </p:sp>
      <p:sp>
        <p:nvSpPr>
          <p:cNvPr id="4" name="Slide Number Placeholder 3"/>
          <p:cNvSpPr>
            <a:spLocks noGrp="1"/>
          </p:cNvSpPr>
          <p:nvPr>
            <p:ph type="sldNum" sz="quarter" idx="5"/>
          </p:nvPr>
        </p:nvSpPr>
        <p:spPr/>
        <p:txBody>
          <a:bodyPr/>
          <a:lstStyle/>
          <a:p>
            <a:fld id="{1C78673E-F29B-4593-BE77-BC78070867BB}" type="slidenum">
              <a:rPr lang="en-US" smtClean="0"/>
              <a:t>21</a:t>
            </a:fld>
            <a:endParaRPr lang="en-US"/>
          </a:p>
        </p:txBody>
      </p:sp>
    </p:spTree>
    <p:extLst>
      <p:ext uri="{BB962C8B-B14F-4D97-AF65-F5344CB8AC3E}">
        <p14:creationId xmlns:p14="http://schemas.microsoft.com/office/powerpoint/2010/main" val="138925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1" strike="noStrike" cap="none" spc="0" baseline="0">
                <a:solidFill>
                  <a:srgbClr val="000000"/>
                </a:solidFill>
                <a:effectLst/>
                <a:latin typeface="Calibri"/>
                <a:ea typeface="Calibri"/>
                <a:cs typeface="Calibri"/>
              </a:rPr>
              <a:t>Folleto: </a:t>
            </a:r>
            <a:r>
              <a:rPr lang="es-US" sz="1800" b="1" i="0" strike="noStrike" cap="none" spc="0" baseline="0">
                <a:solidFill>
                  <a:srgbClr val="000000"/>
                </a:solidFill>
                <a:effectLst/>
                <a:latin typeface="Calibri"/>
                <a:ea typeface="Calibri"/>
                <a:cs typeface="Calibri"/>
              </a:rPr>
              <a:t>Contratar proveedores de servicios: PLANTILLA </a:t>
            </a:r>
            <a:r>
              <a:rPr lang="es-US" sz="1800" b="0" i="1" strike="noStrike" cap="none" spc="0" baseline="0">
                <a:solidFill>
                  <a:srgbClr val="000000"/>
                </a:solidFill>
                <a:effectLst/>
                <a:latin typeface="Calibri"/>
                <a:ea typeface="Calibri"/>
                <a:cs typeface="Calibri"/>
              </a:rPr>
              <a:t>(Ejemplos de preguntas para posibles proveedores)</a:t>
            </a:r>
          </a:p>
          <a:p>
            <a:endParaRPr lang="en-US" baseline="0">
              <a:solidFill>
                <a:schemeClr val="tx1"/>
              </a:solidFill>
            </a:endParaRP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Puede obtener ayuda de su familia o de su facilitador independiente para encontrar a las personas adecuadas para sus servicios. </a:t>
            </a:r>
          </a:p>
          <a:p>
            <a:pPr marL="171450" indent="-171450">
              <a:buFont typeface="Arial" panose="020B0604020202020204" pitchFamily="34" charset="0"/>
              <a:buChar char="•"/>
            </a:pPr>
            <a:endParaRPr lang="en-US" baseline="0">
              <a:solidFill>
                <a:schemeClr val="tx1"/>
              </a:solidFill>
            </a:endParaRP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Comunique al posible proveedor lo que es importante para darle apoyo a usted. </a:t>
            </a:r>
          </a:p>
          <a:p>
            <a:pPr marL="171450" indent="-171450">
              <a:buFont typeface="Arial" panose="020B0604020202020204" pitchFamily="34" charset="0"/>
              <a:buChar char="•"/>
            </a:pPr>
            <a:endParaRPr lang="en-US" baseline="0">
              <a:solidFill>
                <a:schemeClr val="tx1"/>
              </a:solidFill>
            </a:endParaRP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Puede obtener ayuda con la negociación de un facilitador independiente.  </a:t>
            </a:r>
          </a:p>
          <a:p>
            <a:pPr marL="171450" indent="-171450">
              <a:buFont typeface="Arial" panose="020B0604020202020204" pitchFamily="34" charset="0"/>
              <a:buChar char="•"/>
            </a:pPr>
            <a:endParaRPr lang="en-US" baseline="0">
              <a:solidFill>
                <a:schemeClr val="tx1"/>
              </a:solidFill>
            </a:endParaRP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Comuníquese con otros participantes de SDP y pregunte cuánto están pagando.</a:t>
            </a:r>
          </a:p>
          <a:p>
            <a:pPr marL="171450" indent="-171450">
              <a:buFont typeface="Arial" panose="020B0604020202020204" pitchFamily="34" charset="0"/>
              <a:buChar char="•"/>
            </a:pPr>
            <a:endParaRPr lang="en-US" baseline="0">
              <a:solidFill>
                <a:schemeClr val="tx1"/>
              </a:solidFill>
            </a:endParaRP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Y, puede preguntarle a su centro regional cuánto pagan por servicios similares en el sistema tradicional. </a:t>
            </a:r>
          </a:p>
          <a:p>
            <a:pPr marL="0" marR="0" lvl="0" indent="0" algn="l" defTabSz="914400" rtl="0" eaLnBrk="1" fontAlgn="auto" latinLnBrk="0" hangingPunct="1">
              <a:lnSpc>
                <a:spcPct val="100000"/>
              </a:lnSpc>
              <a:spcBef>
                <a:spcPct val="0"/>
              </a:spcBef>
              <a:spcAft>
                <a:spcPct val="0"/>
              </a:spcAft>
              <a:buClrTx/>
              <a:buSzTx/>
              <a:buFontTx/>
              <a:buNone/>
              <a:defRPr/>
            </a:pPr>
            <a:r>
              <a:rPr lang="es-US" sz="1800" b="1" i="0" strike="noStrike" cap="none" spc="0" baseline="0">
                <a:solidFill>
                  <a:srgbClr val="000000"/>
                </a:solidFill>
                <a:effectLst/>
                <a:latin typeface="Calibri"/>
                <a:ea typeface="Calibri"/>
                <a:cs typeface="Calibri"/>
              </a:rPr>
              <a:t>Consejo de entrenamiento Este es un buen lugar para señalar cómo el </a:t>
            </a:r>
            <a:r>
              <a:rPr lang="es-US" sz="1800" b="1" i="0" u="sng" strike="noStrike" cap="none" spc="0" baseline="0">
                <a:solidFill>
                  <a:srgbClr val="000000"/>
                </a:solidFill>
                <a:effectLst/>
                <a:uFill>
                  <a:solidFill>
                    <a:srgbClr val="000000"/>
                  </a:solidFill>
                </a:uFill>
                <a:latin typeface="Calibri"/>
                <a:ea typeface="Calibri"/>
                <a:cs typeface="Calibri"/>
              </a:rPr>
              <a:t>DESEO</a:t>
            </a:r>
            <a:r>
              <a:rPr lang="es-US" sz="1800" b="1" i="0" strike="noStrike" cap="none" spc="0" baseline="0">
                <a:solidFill>
                  <a:srgbClr val="000000"/>
                </a:solidFill>
                <a:effectLst/>
                <a:latin typeface="Calibri"/>
                <a:ea typeface="Calibri"/>
                <a:cs typeface="Calibri"/>
              </a:rPr>
              <a:t> y la </a:t>
            </a:r>
            <a:r>
              <a:rPr lang="es-US" sz="1800" b="1" i="0" u="sng" strike="noStrike" cap="none" spc="0" baseline="0">
                <a:solidFill>
                  <a:srgbClr val="000000"/>
                </a:solidFill>
                <a:effectLst/>
                <a:uFill>
                  <a:solidFill>
                    <a:srgbClr val="000000"/>
                  </a:solidFill>
                </a:uFill>
                <a:latin typeface="Calibri"/>
                <a:ea typeface="Calibri"/>
                <a:cs typeface="Calibri"/>
              </a:rPr>
              <a:t>NECESIDAD</a:t>
            </a:r>
            <a:r>
              <a:rPr lang="es-US" sz="1800" b="1" i="0" strike="noStrike" cap="none" spc="0" baseline="0">
                <a:solidFill>
                  <a:srgbClr val="000000"/>
                </a:solidFill>
                <a:effectLst/>
                <a:latin typeface="Calibri"/>
                <a:ea typeface="Calibri"/>
                <a:cs typeface="Calibri"/>
              </a:rPr>
              <a:t> identificados en esta diapositiva son como importantes </a:t>
            </a:r>
            <a:r>
              <a:rPr lang="es-US" sz="1800" b="1" i="0" u="sng" strike="noStrike" cap="none" spc="0" baseline="0">
                <a:solidFill>
                  <a:srgbClr val="000000"/>
                </a:solidFill>
                <a:effectLst/>
                <a:uFill>
                  <a:solidFill>
                    <a:srgbClr val="000000"/>
                  </a:solidFill>
                </a:uFill>
                <a:latin typeface="Calibri"/>
                <a:ea typeface="Calibri"/>
                <a:cs typeface="Calibri"/>
              </a:rPr>
              <a:t>QUE</a:t>
            </a:r>
            <a:r>
              <a:rPr lang="es-US" sz="1800" b="1" i="0" strike="noStrike" cap="none" spc="0" baseline="0">
                <a:solidFill>
                  <a:srgbClr val="000000"/>
                </a:solidFill>
                <a:effectLst/>
                <a:latin typeface="Calibri"/>
                <a:ea typeface="Calibri"/>
                <a:cs typeface="Calibri"/>
              </a:rPr>
              <a:t> e importante </a:t>
            </a:r>
            <a:r>
              <a:rPr lang="es-US" sz="1800" b="1" i="0" u="sng" strike="noStrike" cap="none" spc="0" baseline="0">
                <a:solidFill>
                  <a:srgbClr val="000000"/>
                </a:solidFill>
                <a:effectLst/>
                <a:uFill>
                  <a:solidFill>
                    <a:srgbClr val="000000"/>
                  </a:solidFill>
                </a:uFill>
                <a:latin typeface="Calibri"/>
                <a:ea typeface="Calibri"/>
                <a:cs typeface="Calibri"/>
              </a:rPr>
              <a:t>PARA</a:t>
            </a:r>
            <a:r>
              <a:rPr lang="es-US" sz="1800" b="1" i="0" strike="noStrike" cap="none" spc="0" baseline="0">
                <a:solidFill>
                  <a:srgbClr val="000000"/>
                </a:solidFill>
                <a:effectLst/>
                <a:latin typeface="Calibri"/>
                <a:ea typeface="Calibri"/>
                <a:cs typeface="Calibri"/>
              </a:rPr>
              <a:t>, uniendo el valor de un enfoque centrado en la persona y aclarar qué apoyos espera de los proveedores. </a:t>
            </a:r>
          </a:p>
        </p:txBody>
      </p:sp>
      <p:sp>
        <p:nvSpPr>
          <p:cNvPr id="4" name="Slide Number Placeholder 3"/>
          <p:cNvSpPr>
            <a:spLocks noGrp="1"/>
          </p:cNvSpPr>
          <p:nvPr>
            <p:ph type="sldNum" sz="quarter" idx="5"/>
          </p:nvPr>
        </p:nvSpPr>
        <p:spPr/>
        <p:txBody>
          <a:bodyPr/>
          <a:lstStyle/>
          <a:p>
            <a:fld id="{1C78673E-F29B-4593-BE77-BC78070867BB}" type="slidenum">
              <a:rPr lang="en-US" smtClean="0"/>
              <a:t>22</a:t>
            </a:fld>
            <a:endParaRPr lang="en-US"/>
          </a:p>
        </p:txBody>
      </p:sp>
    </p:spTree>
    <p:extLst>
      <p:ext uri="{BB962C8B-B14F-4D97-AF65-F5344CB8AC3E}">
        <p14:creationId xmlns:p14="http://schemas.microsoft.com/office/powerpoint/2010/main" val="2602947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El servicio de gestión financiera, o FMS, es el único servicio necesario que debe tener para estar en el programa de autodeterminación.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También es el único proveedor que debe contratar.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Le ayudan a asegurarse de que sus trabajadores son elegibles para proporcionar los servicios que desea contratar. </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Por ejemplo, FMS verifica las licencias requeridas y los requisitos de formación o entrenamiento.</a:t>
            </a:r>
          </a:p>
          <a:p>
            <a:pPr marL="628650" marR="0" lvl="1"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Si es necesario, ayudan a sus trabajadores a obtener una verificación de antecedentes penales.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El proveedor de FMS le da a usted y a su centro regional un informe mensual sobre su plan de gastos para que sepa cuánto dinero ha gastado y cuánto queda.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Su centro regional o facilitador independiente puede ayudarle a encontrar proveedores de FMS para elegir.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El pago de los servicios de FMS proviene de su plan de gastos.   Vamos a repasar los costos y diferentes tipos de servicios de FMS más adelante en la orientación.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s-US" sz="1200" b="1" i="0" strike="noStrike" cap="none" spc="0" baseline="0" dirty="0">
                <a:solidFill>
                  <a:srgbClr val="000000"/>
                </a:solidFill>
                <a:effectLst/>
                <a:latin typeface="Calibri"/>
                <a:ea typeface="Calibri"/>
                <a:cs typeface="Calibri"/>
              </a:rPr>
              <a:t>Consejo de entrenamiento Los proveedores de FMS deben cumplir con todos los requisitos del proveedor descritos en la sección 54327 del título 17, incluyendo la notificación al centro regional de cualquier incidente especial, tal como se define en esa sección, de que el FMS tiene conocimiento o  reportado al FMS por el participante, un proveedor de servicios u otra persona.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lang="en-US" sz="1200" b="1" baseline="0" dirty="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s-US" sz="1200" b="1" i="0" strike="noStrike" cap="none" spc="0" baseline="0" dirty="0">
                <a:solidFill>
                  <a:srgbClr val="000000"/>
                </a:solidFill>
                <a:effectLst/>
                <a:latin typeface="Calibri"/>
                <a:ea typeface="Calibri"/>
                <a:cs typeface="Calibri"/>
              </a:rPr>
              <a:t>Consejo de entrenamiento #2 Además, FMS tiende a plantear la mayoría de las preguntas. Asegure a los asistentes que va a profundizar más en esto más adelante en la sesión, incluyendo información sobre la selección de un proveedor de FMS.</a:t>
            </a:r>
            <a:r>
              <a:rPr lang="es-US" sz="1200" b="0" i="0" strike="noStrike" cap="none" spc="0" baseline="0" dirty="0">
                <a:solidFill>
                  <a:srgbClr val="000000"/>
                </a:solidFill>
                <a:effectLst/>
                <a:latin typeface="Calibri"/>
                <a:ea typeface="Calibri"/>
                <a:cs typeface="Calibri"/>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23</a:t>
            </a:fld>
            <a:endParaRPr lang="en-US"/>
          </a:p>
        </p:txBody>
      </p:sp>
    </p:spTree>
    <p:extLst>
      <p:ext uri="{BB962C8B-B14F-4D97-AF65-F5344CB8AC3E}">
        <p14:creationId xmlns:p14="http://schemas.microsoft.com/office/powerpoint/2010/main" val="3579422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Calibri"/>
                <a:ea typeface="Calibri"/>
                <a:cs typeface="Calibri"/>
              </a:rPr>
              <a:t>Folleto: </a:t>
            </a:r>
            <a:r>
              <a:rPr lang="es-US" sz="1800" b="1" i="0" strike="noStrike" cap="none" spc="0" baseline="0">
                <a:solidFill>
                  <a:srgbClr val="000000"/>
                </a:solidFill>
                <a:effectLst/>
                <a:latin typeface="Calibri"/>
                <a:ea typeface="Calibri"/>
                <a:cs typeface="Calibri"/>
              </a:rPr>
              <a:t>Contratar proveedores de servicios: PLANTILLA </a:t>
            </a:r>
            <a:r>
              <a:rPr lang="es-US" sz="1800" b="0" i="1" strike="noStrike" cap="none" spc="0" baseline="0">
                <a:solidFill>
                  <a:srgbClr val="000000"/>
                </a:solidFill>
                <a:effectLst/>
                <a:latin typeface="Calibri"/>
                <a:ea typeface="Calibri"/>
                <a:cs typeface="Calibri"/>
              </a:rPr>
              <a:t>(Ejemplos de preguntas para posibles proveedores, incluyendo los de FMS)</a:t>
            </a:r>
          </a:p>
          <a:p>
            <a:endParaRPr lang="en-US" baseline="0">
              <a:solidFill>
                <a:schemeClr val="tx1"/>
              </a:solidFill>
            </a:endParaRPr>
          </a:p>
          <a:p>
            <a:pPr>
              <a:buFont typeface="Arial"/>
              <a:buChar char="•"/>
            </a:pPr>
            <a:r>
              <a:rPr lang="es-US" sz="1800" b="0" i="0" strike="noStrike" cap="none" spc="0" baseline="0">
                <a:solidFill>
                  <a:srgbClr val="000000"/>
                </a:solidFill>
                <a:effectLst/>
                <a:latin typeface="Calibri"/>
                <a:ea typeface="Calibri"/>
                <a:cs typeface="Calibri"/>
              </a:rPr>
              <a:t> ¿Necesita más ayuda o recordatorios para asegurarse de que se mantenga dentro del presupuesto?   ¿Solo desea pagar las facturas y enviarle estados de cuentas?  </a:t>
            </a:r>
          </a:p>
          <a:p>
            <a:pPr>
              <a:buFont typeface="Arial"/>
              <a:buChar char="•"/>
            </a:pPr>
            <a:endParaRPr lang="en-US" baseline="0">
              <a:solidFill>
                <a:schemeClr val="tx1"/>
              </a:solidFill>
            </a:endParaRPr>
          </a:p>
          <a:p>
            <a:pPr>
              <a:buFont typeface="Arial"/>
              <a:buChar char="•"/>
            </a:pPr>
            <a:r>
              <a:rPr lang="es-US" sz="1800" b="0" i="0" strike="noStrike" cap="none" spc="0" baseline="0">
                <a:solidFill>
                  <a:srgbClr val="000000"/>
                </a:solidFill>
                <a:effectLst/>
                <a:latin typeface="Calibri"/>
                <a:ea typeface="Calibri"/>
                <a:cs typeface="Calibri"/>
              </a:rPr>
              <a:t> Puede obtener ayuda de su familia, el Coordinador de servicios o de su facilitador independiente, para hallar el FMS correcto.</a:t>
            </a:r>
          </a:p>
          <a:p>
            <a:pPr>
              <a:buFont typeface="Arial"/>
              <a:buChar char="•"/>
            </a:pPr>
            <a:endParaRPr lang="en-US" baseline="0">
              <a:solidFill>
                <a:schemeClr val="tx1"/>
              </a:solidFill>
            </a:endParaRPr>
          </a:p>
          <a:p>
            <a:pPr marL="0" marR="0" lvl="0" indent="0" algn="l" defTabSz="914400" rtl="0" eaLnBrk="1" fontAlgn="auto" latinLnBrk="0" hangingPunct="1">
              <a:lnSpc>
                <a:spcPct val="100000"/>
              </a:lnSpc>
              <a:spcBef>
                <a:spcPct val="0"/>
              </a:spcBef>
              <a:spcAft>
                <a:spcPct val="0"/>
              </a:spcAft>
              <a:buClrTx/>
              <a:buSzTx/>
              <a:buFont typeface="Arial"/>
              <a:buChar char="•"/>
              <a:defRPr/>
            </a:pPr>
            <a:r>
              <a:rPr lang="es-US" sz="1800" b="0" i="0" strike="noStrike" cap="none" spc="0" baseline="0">
                <a:solidFill>
                  <a:srgbClr val="000000"/>
                </a:solidFill>
                <a:effectLst/>
                <a:latin typeface="Calibri"/>
                <a:ea typeface="Calibri"/>
                <a:cs typeface="Calibri"/>
              </a:rPr>
              <a:t> Pida sugerencias o referencias de llamada a otros participantes de SDP.</a:t>
            </a:r>
          </a:p>
          <a:p>
            <a:pPr marL="0" marR="0" lvl="0" indent="0" algn="l" defTabSz="914400" rtl="0" eaLnBrk="1" fontAlgn="auto" latinLnBrk="0" hangingPunct="1">
              <a:lnSpc>
                <a:spcPct val="100000"/>
              </a:lnSpc>
              <a:spcBef>
                <a:spcPct val="0"/>
              </a:spcBef>
              <a:spcAft>
                <a:spcPct val="0"/>
              </a:spcAft>
              <a:buClrTx/>
              <a:buSzTx/>
              <a:buFont typeface="Arial"/>
              <a:buChar char="•"/>
              <a:defRPr/>
            </a:pPr>
            <a:endParaRPr lang="en-US" baseline="0">
              <a:solidFill>
                <a:schemeClr val="tx1"/>
              </a:solidFill>
            </a:endParaRPr>
          </a:p>
          <a:p>
            <a:pPr marL="0" marR="0" lvl="0" indent="0" algn="l" defTabSz="914400" rtl="0" eaLnBrk="1" fontAlgn="auto" latinLnBrk="0" hangingPunct="1">
              <a:lnSpc>
                <a:spcPct val="100000"/>
              </a:lnSpc>
              <a:spcBef>
                <a:spcPct val="0"/>
              </a:spcBef>
              <a:spcAft>
                <a:spcPct val="0"/>
              </a:spcAft>
              <a:buClrTx/>
              <a:buSzTx/>
              <a:buFont typeface="Arial"/>
              <a:buChar char="•"/>
              <a:defRPr/>
            </a:pPr>
            <a:r>
              <a:rPr lang="es-US" sz="1800" b="0" i="0" strike="noStrike" cap="none" spc="0" baseline="0">
                <a:solidFill>
                  <a:srgbClr val="000000"/>
                </a:solidFill>
                <a:effectLst/>
                <a:latin typeface="Calibri"/>
                <a:ea typeface="Calibri"/>
                <a:cs typeface="Calibri"/>
              </a:rPr>
              <a:t>Entrevistar a cada agencia y obtener ayuda si la necesita</a:t>
            </a:r>
          </a:p>
          <a:p>
            <a:pPr marL="0" marR="0" lvl="0" indent="0" algn="l" defTabSz="914400" rtl="0" eaLnBrk="1" fontAlgn="auto" latinLnBrk="0" hangingPunct="1">
              <a:lnSpc>
                <a:spcPct val="100000"/>
              </a:lnSpc>
              <a:spcBef>
                <a:spcPct val="0"/>
              </a:spcBef>
              <a:spcAft>
                <a:spcPct val="0"/>
              </a:spcAft>
              <a:buClrTx/>
              <a:buSzTx/>
              <a:buFont typeface="Arial"/>
              <a:buChar char="•"/>
              <a:defRPr/>
            </a:pPr>
            <a:endParaRPr lang="en-US">
              <a:solidFill>
                <a:schemeClr val="tx1"/>
              </a:solidFill>
            </a:endParaRPr>
          </a:p>
          <a:p>
            <a:pPr marL="0" marR="0" lvl="0" indent="0" algn="l" defTabSz="914400" rtl="0" eaLnBrk="1" fontAlgn="auto" latinLnBrk="0" hangingPunct="1">
              <a:lnSpc>
                <a:spcPct val="100000"/>
              </a:lnSpc>
              <a:spcBef>
                <a:spcPct val="0"/>
              </a:spcBef>
              <a:spcAft>
                <a:spcPct val="0"/>
              </a:spcAft>
              <a:buClrTx/>
              <a:buSzTx/>
              <a:buFont typeface="Arial"/>
              <a:buChar char="•"/>
              <a:defRPr/>
            </a:pPr>
            <a:r>
              <a:rPr lang="es-US" sz="1800" b="0" i="0" strike="noStrike" cap="none" spc="0" baseline="0">
                <a:solidFill>
                  <a:srgbClr val="000000"/>
                </a:solidFill>
                <a:effectLst/>
                <a:latin typeface="Calibri"/>
                <a:ea typeface="Calibri"/>
                <a:cs typeface="Calibri"/>
              </a:rPr>
              <a:t>Las tarifas máximas están establecidas</a:t>
            </a:r>
          </a:p>
        </p:txBody>
      </p:sp>
      <p:sp>
        <p:nvSpPr>
          <p:cNvPr id="4" name="Slide Number Placeholder 3"/>
          <p:cNvSpPr>
            <a:spLocks noGrp="1"/>
          </p:cNvSpPr>
          <p:nvPr>
            <p:ph type="sldNum" sz="quarter" idx="5"/>
          </p:nvPr>
        </p:nvSpPr>
        <p:spPr/>
        <p:txBody>
          <a:bodyPr/>
          <a:lstStyle/>
          <a:p>
            <a:fld id="{1C78673E-F29B-4593-BE77-BC78070867BB}" type="slidenum">
              <a:rPr lang="en-US" smtClean="0"/>
              <a:t>24</a:t>
            </a:fld>
            <a:endParaRPr lang="en-US"/>
          </a:p>
        </p:txBody>
      </p:sp>
    </p:spTree>
    <p:extLst>
      <p:ext uri="{BB962C8B-B14F-4D97-AF65-F5344CB8AC3E}">
        <p14:creationId xmlns:p14="http://schemas.microsoft.com/office/powerpoint/2010/main" val="2599246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1" strike="noStrike" cap="none" spc="0" baseline="0">
                <a:solidFill>
                  <a:srgbClr val="000000"/>
                </a:solidFill>
                <a:effectLst/>
                <a:latin typeface="Calibri"/>
                <a:ea typeface="Calibri"/>
                <a:cs typeface="Calibri"/>
              </a:rPr>
              <a:t>Folleto: </a:t>
            </a:r>
            <a:r>
              <a:rPr lang="es-US" sz="1200" b="1" i="0" u="sng" strike="noStrike" cap="none" spc="0" baseline="0">
                <a:solidFill>
                  <a:srgbClr val="000000"/>
                </a:solidFill>
                <a:effectLst/>
                <a:uFill>
                  <a:solidFill>
                    <a:srgbClr val="000000"/>
                  </a:solidFill>
                </a:uFill>
                <a:latin typeface="Calibri"/>
                <a:ea typeface="Calibri"/>
                <a:cs typeface="Calibri"/>
              </a:rPr>
              <a:t>PLANTILLA de acuerdo de proveedor de servicios </a:t>
            </a:r>
          </a:p>
          <a:p>
            <a:endParaRPr lang="en-US" b="1" baseline="0">
              <a:solidFill>
                <a:schemeClr val="tx1"/>
              </a:solidFill>
            </a:endParaRPr>
          </a:p>
          <a:p>
            <a:pPr marL="228600" marR="0" indent="-2286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Usted y sus proveedores de servicio deben acordar los servicios antes de que comiencen los servicios. Piense en las preguntas anteriores. </a:t>
            </a:r>
          </a:p>
          <a:p>
            <a:pPr marL="228600" marR="0" indent="-2286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Puede usar una plantilla con sus proveedores para mostrar un acuerdo sobre lo decidido. </a:t>
            </a:r>
          </a:p>
          <a:p>
            <a:pPr marL="228600" marR="0" indent="-2286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En su acuerdo, sea claro en los detalles.</a:t>
            </a:r>
          </a:p>
          <a:p>
            <a:pPr marL="228600" marR="0" indent="-2286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Puede informar a su equipo de planificación, a su facilitador independiente y/o a su FMS sobre estos acuerdos.</a:t>
            </a:r>
          </a:p>
          <a:p>
            <a:pPr marL="228600" marR="0" indent="-2286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Una vez más, tiene el apoyo de su equipo; pida ayuda si la necesita. </a:t>
            </a:r>
          </a:p>
          <a:p>
            <a:endParaRPr lang="en-US">
              <a:solidFill>
                <a:schemeClr val="tx1"/>
              </a:solidFill>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25</a:t>
            </a:fld>
            <a:endParaRPr lang="en-US"/>
          </a:p>
        </p:txBody>
      </p:sp>
    </p:spTree>
    <p:extLst>
      <p:ext uri="{BB962C8B-B14F-4D97-AF65-F5344CB8AC3E}">
        <p14:creationId xmlns:p14="http://schemas.microsoft.com/office/powerpoint/2010/main" val="3874925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Anteriormente, hablamos de las herramientas para entrenar y aprender a través de ejemplos.  </a:t>
            </a:r>
          </a:p>
          <a:p>
            <a:r>
              <a:rPr lang="es-US" sz="1800" b="0" i="0" strike="noStrike" cap="none" spc="0" baseline="0">
                <a:solidFill>
                  <a:srgbClr val="000000"/>
                </a:solidFill>
                <a:effectLst/>
                <a:latin typeface="Calibri"/>
                <a:ea typeface="Calibri"/>
                <a:cs typeface="Calibri"/>
              </a:rPr>
              <a:t>Jason y Sofía son ejemplos de personas que inventamos para ayudarnos a aprender en esta orientación.</a:t>
            </a:r>
          </a:p>
          <a:p>
            <a:r>
              <a:rPr lang="es-US" sz="1800" b="1" i="0" u="sng" strike="noStrike" cap="none" spc="0" baseline="0">
                <a:solidFill>
                  <a:srgbClr val="000000"/>
                </a:solidFill>
                <a:effectLst/>
                <a:uFill>
                  <a:solidFill>
                    <a:srgbClr val="000000"/>
                  </a:solidFill>
                </a:uFill>
                <a:latin typeface="Calibri"/>
                <a:ea typeface="Calibri"/>
                <a:cs typeface="Calibri"/>
              </a:rPr>
              <a:t>Tiene un folleto, en su paquete, titulado: “Conozca a Jason y Sofía”</a:t>
            </a:r>
          </a:p>
          <a:p>
            <a:r>
              <a:rPr lang="es-US" sz="1800" b="0" i="0" strike="noStrike" cap="none" spc="0" baseline="0">
                <a:solidFill>
                  <a:srgbClr val="000000"/>
                </a:solidFill>
                <a:effectLst/>
                <a:latin typeface="Calibri"/>
                <a:ea typeface="Calibri"/>
                <a:cs typeface="Calibri"/>
              </a:rPr>
              <a:t>Vamos a hacer referencia a este, a medida que repasamos varios conceptos en esta orientación.</a:t>
            </a:r>
          </a:p>
          <a:p>
            <a:r>
              <a:rPr lang="es-US" sz="1800" b="0" i="0" strike="noStrike" cap="none" spc="0" baseline="0">
                <a:solidFill>
                  <a:srgbClr val="000000"/>
                </a:solidFill>
                <a:effectLst/>
                <a:latin typeface="Calibri"/>
                <a:ea typeface="Calibri"/>
                <a:cs typeface="Calibri"/>
              </a:rPr>
              <a:t>En la </a:t>
            </a:r>
            <a:r>
              <a:rPr lang="es-US" sz="1800" b="1" i="0" strike="noStrike" cap="none" spc="0" baseline="0">
                <a:solidFill>
                  <a:srgbClr val="000000"/>
                </a:solidFill>
                <a:effectLst/>
                <a:latin typeface="Calibri"/>
                <a:ea typeface="Calibri"/>
                <a:cs typeface="Calibri"/>
              </a:rPr>
              <a:t>primera página </a:t>
            </a:r>
            <a:r>
              <a:rPr lang="es-US" sz="1800" b="0" i="0" strike="noStrike" cap="none" spc="0" baseline="0">
                <a:solidFill>
                  <a:srgbClr val="000000"/>
                </a:solidFill>
                <a:effectLst/>
                <a:latin typeface="Calibri"/>
                <a:ea typeface="Calibri"/>
                <a:cs typeface="Calibri"/>
              </a:rPr>
              <a:t>nos dice un poco sobre quiénes son y las personas de sus vidas.</a:t>
            </a:r>
          </a:p>
          <a:p>
            <a:endParaRPr lang="en-US"/>
          </a:p>
          <a:p>
            <a:r>
              <a:rPr lang="es-US" sz="1800" b="0" i="0" strike="noStrike" cap="none" spc="0" baseline="0">
                <a:solidFill>
                  <a:srgbClr val="000000"/>
                </a:solidFill>
                <a:effectLst/>
                <a:latin typeface="Calibri"/>
                <a:ea typeface="Calibri"/>
                <a:cs typeface="Calibri"/>
              </a:rPr>
              <a:t>SDP añade apoyos para Jason y Sofía con FMS, así como con su elección para contratar a un facilitador independiente. </a:t>
            </a:r>
          </a:p>
          <a:p>
            <a:endParaRPr lang="en-US"/>
          </a:p>
          <a:p>
            <a:r>
              <a:rPr lang="es-US" sz="1800" b="0" i="0" strike="noStrike" cap="none" spc="0" baseline="0">
                <a:solidFill>
                  <a:srgbClr val="000000"/>
                </a:solidFill>
                <a:effectLst/>
                <a:latin typeface="Calibri"/>
                <a:ea typeface="Calibri"/>
                <a:cs typeface="Calibri"/>
              </a:rPr>
              <a:t>Usted verá en la orientación el viaje que emprenden Jason y Sofía al avanzar en su SDP.  </a:t>
            </a:r>
          </a:p>
        </p:txBody>
      </p:sp>
      <p:sp>
        <p:nvSpPr>
          <p:cNvPr id="4" name="Slide Number Placeholder 3"/>
          <p:cNvSpPr>
            <a:spLocks noGrp="1"/>
          </p:cNvSpPr>
          <p:nvPr>
            <p:ph type="sldNum" sz="quarter" idx="10"/>
          </p:nvPr>
        </p:nvSpPr>
        <p:spPr/>
        <p:txBody>
          <a:bodyPr/>
          <a:lstStyle/>
          <a:p>
            <a:fld id="{1C78673E-F29B-4593-BE77-BC78070867BB}" type="slidenum">
              <a:rPr lang="en-US" smtClean="0"/>
              <a:t>26</a:t>
            </a:fld>
            <a:endParaRPr lang="en-US"/>
          </a:p>
        </p:txBody>
      </p:sp>
    </p:spTree>
    <p:extLst>
      <p:ext uri="{BB962C8B-B14F-4D97-AF65-F5344CB8AC3E}">
        <p14:creationId xmlns:p14="http://schemas.microsoft.com/office/powerpoint/2010/main" val="3932372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Usted asiste a esta orientación, desarrolla su IPP, a través de la planificación centrada en la persona, el apoyo y el trabajo con su FMS para ser fiscalmente responsable. </a:t>
            </a:r>
          </a:p>
          <a:p>
            <a:pPr lvl="1"/>
            <a:endParaRPr lang="en-US" sz="1200">
              <a:latin typeface="+mn-lt"/>
            </a:endParaRPr>
          </a:p>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Usted puede elegir a las personas en su vida para participar en el apoyo, en las formas que USTED quiere y necesita.</a:t>
            </a:r>
          </a:p>
          <a:p>
            <a:pPr marL="914400" lvl="1" indent="-457200">
              <a:buFont typeface="Wingdings" panose="05000000000000000000" pitchFamily="2" charset="2"/>
              <a:buChar char="ü"/>
            </a:pPr>
            <a:endParaRPr lang="en-US" sz="1200">
              <a:latin typeface="+mn-lt"/>
            </a:endParaRPr>
          </a:p>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¡Su Coordinador de servicio del centro regional sigue siendo una persona necesaria y valiosa para ayudarle a planear los servicios y apoyos que necesita! </a:t>
            </a:r>
          </a:p>
          <a:p>
            <a:pPr marL="914400" lvl="1" indent="-457200">
              <a:buFont typeface="Wingdings" panose="05000000000000000000" pitchFamily="2" charset="2"/>
              <a:buChar char="ü"/>
            </a:pPr>
            <a:endParaRPr lang="en-US" sz="1200">
              <a:latin typeface="+mn-lt"/>
            </a:endParaRPr>
          </a:p>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Usted puede optar por contratar a un facilitador independiente para ayudarle a navegar y planear sus servicios y apoyos.  </a:t>
            </a:r>
          </a:p>
          <a:p>
            <a:pPr lvl="1"/>
            <a:endParaRPr lang="en-US" sz="1200">
              <a:latin typeface="+mn-lt"/>
            </a:endParaRPr>
          </a:p>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Usted puede determinar su relación con sus proveedores de servicios, y lo que desea y necesita de ellos.   </a:t>
            </a:r>
          </a:p>
          <a:p>
            <a:pPr marL="914400" lvl="1" indent="-457200">
              <a:buFont typeface="Wingdings" panose="05000000000000000000" pitchFamily="2" charset="2"/>
              <a:buChar char="ü"/>
            </a:pPr>
            <a:endParaRPr lang="en-US" sz="1200">
              <a:latin typeface="+mn-lt"/>
            </a:endParaRPr>
          </a:p>
          <a:p>
            <a:pPr marL="914400" lvl="1" indent="-4572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Se requiere un servicio de gestión financiera, pues pagará sus facturas y le ayudará a administrar su plan de gastos. Deben ser contratados por el centro regional. ¡Puede elegir qué tipo de relación tendrá con ellos, y cuánta ayuda necesita!</a:t>
            </a:r>
          </a:p>
          <a:p>
            <a:pPr marL="457200" lvl="1" indent="0">
              <a:buFont typeface="Wingdings" panose="05000000000000000000" pitchFamily="2" charset="2"/>
              <a:buNone/>
            </a:pPr>
            <a:endParaRPr lang="en-US" sz="1200">
              <a:latin typeface="+mn-lt"/>
            </a:endParaRPr>
          </a:p>
          <a:p>
            <a:pPr marL="457200" marR="0" lvl="1"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es-US" sz="1200" b="1" i="0" strike="noStrike" cap="none" spc="0" baseline="0">
                <a:solidFill>
                  <a:srgbClr val="000000"/>
                </a:solidFill>
                <a:effectLst/>
                <a:latin typeface="Calibri"/>
                <a:ea typeface="Calibri"/>
                <a:cs typeface="Calibri"/>
              </a:rPr>
              <a:t>Consejo de entrenamiento Pruebe esta actividad tras completar esta diapositiva de revisión. "Volvamos a la diapositiva 18 por un minuto, y pensemos en círculos de apoyo.  Asociarse con alguien, cada uno toma un turno para compartir su círculo de apoyo personal.   ¿A quién le gustaría recurrir si tuviera que reunir a un equipo?  ¿Por qué?  Piense en quién no querría y por qué, si tiene tiempo.  Vamos a tomar 5 minutos".  Después de los 5 minutos, el entrenador pregunta/dice: "Espero que les haya abierto los ojos.  También tengo esperanza de que al pensar y compartir con los miembros de su equipo, realmente sintió ese apoyo.  Para la planificación, que es lo próximo, esa fuerte sensación de apoyo de un equipo que realmente desea es la base del inicio de la planificación buena y significativa". </a:t>
            </a:r>
          </a:p>
          <a:p>
            <a:pPr marL="457200" lvl="1" indent="0">
              <a:buFont typeface="Wingdings" panose="05000000000000000000" pitchFamily="2" charset="2"/>
              <a:buNone/>
            </a:pPr>
            <a:endParaRPr lang="en-US" sz="1200">
              <a:latin typeface="+mn-lt"/>
            </a:endParaRPr>
          </a:p>
        </p:txBody>
      </p:sp>
      <p:sp>
        <p:nvSpPr>
          <p:cNvPr id="4" name="Slide Number Placeholder 3"/>
          <p:cNvSpPr>
            <a:spLocks noGrp="1"/>
          </p:cNvSpPr>
          <p:nvPr>
            <p:ph type="sldNum" sz="quarter" idx="5"/>
          </p:nvPr>
        </p:nvSpPr>
        <p:spPr/>
        <p:txBody>
          <a:bodyPr/>
          <a:lstStyle/>
          <a:p>
            <a:fld id="{1C78673E-F29B-4593-BE77-BC78070867BB}" type="slidenum">
              <a:rPr lang="en-US" smtClean="0"/>
              <a:t>27</a:t>
            </a:fld>
            <a:endParaRPr lang="en-US"/>
          </a:p>
        </p:txBody>
      </p:sp>
    </p:spTree>
    <p:extLst>
      <p:ext uri="{BB962C8B-B14F-4D97-AF65-F5344CB8AC3E}">
        <p14:creationId xmlns:p14="http://schemas.microsoft.com/office/powerpoint/2010/main" val="2059621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28</a:t>
            </a:fld>
            <a:endParaRPr lang="en-US"/>
          </a:p>
        </p:txBody>
      </p:sp>
    </p:spTree>
    <p:extLst>
      <p:ext uri="{BB962C8B-B14F-4D97-AF65-F5344CB8AC3E}">
        <p14:creationId xmlns:p14="http://schemas.microsoft.com/office/powerpoint/2010/main" val="35036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1C78673E-F29B-4593-BE77-BC78070867BB}" type="slidenum">
              <a:rPr lang="en-US" smtClean="0"/>
              <a:t>29</a:t>
            </a:fld>
            <a:endParaRPr lang="en-US"/>
          </a:p>
        </p:txBody>
      </p:sp>
    </p:spTree>
    <p:extLst>
      <p:ext uri="{BB962C8B-B14F-4D97-AF65-F5344CB8AC3E}">
        <p14:creationId xmlns:p14="http://schemas.microsoft.com/office/powerpoint/2010/main" val="283419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78673E-F29B-4593-BE77-BC78070867BB}" type="slidenum">
              <a:rPr lang="en-US" smtClean="0"/>
              <a:t>3</a:t>
            </a:fld>
            <a:endParaRPr lang="en-US"/>
          </a:p>
        </p:txBody>
      </p:sp>
    </p:spTree>
    <p:extLst>
      <p:ext uri="{BB962C8B-B14F-4D97-AF65-F5344CB8AC3E}">
        <p14:creationId xmlns:p14="http://schemas.microsoft.com/office/powerpoint/2010/main" val="37554911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s-US" sz="1800" b="0" i="0" strike="noStrike" cap="none" spc="0" baseline="0">
                <a:solidFill>
                  <a:srgbClr val="000000"/>
                </a:solidFill>
                <a:effectLst/>
                <a:latin typeface="Calibri"/>
                <a:ea typeface="Calibri"/>
                <a:cs typeface="Calibri"/>
              </a:rPr>
              <a:t>La planificación centrada en la persona se enfoca en: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Identificar sus esperanzas y sueños.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Identificar lo que le gusta y en lo que es bueno.</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Identificar y establecer metas significativas para su vida.</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Elegir quién proporcionará sus servicios.</a:t>
            </a:r>
          </a:p>
          <a:p>
            <a:pPr marL="171450" indent="-171450">
              <a:buFont typeface="Wingdings" panose="05000000000000000000" pitchFamily="2" charset="2"/>
              <a:buChar char="ü"/>
            </a:pPr>
            <a:r>
              <a:rPr lang="es-US" sz="1800" b="0" i="0" strike="noStrike" cap="none" spc="0" baseline="0">
                <a:solidFill>
                  <a:srgbClr val="000000"/>
                </a:solidFill>
                <a:effectLst/>
                <a:latin typeface="Calibri"/>
                <a:ea typeface="Calibri"/>
                <a:cs typeface="Calibri"/>
              </a:rPr>
              <a:t>Su proceso de planificación puede ser diferente al de otra persona y eso está bien.   </a:t>
            </a:r>
          </a:p>
          <a:p>
            <a:pPr>
              <a:buFont typeface="Arial"/>
              <a:buNone/>
            </a:pPr>
            <a:r>
              <a:rPr lang="es-US" sz="1800" b="0" i="0" strike="noStrike" cap="none" spc="0" baseline="0">
                <a:solidFill>
                  <a:srgbClr val="000000"/>
                </a:solidFill>
                <a:effectLst/>
                <a:latin typeface="Calibri"/>
                <a:ea typeface="Calibri"/>
                <a:cs typeface="Calibri"/>
              </a:rPr>
              <a:t>Recuerde que: </a:t>
            </a:r>
          </a:p>
          <a:p>
            <a:pPr lvl="1">
              <a:buFont typeface="Arial"/>
              <a:buChar char="•"/>
            </a:pPr>
            <a:r>
              <a:rPr lang="es-US" sz="1800" b="0" i="0" strike="noStrike" cap="none" spc="0" baseline="0">
                <a:solidFill>
                  <a:srgbClr val="000000"/>
                </a:solidFill>
                <a:effectLst/>
                <a:latin typeface="Calibri"/>
                <a:ea typeface="Calibri"/>
                <a:cs typeface="Calibri"/>
              </a:rPr>
              <a:t>Cada persona puede expresar lo que les gusta y desagrada a su manera. </a:t>
            </a:r>
          </a:p>
          <a:p>
            <a:pPr lvl="1">
              <a:buFont typeface="Arial"/>
              <a:buChar char="•"/>
            </a:pPr>
            <a:r>
              <a:rPr lang="es-US" sz="1800" b="0" i="0" strike="noStrike" cap="none" spc="0" baseline="0">
                <a:solidFill>
                  <a:srgbClr val="000000"/>
                </a:solidFill>
                <a:effectLst/>
                <a:latin typeface="Calibri"/>
                <a:ea typeface="Calibri"/>
                <a:cs typeface="Calibri"/>
              </a:rPr>
              <a:t>Sonriendo, escribiendo, usando imágenes..... cada individuo tiene el derecho de tomar decisiones y comunicar esas decisiones a su equipo.</a:t>
            </a:r>
          </a:p>
          <a:p>
            <a:pPr marL="457200" marR="0" lvl="2" indent="0" algn="l" defTabSz="914400" rtl="0" eaLnBrk="1" fontAlgn="auto" latinLnBrk="0" hangingPunct="1">
              <a:lnSpc>
                <a:spcPct val="100000"/>
              </a:lnSpc>
              <a:spcBef>
                <a:spcPct val="0"/>
              </a:spcBef>
              <a:spcAft>
                <a:spcPct val="0"/>
              </a:spcAft>
              <a:buClrTx/>
              <a:buSzTx/>
              <a:buFont typeface="Arial"/>
              <a:buChar char="•"/>
              <a:defRPr/>
            </a:pPr>
            <a:r>
              <a:rPr lang="es-US" sz="1800" b="0" i="0" strike="noStrike" cap="none" spc="0" baseline="0">
                <a:solidFill>
                  <a:srgbClr val="000000"/>
                </a:solidFill>
                <a:effectLst/>
                <a:latin typeface="Calibri"/>
                <a:ea typeface="Calibri"/>
                <a:cs typeface="Calibri"/>
              </a:rPr>
              <a:t>El comportamiento es una forma de comunicación.</a:t>
            </a:r>
          </a:p>
          <a:p>
            <a:pPr lvl="1">
              <a:buFont typeface="Arial"/>
              <a:buChar char="•"/>
            </a:pPr>
            <a:r>
              <a:rPr lang="es-US" sz="1800" b="0" i="0" strike="noStrike" cap="none" spc="0" baseline="0">
                <a:solidFill>
                  <a:srgbClr val="000000"/>
                </a:solidFill>
                <a:effectLst/>
                <a:latin typeface="Calibri"/>
                <a:ea typeface="Calibri"/>
                <a:cs typeface="Calibri"/>
              </a:rPr>
              <a:t>Cada persona tiene derecho a vivir su vida como lo desee, en la comunidad y con las personas de su entorno.</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200" b="0" i="0" strike="noStrike" cap="none" spc="0" baseline="0">
                <a:solidFill>
                  <a:srgbClr val="000000"/>
                </a:solidFill>
                <a:effectLst/>
                <a:latin typeface="Calibri"/>
                <a:ea typeface="Calibri"/>
                <a:cs typeface="Calibri"/>
              </a:rPr>
              <a:t>SDP le proporcionará la libertad y el apoyo para planear sus metas, y cómo decide alcanzarlas. </a:t>
            </a:r>
          </a:p>
        </p:txBody>
      </p:sp>
      <p:sp>
        <p:nvSpPr>
          <p:cNvPr id="4" name="Slide Number Placeholder 3"/>
          <p:cNvSpPr>
            <a:spLocks noGrp="1"/>
          </p:cNvSpPr>
          <p:nvPr>
            <p:ph type="sldNum" sz="quarter" idx="5"/>
          </p:nvPr>
        </p:nvSpPr>
        <p:spPr/>
        <p:txBody>
          <a:bodyPr/>
          <a:lstStyle/>
          <a:p>
            <a:fld id="{1C78673E-F29B-4593-BE77-BC78070867BB}" type="slidenum">
              <a:rPr lang="en-US" smtClean="0"/>
              <a:t>30</a:t>
            </a:fld>
            <a:endParaRPr lang="en-US"/>
          </a:p>
        </p:txBody>
      </p:sp>
    </p:spTree>
    <p:extLst>
      <p:ext uri="{BB962C8B-B14F-4D97-AF65-F5344CB8AC3E}">
        <p14:creationId xmlns:p14="http://schemas.microsoft.com/office/powerpoint/2010/main" val="3698071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es-US" sz="1800" b="0" i="1" strike="noStrike" cap="none" spc="0" baseline="0">
                <a:solidFill>
                  <a:srgbClr val="000000"/>
                </a:solidFill>
                <a:effectLst/>
                <a:latin typeface="Calibri"/>
                <a:ea typeface="Calibri"/>
                <a:cs typeface="Calibri"/>
              </a:rPr>
              <a:t>Folleto: </a:t>
            </a:r>
            <a:r>
              <a:rPr lang="es-US" sz="1800" b="1" i="0" strike="noStrike" cap="none" spc="0" baseline="0">
                <a:solidFill>
                  <a:srgbClr val="000000"/>
                </a:solidFill>
                <a:effectLst/>
                <a:latin typeface="Calibri"/>
                <a:ea typeface="Calibri"/>
                <a:cs typeface="Calibri"/>
              </a:rPr>
              <a:t>Recursos de planificación centrada en la persona</a:t>
            </a:r>
          </a:p>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endParaRPr lang="en-US"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es-US" sz="1200" b="0" i="0" strike="noStrike" cap="none" spc="0" baseline="0">
                <a:solidFill>
                  <a:srgbClr val="000000"/>
                </a:solidFill>
                <a:effectLst/>
                <a:latin typeface="Calibri"/>
                <a:ea typeface="Calibri"/>
                <a:cs typeface="Calibri"/>
              </a:rPr>
              <a:t>Hay mucho que pensar para empezar. ¿Dónde debería empezar?</a:t>
            </a:r>
          </a:p>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endParaRPr lang="en-US"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es-US" sz="1200" b="0" i="0" strike="noStrike" cap="none" spc="0" baseline="0">
                <a:solidFill>
                  <a:srgbClr val="000000"/>
                </a:solidFill>
                <a:effectLst/>
                <a:latin typeface="Calibri"/>
                <a:ea typeface="Calibri"/>
                <a:cs typeface="Calibri"/>
              </a:rPr>
              <a:t>La transición a SDP tomará tiempo, información y apoyo para averiguar todo esto. Es posible que necesite recursos para saber cómo le gustaría hacer su planificación. Es posible que desee un plan centrado en la persona como parte de su proceso de planificación.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Un plan centrado en la persona es el resultado escrito de un proceso de planificación más profundo, exhaustivo y extenso, que puede ayudar a informar a su IPP con el centro regional o los planes con sus otros proveedores de servicios.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s-US" sz="1200" b="0" i="0" strike="noStrike" cap="none" spc="0" baseline="0">
                <a:solidFill>
                  <a:srgbClr val="000000"/>
                </a:solidFill>
                <a:effectLst/>
                <a:latin typeface="Calibri"/>
                <a:ea typeface="Calibri"/>
                <a:cs typeface="Calibri"/>
              </a:rPr>
              <a:t>En su paquete, hay una lista de publicaciones, recursos en línea y videos sobre la </a:t>
            </a:r>
            <a:r>
              <a:rPr lang="es-US" sz="1200" b="0" i="0" u="sng" strike="noStrike" cap="none" spc="0" baseline="0">
                <a:solidFill>
                  <a:srgbClr val="000000"/>
                </a:solidFill>
                <a:effectLst/>
                <a:uFill>
                  <a:solidFill>
                    <a:srgbClr val="000000"/>
                  </a:solidFill>
                </a:uFill>
                <a:latin typeface="Calibri"/>
                <a:ea typeface="Calibri"/>
                <a:cs typeface="Calibri"/>
              </a:rPr>
              <a:t>planificación</a:t>
            </a:r>
            <a:r>
              <a:rPr lang="es-US" sz="1200" b="0" i="0" strike="noStrike" cap="none" spc="0" baseline="0">
                <a:solidFill>
                  <a:srgbClr val="000000"/>
                </a:solidFill>
                <a:effectLst/>
                <a:latin typeface="Calibri"/>
                <a:ea typeface="Calibri"/>
                <a:cs typeface="Calibri"/>
              </a:rPr>
              <a:t> y los </a:t>
            </a:r>
            <a:r>
              <a:rPr lang="es-US" sz="1200" b="0" i="0" u="sng" strike="noStrike" cap="none" spc="0" baseline="0">
                <a:solidFill>
                  <a:srgbClr val="000000"/>
                </a:solidFill>
                <a:effectLst/>
                <a:uFill>
                  <a:solidFill>
                    <a:srgbClr val="000000"/>
                  </a:solidFill>
                </a:uFill>
                <a:latin typeface="Calibri"/>
                <a:ea typeface="Calibri"/>
                <a:cs typeface="Calibri"/>
              </a:rPr>
              <a:t>planes</a:t>
            </a:r>
            <a:r>
              <a:rPr lang="es-US" sz="1200" b="0" i="0" strike="noStrike" cap="none" spc="0" baseline="0">
                <a:solidFill>
                  <a:srgbClr val="000000"/>
                </a:solidFill>
                <a:effectLst/>
                <a:latin typeface="Calibri"/>
                <a:ea typeface="Calibri"/>
                <a:cs typeface="Calibri"/>
              </a:rPr>
              <a:t> centrados en las personas, que puede utilizar para obtener más información. Hay muchos otros disponibles en línea y en librerías también. </a:t>
            </a:r>
          </a:p>
          <a:p>
            <a:endParaRPr lang="en-US"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Calibri"/>
                <a:ea typeface="Calibri"/>
                <a:cs typeface="Calibri"/>
              </a:rPr>
              <a:t>Las personas que han sido seleccionadas para SDP pueden solicitar asistencia de sus centros regionales en la planificación centrada en la persona, en su transición de servicios tradicionales a SDP.  Estos servicios de planificación centrados en la persona son además de los proporcionados por el centro regional, y están disponibles para ayudar con la planificación integral en SDP. Lo que gane con esta ayuda se puede utilizar para informar del desarrollo de su IPP.  Los centros regionales pueden adquirir servicios iniciales de planificación centrada en la persona a partir de:  </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proveedores contratados de servicios de planificación centrados en la persona; o </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proveedores no contratados que demuestren haber recibido capacitación o certificación en el proceso de planificación/facilitación centrado en la persona. El pago a proveedores no contratados se debe realizar como un "reembolso de la compra" (código de servicio 024.) </a:t>
            </a:r>
          </a:p>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endParaRPr lang="en-US"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es-US" sz="1200" b="0" i="0" strike="noStrike" cap="none" spc="0" baseline="0">
                <a:solidFill>
                  <a:srgbClr val="000000"/>
                </a:solidFill>
                <a:effectLst/>
                <a:latin typeface="Calibri"/>
                <a:ea typeface="Calibri"/>
                <a:cs typeface="Calibri"/>
              </a:rPr>
              <a:t>La planificación centrada en la persona bien desarrollada, y que incorpora lo que es importante </a:t>
            </a:r>
            <a:r>
              <a:rPr lang="es-US" sz="1200" b="1" i="0" strike="noStrike" cap="none" spc="0" baseline="0">
                <a:solidFill>
                  <a:srgbClr val="000000"/>
                </a:solidFill>
                <a:effectLst/>
                <a:latin typeface="Calibri"/>
                <a:ea typeface="Calibri"/>
                <a:cs typeface="Calibri"/>
              </a:rPr>
              <a:t>que</a:t>
            </a:r>
            <a:r>
              <a:rPr lang="es-US" sz="1200" b="0" i="0" strike="noStrike" cap="none" spc="0" baseline="0">
                <a:solidFill>
                  <a:srgbClr val="000000"/>
                </a:solidFill>
                <a:effectLst/>
                <a:latin typeface="Calibri"/>
                <a:ea typeface="Calibri"/>
                <a:cs typeface="Calibri"/>
              </a:rPr>
              <a:t> usted tenga y lo que es importante </a:t>
            </a:r>
            <a:r>
              <a:rPr lang="es-US" sz="1200" b="1" i="0" strike="noStrike" cap="none" spc="0" baseline="0">
                <a:solidFill>
                  <a:srgbClr val="000000"/>
                </a:solidFill>
                <a:effectLst/>
                <a:latin typeface="Calibri"/>
                <a:ea typeface="Calibri"/>
                <a:cs typeface="Calibri"/>
              </a:rPr>
              <a:t>para</a:t>
            </a:r>
            <a:r>
              <a:rPr lang="es-US" sz="1200" b="0" i="0" strike="noStrike" cap="none" spc="0" baseline="0">
                <a:solidFill>
                  <a:srgbClr val="000000"/>
                </a:solidFill>
                <a:effectLst/>
                <a:latin typeface="Calibri"/>
                <a:ea typeface="Calibri"/>
                <a:cs typeface="Calibri"/>
              </a:rPr>
              <a:t> usted es esencial para la participación exitosa en SDP. </a:t>
            </a:r>
          </a:p>
        </p:txBody>
      </p:sp>
      <p:sp>
        <p:nvSpPr>
          <p:cNvPr id="4" name="Slide Number Placeholder 3"/>
          <p:cNvSpPr>
            <a:spLocks noGrp="1"/>
          </p:cNvSpPr>
          <p:nvPr>
            <p:ph type="sldNum" sz="quarter" idx="5"/>
          </p:nvPr>
        </p:nvSpPr>
        <p:spPr/>
        <p:txBody>
          <a:bodyPr/>
          <a:lstStyle/>
          <a:p>
            <a:fld id="{1C78673E-F29B-4593-BE77-BC78070867BB}" type="slidenum">
              <a:rPr lang="en-US" smtClean="0"/>
              <a:t>31</a:t>
            </a:fld>
            <a:endParaRPr lang="en-US"/>
          </a:p>
        </p:txBody>
      </p:sp>
    </p:spTree>
    <p:extLst>
      <p:ext uri="{BB962C8B-B14F-4D97-AF65-F5344CB8AC3E}">
        <p14:creationId xmlns:p14="http://schemas.microsoft.com/office/powerpoint/2010/main" val="307249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Calibri"/>
                <a:ea typeface="Calibri"/>
                <a:cs typeface="Calibri"/>
              </a:rPr>
              <a:t>Folleto: </a:t>
            </a:r>
            <a:r>
              <a:rPr lang="es-US" sz="1800" b="1" i="0" strike="noStrike" cap="none" spc="0" baseline="0">
                <a:solidFill>
                  <a:srgbClr val="000000"/>
                </a:solidFill>
                <a:effectLst/>
                <a:latin typeface="Calibri"/>
                <a:ea typeface="Calibri"/>
                <a:cs typeface="Calibri"/>
              </a:rPr>
              <a:t>Paquete de Jason y Sofia </a:t>
            </a:r>
            <a:r>
              <a:rPr lang="es-US" sz="1800" b="0" i="1" strike="noStrike" cap="none" spc="0" baseline="0">
                <a:solidFill>
                  <a:srgbClr val="000000"/>
                </a:solidFill>
                <a:effectLst/>
                <a:latin typeface="Calibri"/>
                <a:ea typeface="Calibri"/>
                <a:cs typeface="Calibri"/>
              </a:rPr>
              <a:t>(páginas 2, 3 y 4)</a:t>
            </a:r>
          </a:p>
          <a:p>
            <a:pPr marL="0" marR="0" lvl="0" indent="0" algn="l" defTabSz="914400" rtl="0" eaLnBrk="1" fontAlgn="auto" latinLnBrk="0" hangingPunct="1">
              <a:lnSpc>
                <a:spcPct val="100000"/>
              </a:lnSpc>
              <a:spcBef>
                <a:spcPct val="0"/>
              </a:spcBef>
              <a:spcAft>
                <a:spcPct val="0"/>
              </a:spcAft>
              <a:buClrTx/>
              <a:buSzTx/>
              <a:buFontTx/>
              <a:buNone/>
              <a:defRPr/>
            </a:pPr>
            <a:endParaRPr lang="en-US" i="1" baseline="0">
              <a:solidFill>
                <a:schemeClr val="tx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1" i="1" strike="noStrike" cap="none" spc="0" baseline="0">
                <a:solidFill>
                  <a:srgbClr val="000000"/>
                </a:solidFill>
                <a:effectLst/>
                <a:latin typeface="Calibri"/>
                <a:ea typeface="Calibri"/>
                <a:cs typeface="Calibri"/>
              </a:rPr>
              <a:t>Consejo de entrenamiento Asegúrese de tomar tiempo al revisar estos ejemplos. Céntrese en Jason y Sofía como personas reales con verdaderos dones, talentos y sueños.  Ayudará a los asistentes a conectar la importancia de la planificación centrada en la persona a las oportunidades completas de SDP.</a:t>
            </a:r>
          </a:p>
        </p:txBody>
      </p:sp>
      <p:sp>
        <p:nvSpPr>
          <p:cNvPr id="4" name="Slide Number Placeholder 3"/>
          <p:cNvSpPr>
            <a:spLocks noGrp="1"/>
          </p:cNvSpPr>
          <p:nvPr>
            <p:ph type="sldNum" sz="quarter" idx="10"/>
          </p:nvPr>
        </p:nvSpPr>
        <p:spPr/>
        <p:txBody>
          <a:bodyPr/>
          <a:lstStyle/>
          <a:p>
            <a:fld id="{1C78673E-F29B-4593-BE77-BC78070867BB}" type="slidenum">
              <a:rPr lang="en-US" smtClean="0"/>
              <a:t>32</a:t>
            </a:fld>
            <a:endParaRPr lang="en-US"/>
          </a:p>
        </p:txBody>
      </p:sp>
    </p:spTree>
    <p:extLst>
      <p:ext uri="{BB962C8B-B14F-4D97-AF65-F5344CB8AC3E}">
        <p14:creationId xmlns:p14="http://schemas.microsoft.com/office/powerpoint/2010/main" val="1927504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Calibri"/>
                <a:ea typeface="Calibri"/>
                <a:cs typeface="Calibri"/>
              </a:rPr>
              <a:t>Toda esa planificación centrada en la persona se utilizará para informar al IPP. </a:t>
            </a:r>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Calibri"/>
                <a:ea typeface="Calibri"/>
                <a:cs typeface="Calibri"/>
              </a:rPr>
              <a:t>Al igual que su IPP ahora, su IPP en SDP es un plan de servicios, informado por usted y las personas que ha pedido que le ayuden. </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El IPP es un plan de servicios que:</a:t>
            </a:r>
          </a:p>
          <a:p>
            <a:pPr marL="228600" marR="0" lvl="0"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200" b="0" i="0" strike="noStrike" cap="none" spc="0" baseline="0">
                <a:solidFill>
                  <a:srgbClr val="000000"/>
                </a:solidFill>
                <a:effectLst/>
                <a:latin typeface="Calibri"/>
                <a:ea typeface="Calibri"/>
                <a:cs typeface="Calibri"/>
              </a:rPr>
              <a:t>Identifica metas que ha determinado mediante la planificación centrada en la persona</a:t>
            </a:r>
          </a:p>
          <a:p>
            <a:pPr marL="685800" marR="0" lvl="1"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200" b="0" i="0" strike="noStrike" cap="none" spc="0" baseline="0">
                <a:solidFill>
                  <a:srgbClr val="000000"/>
                </a:solidFill>
                <a:effectLst/>
                <a:latin typeface="Calibri"/>
                <a:ea typeface="Calibri"/>
                <a:cs typeface="Calibri"/>
              </a:rPr>
              <a:t>Las metas se basarán en sus necesidades, preferencias y opciones de vida</a:t>
            </a:r>
          </a:p>
          <a:p>
            <a:pPr marL="228600" marR="0" lvl="0"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Identifica qué apoyos necesita para cumplir con tales metas</a:t>
            </a:r>
          </a:p>
          <a:p>
            <a:pPr marL="228600" marR="0" lvl="0"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Identifica qué servicios necesita para alcanzar dichas metas</a:t>
            </a:r>
          </a:p>
          <a:p>
            <a:pPr marL="228600" marR="0" lvl="0"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Y quién le proporcionará esos servicios y apoyos</a:t>
            </a:r>
          </a:p>
          <a:p>
            <a:pPr marL="685800" marR="0" lvl="1"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El tipo o nombre de los servicios que seleccione para satisfacer sus necesidades </a:t>
            </a:r>
          </a:p>
          <a:p>
            <a:pPr marL="685800" marR="0" lvl="1"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Qué cantidad de esos servicios necesita o con qué frecuencia se le proporcionarán esos servicios</a:t>
            </a:r>
          </a:p>
          <a:p>
            <a:pPr marL="685800" marR="0" lvl="1"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Quién le va a proporcionar esos servicios y cómo se les pagará</a:t>
            </a:r>
          </a:p>
          <a:p>
            <a:pPr marL="1143000" marR="0" lvl="2"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Los vendedores de centros regionales</a:t>
            </a:r>
          </a:p>
          <a:p>
            <a:pPr marL="1143000" marR="0" lvl="2"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Las personas que decide contratar, o contratar a alguien no contratado por el centro regional</a:t>
            </a:r>
          </a:p>
          <a:p>
            <a:pPr marL="1143000" marR="0" lvl="2"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Los servicios genéricos</a:t>
            </a:r>
          </a:p>
          <a:p>
            <a:pPr marL="1143000" marR="0" lvl="2" indent="-22860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Apoyos naturales que ya puede tener en su vida</a:t>
            </a:r>
          </a:p>
          <a:p>
            <a:pPr marL="1085850" marR="0" lvl="2"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en-US" baseline="0">
              <a:solidFill>
                <a:schemeClr val="tx1"/>
              </a:solidFill>
            </a:endParaRP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Su IPP en SDP tendrá su presupuesto individual adjunto, que muestra su plan de gastos. Enumera los servicios que ha decidido y cuánto costarán.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Si decidió tener un plan centrado en la persona como parte de su proceso de planificación, de nuevo, puede utilizarlo para informar a su IPP.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La planificación centrada en la persona es clave para la autodeterminación y cada uno de los 5 principios.  </a:t>
            </a:r>
          </a:p>
        </p:txBody>
      </p:sp>
      <p:sp>
        <p:nvSpPr>
          <p:cNvPr id="4" name="Slide Number Placeholder 3"/>
          <p:cNvSpPr>
            <a:spLocks noGrp="1"/>
          </p:cNvSpPr>
          <p:nvPr>
            <p:ph type="sldNum" sz="quarter" idx="5"/>
          </p:nvPr>
        </p:nvSpPr>
        <p:spPr/>
        <p:txBody>
          <a:bodyPr/>
          <a:lstStyle/>
          <a:p>
            <a:fld id="{1C78673E-F29B-4593-BE77-BC78070867BB}" type="slidenum">
              <a:rPr lang="en-US" smtClean="0"/>
              <a:t>33</a:t>
            </a:fld>
            <a:endParaRPr lang="en-US"/>
          </a:p>
        </p:txBody>
      </p:sp>
    </p:spTree>
    <p:extLst>
      <p:ext uri="{BB962C8B-B14F-4D97-AF65-F5344CB8AC3E}">
        <p14:creationId xmlns:p14="http://schemas.microsoft.com/office/powerpoint/2010/main" val="23743703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Calibri"/>
                <a:ea typeface="Calibri"/>
                <a:cs typeface="Calibri"/>
              </a:rPr>
              <a:t>Folletos:</a:t>
            </a:r>
            <a:r>
              <a:rPr lang="es-US" sz="1800" b="1" i="0" strike="noStrike" cap="none" spc="0" baseline="0">
                <a:solidFill>
                  <a:srgbClr val="000000"/>
                </a:solidFill>
                <a:effectLst/>
                <a:latin typeface="Calibri"/>
                <a:ea typeface="Calibri"/>
                <a:cs typeface="Calibri"/>
              </a:rPr>
              <a:t>Las definiciones de servicio de SDP </a:t>
            </a:r>
            <a:r>
              <a:rPr lang="es-US" sz="1800" b="0" i="0" strike="noStrike" cap="none" spc="0" baseline="0">
                <a:solidFill>
                  <a:srgbClr val="000000"/>
                </a:solidFill>
                <a:effectLst/>
                <a:latin typeface="Calibri"/>
                <a:ea typeface="Calibri"/>
                <a:cs typeface="Calibri"/>
              </a:rPr>
              <a:t>y</a:t>
            </a:r>
            <a:r>
              <a:rPr lang="es-US" sz="1800" b="1" i="0" strike="noStrike" cap="none" spc="0" baseline="0">
                <a:solidFill>
                  <a:srgbClr val="000000"/>
                </a:solidFill>
                <a:effectLst/>
                <a:latin typeface="Calibri"/>
                <a:ea typeface="Calibri"/>
                <a:cs typeface="Calibri"/>
              </a:rPr>
              <a:t> Códigos de Servicio SDP por categoría de presupuesto</a:t>
            </a:r>
          </a:p>
          <a:p>
            <a:pPr marL="0" marR="0" lvl="0" indent="0" algn="l" defTabSz="914400" rtl="0" eaLnBrk="1" fontAlgn="auto" latinLnBrk="0" hangingPunct="1">
              <a:lnSpc>
                <a:spcPct val="100000"/>
              </a:lnSpc>
              <a:spcBef>
                <a:spcPct val="0"/>
              </a:spcBef>
              <a:spcAft>
                <a:spcPct val="0"/>
              </a:spcAft>
              <a:buClrTx/>
              <a:buSzTx/>
              <a:buFontTx/>
              <a:buNone/>
              <a:defRPr/>
            </a:pPr>
            <a:endParaRPr lang="en-US" baseline="0">
              <a:solidFill>
                <a:schemeClr val="tx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Identifica qué apoyos necesita para cumplir con tales metas.  </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Hable sobre lo que necesita con las personas que ha pedido que le apoyen con su planificación. Esto puede incluir a su facilitador independiente o a su Coordinador de servicios del centro regional.  </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Identifique de dónde pueden venir esos servicios y apoyos. Algunos de ellos están disponibles sin costo para usted, y algunos serán pagados por el uso de su plan de gasto de SDP.</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Todo pago de servicios proviene de su plan de gastos: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El gobierno federal ha reconocido estos servicios y definiciones y los ha aprobado para el programa; estos son los servicios disponibles para usted en SDP</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Deben proporcionarlos alguien calificado para proporcionar ese servicio</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Tiene que estar en un entorno que le ofrezca elección e inclusión en su comunidad; es decir, la configuración cumple la regla final.</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Puede ser proporcionada por cualquier persona calificada para proporcionar el servicio, verificado por su FMS, no sólo los contratados por su centro regional.</a:t>
            </a:r>
          </a:p>
          <a:p>
            <a:endParaRPr lang="en-US">
              <a:solidFill>
                <a:schemeClr val="tx1"/>
              </a:solidFill>
            </a:endParaRPr>
          </a:p>
          <a:p>
            <a:r>
              <a:rPr lang="es-US" sz="1800" b="0" i="0" strike="noStrike" cap="none" spc="0" baseline="0">
                <a:solidFill>
                  <a:srgbClr val="000000"/>
                </a:solidFill>
                <a:effectLst/>
                <a:latin typeface="Calibri"/>
                <a:ea typeface="Calibri"/>
                <a:cs typeface="Calibri"/>
              </a:rPr>
              <a:t>Echemos un vistazo a recursos genéricos y la regla final, para entender mejor qué significan para usted en SDP.</a:t>
            </a:r>
          </a:p>
          <a:p>
            <a:endParaRPr lang="en-US" baseline="0">
              <a:solidFill>
                <a:schemeClr val="tx1"/>
              </a:solidFill>
            </a:endParaRPr>
          </a:p>
          <a:p>
            <a:r>
              <a:rPr lang="es-US" sz="1800" b="1" i="0" strike="noStrike" cap="none" spc="0" baseline="0">
                <a:solidFill>
                  <a:srgbClr val="000000"/>
                </a:solidFill>
                <a:effectLst/>
                <a:latin typeface="Calibri"/>
                <a:ea typeface="Calibri"/>
                <a:cs typeface="Calibri"/>
              </a:rPr>
              <a:t>Consejo de entrenamiento Señale que se trata de una diapositiva </a:t>
            </a:r>
            <a:r>
              <a:rPr lang="es-US" sz="1800" b="1" i="0" u="sng" strike="noStrike" cap="none" spc="0" baseline="0">
                <a:solidFill>
                  <a:srgbClr val="000000"/>
                </a:solidFill>
                <a:effectLst/>
                <a:uFill>
                  <a:solidFill>
                    <a:srgbClr val="000000"/>
                  </a:solidFill>
                </a:uFill>
                <a:latin typeface="Calibri"/>
                <a:ea typeface="Calibri"/>
                <a:cs typeface="Calibri"/>
              </a:rPr>
              <a:t>importante para </a:t>
            </a:r>
            <a:r>
              <a:rPr lang="es-US" sz="1800" b="1" i="0" strike="noStrike" cap="none" spc="0" baseline="0">
                <a:solidFill>
                  <a:srgbClr val="000000"/>
                </a:solidFill>
                <a:effectLst/>
                <a:latin typeface="Calibri"/>
                <a:ea typeface="Calibri"/>
                <a:cs typeface="Calibri"/>
              </a:rPr>
              <a:t>… Lo que esto significa es que es </a:t>
            </a:r>
            <a:r>
              <a:rPr lang="es-US" sz="1800" b="1" i="0" u="sng" strike="noStrike" cap="none" spc="0" baseline="0">
                <a:solidFill>
                  <a:srgbClr val="000000"/>
                </a:solidFill>
                <a:effectLst/>
                <a:uFill>
                  <a:solidFill>
                    <a:srgbClr val="000000"/>
                  </a:solidFill>
                </a:uFill>
                <a:latin typeface="Calibri"/>
                <a:ea typeface="Calibri"/>
                <a:cs typeface="Calibri"/>
              </a:rPr>
              <a:t>importante para</a:t>
            </a:r>
            <a:r>
              <a:rPr lang="es-US" sz="1800" b="1" i="0" strike="noStrike" cap="none" spc="0" baseline="0">
                <a:solidFill>
                  <a:srgbClr val="000000"/>
                </a:solidFill>
                <a:effectLst/>
                <a:latin typeface="Calibri"/>
                <a:ea typeface="Calibri"/>
                <a:cs typeface="Calibri"/>
              </a:rPr>
              <a:t> usted, al participar en SDP, para que usted pueda organizar los servicios de forma singular, y es </a:t>
            </a:r>
            <a:r>
              <a:rPr lang="es-US" sz="1800" b="1" i="0" u="sng" strike="noStrike" cap="none" spc="0" baseline="0">
                <a:solidFill>
                  <a:srgbClr val="000000"/>
                </a:solidFill>
                <a:effectLst/>
                <a:uFill>
                  <a:solidFill>
                    <a:srgbClr val="000000"/>
                  </a:solidFill>
                </a:uFill>
                <a:latin typeface="Calibri"/>
                <a:ea typeface="Calibri"/>
                <a:cs typeface="Calibri"/>
              </a:rPr>
              <a:t>importante para</a:t>
            </a:r>
            <a:r>
              <a:rPr lang="es-US" sz="1800" b="1" i="0" strike="noStrike" cap="none" spc="0" baseline="0">
                <a:solidFill>
                  <a:srgbClr val="000000"/>
                </a:solidFill>
                <a:effectLst/>
                <a:latin typeface="Calibri"/>
                <a:ea typeface="Calibri"/>
                <a:cs typeface="Calibri"/>
              </a:rPr>
              <a:t> que cumpla con estos requisitos de planificación de servicios para poder participar en SDP. </a:t>
            </a:r>
          </a:p>
        </p:txBody>
      </p:sp>
      <p:sp>
        <p:nvSpPr>
          <p:cNvPr id="4" name="Slide Number Placeholder 3"/>
          <p:cNvSpPr>
            <a:spLocks noGrp="1"/>
          </p:cNvSpPr>
          <p:nvPr>
            <p:ph type="sldNum" sz="quarter" idx="5"/>
          </p:nvPr>
        </p:nvSpPr>
        <p:spPr/>
        <p:txBody>
          <a:bodyPr/>
          <a:lstStyle/>
          <a:p>
            <a:fld id="{1C78673E-F29B-4593-BE77-BC78070867BB}" type="slidenum">
              <a:rPr lang="en-US" smtClean="0"/>
              <a:t>34</a:t>
            </a:fld>
            <a:endParaRPr lang="en-US"/>
          </a:p>
        </p:txBody>
      </p:sp>
    </p:spTree>
    <p:extLst>
      <p:ext uri="{BB962C8B-B14F-4D97-AF65-F5344CB8AC3E}">
        <p14:creationId xmlns:p14="http://schemas.microsoft.com/office/powerpoint/2010/main" val="11987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La Ley Lanterman establece que los centros regionales son los contribuyentes de último recurso.   Al igual que la forma en que recibe los servicios ahora en SDP, debe acceder a otros recursos genéricos para pagar primero.  </a:t>
            </a:r>
          </a:p>
        </p:txBody>
      </p:sp>
      <p:sp>
        <p:nvSpPr>
          <p:cNvPr id="4" name="Slide Number Placeholder 3"/>
          <p:cNvSpPr>
            <a:spLocks noGrp="1"/>
          </p:cNvSpPr>
          <p:nvPr>
            <p:ph type="sldNum" sz="quarter" idx="5"/>
          </p:nvPr>
        </p:nvSpPr>
        <p:spPr/>
        <p:txBody>
          <a:bodyPr/>
          <a:lstStyle/>
          <a:p>
            <a:fld id="{1C78673E-F29B-4593-BE77-BC78070867BB}" type="slidenum">
              <a:rPr lang="en-US" smtClean="0"/>
              <a:t>35</a:t>
            </a:fld>
            <a:endParaRPr lang="en-US"/>
          </a:p>
        </p:txBody>
      </p:sp>
    </p:spTree>
    <p:extLst>
      <p:ext uri="{BB962C8B-B14F-4D97-AF65-F5344CB8AC3E}">
        <p14:creationId xmlns:p14="http://schemas.microsoft.com/office/powerpoint/2010/main" val="2981569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Calibri"/>
                <a:ea typeface="Calibri"/>
                <a:cs typeface="Calibri"/>
              </a:rPr>
              <a:t>Folleto: </a:t>
            </a:r>
            <a:r>
              <a:rPr lang="es-US" sz="1800" b="1" i="0" strike="noStrike" cap="none" spc="0" baseline="0">
                <a:solidFill>
                  <a:srgbClr val="000000"/>
                </a:solidFill>
                <a:effectLst/>
                <a:latin typeface="Calibri"/>
                <a:ea typeface="Calibri"/>
                <a:cs typeface="Calibri"/>
              </a:rPr>
              <a:t>La regla final de HCBS</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SDP está diseñado para que usted esté incluido en su comunidad. Los servicios y apoyos que elija en SDP deben permitirle vivir, trabajar y jugar en lugares donde usted tiene opciones en cómo y con quién pasa su tiempo. </a:t>
            </a:r>
          </a:p>
          <a:p>
            <a:r>
              <a:rPr lang="es-US" sz="1800" b="0" i="0" strike="noStrike" cap="none" spc="0" baseline="0">
                <a:solidFill>
                  <a:srgbClr val="000000"/>
                </a:solidFill>
                <a:effectLst/>
                <a:latin typeface="Calibri"/>
                <a:ea typeface="Calibri"/>
                <a:cs typeface="Calibri"/>
              </a:rPr>
              <a:t>Estas son también las cosas requeridas por el gobierno federal a través de la regla final de los servicios a domicilio y basados en la comunidad (o HCBS). </a:t>
            </a:r>
          </a:p>
          <a:p>
            <a:endParaRPr lang="en-US"/>
          </a:p>
          <a:p>
            <a:r>
              <a:rPr lang="es-US" sz="1800" b="0" i="0" strike="noStrike" cap="none" spc="0" baseline="0">
                <a:solidFill>
                  <a:srgbClr val="000000"/>
                </a:solidFill>
                <a:effectLst/>
                <a:latin typeface="Calibri"/>
                <a:ea typeface="Calibri"/>
                <a:cs typeface="Calibri"/>
              </a:rPr>
              <a:t>Veamos el folleto de la regla final de HCBS. (</a:t>
            </a:r>
            <a:r>
              <a:rPr lang="es-US" sz="1800" b="0" i="1" strike="noStrike" cap="none" spc="0" baseline="0">
                <a:solidFill>
                  <a:srgbClr val="000000"/>
                </a:solidFill>
                <a:effectLst/>
                <a:latin typeface="Calibri"/>
                <a:ea typeface="Calibri"/>
                <a:cs typeface="Calibri"/>
              </a:rPr>
              <a:t>Revisión del folleto "PARA CONSUMIDORES Y FAMILIAS")</a:t>
            </a:r>
          </a:p>
          <a:p>
            <a:endParaRPr lang="en-US"/>
          </a:p>
          <a:p>
            <a:r>
              <a:rPr lang="es-US" sz="1800" b="0" i="0" strike="noStrike" cap="none" spc="0" baseline="0">
                <a:solidFill>
                  <a:srgbClr val="000000"/>
                </a:solidFill>
                <a:effectLst/>
                <a:latin typeface="Calibri"/>
                <a:ea typeface="Calibri"/>
                <a:cs typeface="Calibri"/>
              </a:rPr>
              <a:t>En marzo de 2022, todos los servicios de centros regionales contratados cumplirán los requisitos. El estado, los centros regionales y los vendedores están trabajando en esta transición ya, y completarán las evaluaciones y visitas en persona, para mostrar que todos los servicios cumplen con los requisitos para marzo de 2022.  </a:t>
            </a:r>
          </a:p>
          <a:p>
            <a:endParaRPr lang="en-US"/>
          </a:p>
          <a:p>
            <a:r>
              <a:rPr lang="es-US" sz="1800" b="0" i="0" strike="noStrike" cap="none" spc="0" baseline="0">
                <a:solidFill>
                  <a:srgbClr val="000000"/>
                </a:solidFill>
                <a:effectLst/>
                <a:latin typeface="Calibri"/>
                <a:ea typeface="Calibri"/>
                <a:cs typeface="Calibri"/>
              </a:rPr>
              <a:t>¿Qué significa esto para usted como parte de SDP?</a:t>
            </a:r>
          </a:p>
          <a:p>
            <a:endParaRPr lang="en-US" baseline="0"/>
          </a:p>
          <a:p>
            <a:r>
              <a:rPr lang="es-US" sz="1800" b="0" i="0" strike="noStrike" cap="none" spc="0" baseline="0">
                <a:solidFill>
                  <a:srgbClr val="000000"/>
                </a:solidFill>
                <a:effectLst/>
                <a:latin typeface="Calibri"/>
                <a:ea typeface="Calibri"/>
                <a:cs typeface="Calibri"/>
              </a:rPr>
              <a:t>Si eligió usar su presupuesto individual de SDP para pagar un servicio en un lugar que está destinado principalmente a personas con discapacidades y/o recibe un servicio con un grupo de otras personas con discapacidades, ese entorno (o lugar donde recibe esos servicios) debe ser evaluado para asegurarse de que cumple con la norma final de HCBS antes de iniciar su servicio allí.</a:t>
            </a:r>
          </a:p>
          <a:p>
            <a:endParaRPr lang="en-US"/>
          </a:p>
          <a:p>
            <a:r>
              <a:rPr lang="es-US" sz="1800" b="0" i="0" strike="noStrike" cap="none" spc="0" baseline="0">
                <a:solidFill>
                  <a:srgbClr val="000000"/>
                </a:solidFill>
                <a:effectLst/>
                <a:latin typeface="Calibri"/>
                <a:ea typeface="Calibri"/>
                <a:cs typeface="Calibri"/>
              </a:rPr>
              <a:t>La mayoría de los servicios que usted elige en SDP no tendrán esta evaluación porque usted no será agrupado con otras personas con una discapacidad. Sin embargo, si elige un servicio descrito anteriormente, usted, su Coordinador de servicios y su proveedor de servicios seguirán el proceso para asegurarse de que el entorno cumple las normas. </a:t>
            </a:r>
          </a:p>
        </p:txBody>
      </p:sp>
      <p:sp>
        <p:nvSpPr>
          <p:cNvPr id="4" name="Slide Number Placeholder 3"/>
          <p:cNvSpPr>
            <a:spLocks noGrp="1"/>
          </p:cNvSpPr>
          <p:nvPr>
            <p:ph type="sldNum" sz="quarter" idx="5"/>
          </p:nvPr>
        </p:nvSpPr>
        <p:spPr/>
        <p:txBody>
          <a:bodyPr/>
          <a:lstStyle/>
          <a:p>
            <a:fld id="{1C78673E-F29B-4593-BE77-BC78070867BB}" type="slidenum">
              <a:rPr lang="en-US" smtClean="0"/>
              <a:t>36</a:t>
            </a:fld>
            <a:endParaRPr lang="en-US"/>
          </a:p>
        </p:txBody>
      </p:sp>
    </p:spTree>
    <p:extLst>
      <p:ext uri="{BB962C8B-B14F-4D97-AF65-F5344CB8AC3E}">
        <p14:creationId xmlns:p14="http://schemas.microsoft.com/office/powerpoint/2010/main" val="5609486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De nuevo, si eligió usar su presupuesto individual de SDP para pagar un servicio en un lugar que está destinado principalmente a personas con discapacidades y/o recibe un servicio con un grupo de otras personas con discapacidades, ese entorno (o lugar donde recibe esos servicios) debe ser evaluado para asegurarse de que cumple con la norma final de HCBS antes de iniciar su servicio allí.</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Usaremos una herramienta para ayudarle a usted, su centro regional y su proveedor de servicios con el proceso.</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Hay una parte de autoevaluación de la herramienta para que la llene su proveedor de servicios.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Usted y su centro regional irán al lugar del servicio y repasarán la herramienta de autoevaluación que el proveedor de servicios llenó y se asegurarán de que el lugar cumpla con la norma final de HCBS.</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Si hay algunos cambios necesarios para que cumpla con la regla final de HCBS, el centro regional, usted y el proveedor de servicios deben hablar sobre qué cambios se podrían hacer. El objetivo es colaborar para que el lugar que elegió siga la regla final de HCBS. </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Si no cumple la regla final de HCBS, no puede elegir servicios en tal lugar. </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Una vez completada la evaluación del entorno, su proveedor de FMS verificará la finalización del proceso de evaluación. </a:t>
            </a:r>
          </a:p>
          <a:p>
            <a:endParaRPr lang="en-US">
              <a:solidFill>
                <a:schemeClr val="tx1"/>
              </a:solidFill>
            </a:endParaRPr>
          </a:p>
        </p:txBody>
      </p:sp>
      <p:sp>
        <p:nvSpPr>
          <p:cNvPr id="4" name="Slide Number Placeholder 3"/>
          <p:cNvSpPr>
            <a:spLocks noGrp="1"/>
          </p:cNvSpPr>
          <p:nvPr>
            <p:ph type="sldNum" sz="quarter" idx="10"/>
          </p:nvPr>
        </p:nvSpPr>
        <p:spPr/>
        <p:txBody>
          <a:bodyPr/>
          <a:lstStyle/>
          <a:p>
            <a:fld id="{B0280E34-E57D-49A8-A50A-2D1279D1EA20}" type="slidenum">
              <a:rPr lang="en-US" smtClean="0"/>
              <a:t>37</a:t>
            </a:fld>
            <a:endParaRPr lang="en-US"/>
          </a:p>
        </p:txBody>
      </p:sp>
    </p:spTree>
    <p:extLst>
      <p:ext uri="{BB962C8B-B14F-4D97-AF65-F5344CB8AC3E}">
        <p14:creationId xmlns:p14="http://schemas.microsoft.com/office/powerpoint/2010/main" val="25362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dirty="0">
              <a:latin typeface="+mn-lt"/>
            </a:endParaRPr>
          </a:p>
          <a:p>
            <a:pPr marL="285750" indent="-285750">
              <a:buFont typeface="Wingdings" panose="05000000000000000000" pitchFamily="2" charset="2"/>
              <a:buChar char="ü"/>
            </a:pPr>
            <a:r>
              <a:rPr lang="es-US" sz="1200" b="0" i="0" strike="noStrike" cap="none" spc="0" baseline="0" dirty="0">
                <a:solidFill>
                  <a:srgbClr val="000000"/>
                </a:solidFill>
                <a:effectLst/>
                <a:latin typeface="Calibri"/>
                <a:ea typeface="Calibri"/>
                <a:cs typeface="Calibri"/>
              </a:rPr>
              <a:t>La planificación centrada en la persona lo guía a usted y a su equipo hacia sus metas, sueños y futuro.</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s-US" sz="1200" b="0" i="0" strike="noStrike" cap="none" spc="0" baseline="0" dirty="0">
                <a:solidFill>
                  <a:srgbClr val="000000"/>
                </a:solidFill>
                <a:effectLst/>
                <a:latin typeface="Calibri"/>
                <a:ea typeface="Calibri"/>
                <a:cs typeface="Calibri"/>
              </a:rPr>
              <a:t>IPP documentará todos los servicios y apoyos, incluyendo su presupuesto individual.</a:t>
            </a:r>
          </a:p>
          <a:p>
            <a:pPr marL="285750" indent="-285750">
              <a:buFont typeface="Wingdings" panose="05000000000000000000" pitchFamily="2" charset="2"/>
              <a:buChar char="ü"/>
            </a:pPr>
            <a:endParaRPr lang="en-US" sz="1200" dirty="0">
              <a:latin typeface="+mn-lt"/>
            </a:endParaRPr>
          </a:p>
          <a:p>
            <a:pPr marL="285750" indent="-285750">
              <a:buFont typeface="Wingdings" panose="05000000000000000000" pitchFamily="2" charset="2"/>
              <a:buChar char="ü"/>
            </a:pPr>
            <a:r>
              <a:rPr lang="es-US" sz="1200" b="0" i="0" strike="noStrike" cap="none" spc="0" baseline="0" dirty="0">
                <a:solidFill>
                  <a:srgbClr val="000000"/>
                </a:solidFill>
                <a:effectLst/>
                <a:latin typeface="Calibri"/>
                <a:ea typeface="Calibri"/>
                <a:cs typeface="Calibri"/>
              </a:rPr>
              <a:t>Los servicios de su IPP deben ser reconocidos a nivel federal, de personas calificadas, y apoyar la inclusión en la comunidad, de proveedores con o sin contrato. </a:t>
            </a:r>
          </a:p>
          <a:p>
            <a:pPr marL="285750" indent="-285750">
              <a:buFont typeface="Wingdings" panose="05000000000000000000" pitchFamily="2" charset="2"/>
              <a:buChar char="ü"/>
            </a:pPr>
            <a:endParaRPr lang="en-US" sz="1200" b="1" dirty="0">
              <a:solidFill>
                <a:schemeClr val="accent5">
                  <a:lumMod val="50000"/>
                </a:schemeClr>
              </a:solidFill>
              <a:latin typeface="+mn-lt"/>
            </a:endParaRPr>
          </a:p>
          <a:p>
            <a:pPr marL="285750" indent="-285750">
              <a:buFont typeface="Wingdings" panose="05000000000000000000" pitchFamily="2" charset="2"/>
              <a:buChar char="ü"/>
            </a:pPr>
            <a:r>
              <a:rPr lang="es-US" sz="1200" b="0" i="0" strike="noStrike" cap="none" spc="0" baseline="0" dirty="0">
                <a:solidFill>
                  <a:srgbClr val="000000"/>
                </a:solidFill>
                <a:effectLst/>
                <a:latin typeface="Calibri"/>
                <a:ea typeface="Calibri"/>
                <a:cs typeface="Calibri"/>
              </a:rPr>
              <a:t>Primero se debe tener acceso a los servicios genéricos.</a:t>
            </a:r>
          </a:p>
        </p:txBody>
      </p:sp>
      <p:sp>
        <p:nvSpPr>
          <p:cNvPr id="4" name="Slide Number Placeholder 3"/>
          <p:cNvSpPr>
            <a:spLocks noGrp="1"/>
          </p:cNvSpPr>
          <p:nvPr>
            <p:ph type="sldNum" sz="quarter" idx="5"/>
          </p:nvPr>
        </p:nvSpPr>
        <p:spPr/>
        <p:txBody>
          <a:bodyPr/>
          <a:lstStyle/>
          <a:p>
            <a:fld id="{1C78673E-F29B-4593-BE77-BC78070867BB}" type="slidenum">
              <a:rPr lang="en-US" smtClean="0"/>
              <a:t>38</a:t>
            </a:fld>
            <a:endParaRPr lang="en-US"/>
          </a:p>
        </p:txBody>
      </p:sp>
    </p:spTree>
    <p:extLst>
      <p:ext uri="{BB962C8B-B14F-4D97-AF65-F5344CB8AC3E}">
        <p14:creationId xmlns:p14="http://schemas.microsoft.com/office/powerpoint/2010/main" val="5256452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39</a:t>
            </a:fld>
            <a:endParaRPr lang="en-US"/>
          </a:p>
        </p:txBody>
      </p:sp>
    </p:spTree>
    <p:extLst>
      <p:ext uri="{BB962C8B-B14F-4D97-AF65-F5344CB8AC3E}">
        <p14:creationId xmlns:p14="http://schemas.microsoft.com/office/powerpoint/2010/main" val="232710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1" i="0" strike="noStrike" cap="none" spc="0" baseline="0">
                <a:solidFill>
                  <a:srgbClr val="000000"/>
                </a:solidFill>
                <a:effectLst/>
                <a:latin typeface="Calibri"/>
                <a:ea typeface="Calibri"/>
                <a:cs typeface="Calibri"/>
              </a:rPr>
              <a:t>Consejo de entrenamiento Establecer la asociación "aprendiendo juntos" de inmediato, agradeciendo a los participantes por arriesgarse a ser pioneros, a medida que el estado lanza este nuevo programa. Reconocer que estos años iniciales pueden ser, probablemente, algo duros, a medida que aprendemos a aplicar la autodeterminación en todo el estado. Gracias también por tomarse el tiempo para llegar a esta orientación extensa e intensiva; la mayoría de ellos probablemente tuvo que perder tiempo de trabajo, obligación familiar, u organizar cuidado infantil. Dicho reconocimiento y establecer este enfoque de asociación será útil, a medida que proceda con esta sesión.</a:t>
            </a:r>
          </a:p>
        </p:txBody>
      </p:sp>
      <p:sp>
        <p:nvSpPr>
          <p:cNvPr id="4" name="Slide Number Placeholder 3"/>
          <p:cNvSpPr>
            <a:spLocks noGrp="1"/>
          </p:cNvSpPr>
          <p:nvPr>
            <p:ph type="sldNum" sz="quarter" idx="10"/>
          </p:nvPr>
        </p:nvSpPr>
        <p:spPr/>
        <p:txBody>
          <a:bodyPr/>
          <a:lstStyle/>
          <a:p>
            <a:fld id="{1C78673E-F29B-4593-BE77-BC78070867BB}" type="slidenum">
              <a:rPr lang="en-US" smtClean="0"/>
              <a:t>4</a:t>
            </a:fld>
            <a:endParaRPr lang="en-US"/>
          </a:p>
        </p:txBody>
      </p:sp>
    </p:spTree>
    <p:extLst>
      <p:ext uri="{BB962C8B-B14F-4D97-AF65-F5344CB8AC3E}">
        <p14:creationId xmlns:p14="http://schemas.microsoft.com/office/powerpoint/2010/main" val="528925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Estas son las áreas que cubriremos con respecto al pago de servicios y apoyos.</a:t>
            </a:r>
          </a:p>
          <a:p>
            <a:endParaRPr lang="en-US"/>
          </a:p>
          <a:p>
            <a:r>
              <a:rPr lang="es-US" sz="1800" b="1" i="0" strike="noStrike" cap="none" spc="0" baseline="0">
                <a:solidFill>
                  <a:srgbClr val="000000"/>
                </a:solidFill>
                <a:effectLst/>
                <a:latin typeface="Calibri"/>
                <a:ea typeface="Calibri"/>
                <a:cs typeface="Calibri"/>
              </a:rPr>
              <a:t>Consejo de entrenamiento Esto puede ser confuso para las personas y hay mucha información. Lea la directiva 1/11/2019 DDS que define el presupuesto individual y el plan de gastos. Señale las diferencias básicas en este punto y asegure a los asistentes que repasaremos las diapositivas en detalle para que quede claro.</a:t>
            </a:r>
          </a:p>
        </p:txBody>
      </p:sp>
      <p:sp>
        <p:nvSpPr>
          <p:cNvPr id="4" name="Slide Number Placeholder 3"/>
          <p:cNvSpPr>
            <a:spLocks noGrp="1"/>
          </p:cNvSpPr>
          <p:nvPr>
            <p:ph type="sldNum" sz="quarter" idx="10"/>
          </p:nvPr>
        </p:nvSpPr>
        <p:spPr/>
        <p:txBody>
          <a:bodyPr/>
          <a:lstStyle/>
          <a:p>
            <a:fld id="{1C78673E-F29B-4593-BE77-BC78070867BB}" type="slidenum">
              <a:rPr lang="en-US" smtClean="0"/>
              <a:t>40</a:t>
            </a:fld>
            <a:endParaRPr lang="en-US"/>
          </a:p>
        </p:txBody>
      </p:sp>
    </p:spTree>
    <p:extLst>
      <p:ext uri="{BB962C8B-B14F-4D97-AF65-F5344CB8AC3E}">
        <p14:creationId xmlns:p14="http://schemas.microsoft.com/office/powerpoint/2010/main" val="22201723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1C78673E-F29B-4593-BE77-BC78070867BB}" type="slidenum">
              <a:rPr lang="en-US" smtClean="0"/>
              <a:t>41</a:t>
            </a:fld>
            <a:endParaRPr lang="en-US"/>
          </a:p>
        </p:txBody>
      </p:sp>
    </p:spTree>
    <p:extLst>
      <p:ext uri="{BB962C8B-B14F-4D97-AF65-F5344CB8AC3E}">
        <p14:creationId xmlns:p14="http://schemas.microsoft.com/office/powerpoint/2010/main" val="4020079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monto del presupuesto individual se basa en la cantidad de dinero que el centro regional gastó en sus servicios en los últimos 12 meses. </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No es la cantidad de dinero autorizada para los servicios, sino la cantidad gastada. </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Los servicios que tiene en su IPP que no utiliza no aparecerán como parte del dinero gastado en los últimos 12 meses.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Un informe llamado declaración de costos anuales mostrará ese monto. También puede ser llamado por otros nombres, tales como "Declaración de servicios prestados", etc.  Puede preguntarle a su Coordinador de servicios.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Es posible que algunas cantidades gastadas no se muestren en su estado de cuenta de costos, como servicios de transporte en grupo. Esta es una tarifa de grupo y no se reflejaría en esta declaración.  </a:t>
            </a:r>
          </a:p>
          <a:p>
            <a:pPr marL="640594" lvl="1"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Hable con su Coordinador de servicio para determinar si todos sus servicios se reflejan.  </a:t>
            </a:r>
          </a:p>
          <a:p>
            <a:pPr marL="640594" lvl="1"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Si no lo están, su Coordinador de servicios le ayudará a tener en cuenta los montos gastados en sus servicios. </a:t>
            </a:r>
          </a:p>
        </p:txBody>
      </p:sp>
      <p:sp>
        <p:nvSpPr>
          <p:cNvPr id="4" name="Slide Number Placeholder 3"/>
          <p:cNvSpPr>
            <a:spLocks noGrp="1"/>
          </p:cNvSpPr>
          <p:nvPr>
            <p:ph type="sldNum" sz="quarter" idx="10"/>
          </p:nvPr>
        </p:nvSpPr>
        <p:spPr/>
        <p:txBody>
          <a:bodyPr/>
          <a:lstStyle/>
          <a:p>
            <a:fld id="{1C78673E-F29B-4593-BE77-BC78070867BB}" type="slidenum">
              <a:rPr lang="en-US" smtClean="0"/>
              <a:t>42</a:t>
            </a:fld>
            <a:endParaRPr lang="en-US"/>
          </a:p>
        </p:txBody>
      </p:sp>
    </p:spTree>
    <p:extLst>
      <p:ext uri="{BB962C8B-B14F-4D97-AF65-F5344CB8AC3E}">
        <p14:creationId xmlns:p14="http://schemas.microsoft.com/office/powerpoint/2010/main" val="5054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16860" lvl="1" indent="-168235"/>
            <a:endParaRPr lang="en-US" dirty="0">
              <a:solidFill>
                <a:schemeClr val="tx1"/>
              </a:solidFill>
            </a:endParaRPr>
          </a:p>
          <a:p>
            <a:pPr defTabSz="931774">
              <a:defRPr/>
            </a:pPr>
            <a:r>
              <a:rPr lang="es-US" sz="1800" b="1" i="1" strike="noStrike" cap="none" spc="0" baseline="0" dirty="0">
                <a:solidFill>
                  <a:srgbClr val="000000"/>
                </a:solidFill>
                <a:effectLst/>
                <a:latin typeface="Calibri"/>
                <a:ea typeface="Calibri"/>
                <a:cs typeface="Calibri"/>
              </a:rPr>
              <a:t>Para los nuevos consumidores del centro regional o los consumidores con menos de 12 meses de servicios:</a:t>
            </a:r>
            <a:r>
              <a:rPr lang="es-US" sz="1800" b="0" i="0" strike="noStrike" cap="none" spc="0" baseline="0" dirty="0">
                <a:solidFill>
                  <a:srgbClr val="000000"/>
                </a:solidFill>
                <a:effectLst/>
                <a:latin typeface="Calibri"/>
                <a:ea typeface="Calibri"/>
                <a:cs typeface="Calibri"/>
              </a:rPr>
              <a:t> </a:t>
            </a:r>
          </a:p>
          <a:p>
            <a:pPr defTabSz="931774">
              <a:defRPr/>
            </a:pPr>
            <a:endParaRPr lang="en-US" b="1" i="1" dirty="0">
              <a:solidFill>
                <a:schemeClr val="tx1"/>
              </a:solidFill>
            </a:endParaRPr>
          </a:p>
          <a:p>
            <a:pPr marL="228600" indent="-228600" defTabSz="931774">
              <a:buFont typeface="+mj-lt"/>
              <a:buAutoNum type="arabicParenR"/>
              <a:defRPr/>
            </a:pPr>
            <a:r>
              <a:rPr lang="es-US" sz="1800" b="0" i="0" strike="noStrike" cap="none" spc="0" baseline="0" dirty="0">
                <a:solidFill>
                  <a:srgbClr val="000000"/>
                </a:solidFill>
                <a:effectLst/>
                <a:latin typeface="Calibri"/>
                <a:ea typeface="Calibri"/>
                <a:cs typeface="Calibri"/>
              </a:rPr>
              <a:t>Si no tiene 12 meses de servicios del centro regional, su presupuesto se basará en los servicios y apoyos que habría utilizado a través del sistema tradicional.  </a:t>
            </a:r>
          </a:p>
          <a:p>
            <a:pPr marL="228600" indent="-228600" defTabSz="931774">
              <a:buFont typeface="+mj-lt"/>
              <a:buAutoNum type="arabicParenR"/>
              <a:defRPr/>
            </a:pPr>
            <a:endParaRPr lang="en-US" dirty="0">
              <a:solidFill>
                <a:schemeClr val="tx1"/>
              </a:solidFill>
            </a:endParaRPr>
          </a:p>
          <a:p>
            <a:pPr marL="228600" marR="0" lvl="0" indent="-228600" algn="l" defTabSz="931774" rtl="0" eaLnBrk="1" fontAlgn="auto" latinLnBrk="0" hangingPunct="1">
              <a:lnSpc>
                <a:spcPct val="100000"/>
              </a:lnSpc>
              <a:spcBef>
                <a:spcPct val="0"/>
              </a:spcBef>
              <a:spcAft>
                <a:spcPct val="0"/>
              </a:spcAft>
              <a:buClrTx/>
              <a:buSzTx/>
              <a:buFont typeface="+mj-lt"/>
              <a:buAutoNum type="arabicParenR"/>
              <a:defRPr/>
            </a:pPr>
            <a:r>
              <a:rPr lang="es-US" sz="1200" b="0" i="0" strike="noStrike" cap="none" spc="0" baseline="0" dirty="0">
                <a:solidFill>
                  <a:srgbClr val="000000"/>
                </a:solidFill>
                <a:effectLst/>
                <a:latin typeface="Calibri"/>
                <a:ea typeface="Calibri"/>
                <a:cs typeface="Calibri"/>
              </a:rPr>
              <a:t>El centro regional calcula cuál habría sido el costo de proporcionar los servicios y apoyos necesarios.  </a:t>
            </a:r>
          </a:p>
          <a:p>
            <a:pPr marL="628650" marR="0" lvl="1" indent="-171450" algn="l" defTabSz="931774"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Esto se hace por el uso del costo promedio que se habría pagado por cada uno de sus servicios y apoyos identificados, y la frecuencia con la que se determina cada servicio o apoyo necesario. </a:t>
            </a:r>
          </a:p>
          <a:p>
            <a:pPr marL="628650" marR="0" lvl="1" indent="-171450" algn="l" defTabSz="931774"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dirty="0">
                <a:solidFill>
                  <a:srgbClr val="000000"/>
                </a:solidFill>
                <a:effectLst/>
                <a:latin typeface="Calibri"/>
                <a:ea typeface="Calibri"/>
                <a:cs typeface="Calibri"/>
              </a:rPr>
              <a:t>El costo puede ajustarse si el centro regional determina que el participante tiene necesidades singulares que resultan en un costo más alto o más bajo. Las necesidades únicas pueden incluir, pero no se limitan a, la preferencia de idioma, el apoyo a las necesidades médicas o de conducta, y la ubicación de los servicios disponibles. </a:t>
            </a:r>
          </a:p>
          <a:p>
            <a:pPr marL="0" indent="0" defTabSz="931774">
              <a:buFont typeface="+mj-lt"/>
              <a:buNone/>
              <a:defRPr/>
            </a:pPr>
            <a:r>
              <a:rPr lang="es-US" sz="1800" b="0" i="0" strike="noStrike" cap="none" spc="0" baseline="0" dirty="0">
                <a:solidFill>
                  <a:srgbClr val="000000"/>
                </a:solidFill>
                <a:effectLst/>
                <a:latin typeface="Calibri"/>
                <a:ea typeface="Calibri"/>
                <a:cs typeface="Calibri"/>
              </a:rPr>
              <a:t>Una vez más, esto se hace para determinar los costos de los servicios y apoyos que se habrían gastado en </a:t>
            </a:r>
            <a:r>
              <a:rPr lang="es-US" sz="1800" b="0" i="0" u="sng" strike="noStrike" cap="none" spc="0" baseline="0" dirty="0">
                <a:solidFill>
                  <a:srgbClr val="000000"/>
                </a:solidFill>
                <a:effectLst/>
                <a:uFill>
                  <a:solidFill>
                    <a:srgbClr val="000000"/>
                  </a:solidFill>
                </a:uFill>
                <a:latin typeface="Calibri"/>
                <a:ea typeface="Calibri"/>
                <a:cs typeface="Calibri"/>
              </a:rPr>
              <a:t>usted</a:t>
            </a:r>
            <a:r>
              <a:rPr lang="es-US" sz="1800" b="0" i="0" strike="noStrike" cap="none" spc="0" baseline="0" dirty="0">
                <a:solidFill>
                  <a:srgbClr val="000000"/>
                </a:solidFill>
                <a:effectLst/>
                <a:latin typeface="Calibri"/>
                <a:ea typeface="Calibri"/>
                <a:cs typeface="Calibri"/>
              </a:rPr>
              <a:t> por lo que el costo promedio debe reflejar los servicios y apoyos que </a:t>
            </a:r>
            <a:r>
              <a:rPr lang="es-US" sz="1800" b="0" i="0" u="sng" strike="noStrike" cap="none" spc="0" baseline="0" dirty="0">
                <a:solidFill>
                  <a:srgbClr val="000000"/>
                </a:solidFill>
                <a:effectLst/>
                <a:uFill>
                  <a:solidFill>
                    <a:srgbClr val="000000"/>
                  </a:solidFill>
                </a:uFill>
                <a:latin typeface="Calibri"/>
                <a:ea typeface="Calibri"/>
                <a:cs typeface="Calibri"/>
              </a:rPr>
              <a:t>usted</a:t>
            </a:r>
            <a:r>
              <a:rPr lang="es-US" sz="1800" b="0" i="0" strike="noStrike" cap="none" spc="0" baseline="0" dirty="0">
                <a:solidFill>
                  <a:srgbClr val="000000"/>
                </a:solidFill>
                <a:effectLst/>
                <a:latin typeface="Calibri"/>
                <a:ea typeface="Calibri"/>
                <a:cs typeface="Calibri"/>
              </a:rPr>
              <a:t> habría utilizado para sus necesidades identificadas en el sistema de servicio tradicional. </a:t>
            </a:r>
          </a:p>
        </p:txBody>
      </p:sp>
      <p:sp>
        <p:nvSpPr>
          <p:cNvPr id="4" name="Slide Number Placeholder 3"/>
          <p:cNvSpPr>
            <a:spLocks noGrp="1"/>
          </p:cNvSpPr>
          <p:nvPr>
            <p:ph type="sldNum" sz="quarter" idx="10"/>
          </p:nvPr>
        </p:nvSpPr>
        <p:spPr/>
        <p:txBody>
          <a:bodyPr/>
          <a:lstStyle/>
          <a:p>
            <a:fld id="{1C78673E-F29B-4593-BE77-BC78070867BB}" type="slidenum">
              <a:rPr lang="en-US" smtClean="0"/>
              <a:t>43</a:t>
            </a:fld>
            <a:endParaRPr lang="en-US"/>
          </a:p>
        </p:txBody>
      </p:sp>
    </p:spTree>
    <p:extLst>
      <p:ext uri="{BB962C8B-B14F-4D97-AF65-F5344CB8AC3E}">
        <p14:creationId xmlns:p14="http://schemas.microsoft.com/office/powerpoint/2010/main" val="3615501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sz="1800" b="1" i="0" strike="noStrike" cap="none" spc="0" baseline="0">
                <a:solidFill>
                  <a:srgbClr val="000000"/>
                </a:solidFill>
                <a:effectLst/>
                <a:latin typeface="Calibri"/>
                <a:ea typeface="Calibri"/>
                <a:cs typeface="Calibri"/>
              </a:rPr>
              <a:t>Necesidades no satisfechas:</a:t>
            </a:r>
          </a:p>
          <a:p>
            <a:r>
              <a:rPr lang="es-US" sz="1800" b="0" i="0" strike="noStrike" cap="none" spc="0" baseline="0">
                <a:solidFill>
                  <a:srgbClr val="000000"/>
                </a:solidFill>
                <a:effectLst/>
                <a:latin typeface="Calibri"/>
                <a:ea typeface="Calibri"/>
                <a:cs typeface="Calibri"/>
              </a:rPr>
              <a:t>Algunos ejemplos de necesidades no satisfechas pueden incluir:</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proveedor no tenía una persona del personal que hablaba su idioma, y no pudo usar ese servicio.</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proveedor estaba lejos de su hogar, por lo que dificultaba el uso de ese servicio. </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Estaba esperando a que un proveedor tuviera un lugar abierto en su programa.</a:t>
            </a:r>
          </a:p>
          <a:p>
            <a:pPr marL="174708"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No pudo encontrar un proveedor de relevo que pudiera trabajar las horas que necesitaba.</a:t>
            </a:r>
          </a:p>
          <a:p>
            <a:r>
              <a:rPr lang="es-US" sz="1800" b="1" i="0" strike="noStrike" cap="none" spc="0" baseline="0">
                <a:solidFill>
                  <a:srgbClr val="000000"/>
                </a:solidFill>
                <a:effectLst/>
                <a:latin typeface="Calibri"/>
                <a:ea typeface="Calibri"/>
                <a:cs typeface="Calibri"/>
              </a:rPr>
              <a:t>Cambios en las circunstancias:</a:t>
            </a:r>
            <a:r>
              <a:rPr lang="es-US" sz="1800" b="0" i="0" strike="noStrike" cap="none" spc="0" baseline="0">
                <a:solidFill>
                  <a:srgbClr val="000000"/>
                </a:solidFill>
                <a:effectLst/>
                <a:latin typeface="Calibri"/>
                <a:ea typeface="Calibri"/>
                <a:cs typeface="Calibri"/>
              </a:rPr>
              <a:t> </a:t>
            </a:r>
          </a:p>
          <a:p>
            <a:pPr marL="224312" indent="-224312"/>
            <a:r>
              <a:rPr lang="es-US" sz="1800" b="0" i="0" strike="noStrike" cap="none" spc="0" baseline="0">
                <a:solidFill>
                  <a:srgbClr val="000000"/>
                </a:solidFill>
                <a:effectLst/>
                <a:latin typeface="Calibri"/>
                <a:ea typeface="Calibri"/>
                <a:cs typeface="Calibri"/>
              </a:rPr>
              <a:t>Algunos ejemplos de un cambio en las circunstancias pueden incluir:</a:t>
            </a:r>
          </a:p>
          <a:p>
            <a:pPr marL="224312" indent="-224312">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Salir o entrar a la escuela.</a:t>
            </a:r>
          </a:p>
          <a:p>
            <a:pPr marL="224312" indent="-224312">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Perder o conseguir un trabajo.</a:t>
            </a:r>
          </a:p>
          <a:p>
            <a:pPr marL="224312" indent="-224312">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Enfermarse o mejorar. </a:t>
            </a:r>
          </a:p>
          <a:p>
            <a:pPr marL="224312" indent="-224312">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Mudarse a su propio apartamento o mudarse a casa con su familia. </a:t>
            </a:r>
          </a:p>
          <a:p>
            <a:pPr marL="224312" indent="-224312">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A través de la planificación centrada en la persona, usted determina la necesidad de un servicio que no se identificó antes. </a:t>
            </a:r>
          </a:p>
          <a:p>
            <a:pPr marL="224312" indent="-224312">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O, usted identifica un servicio que tenía antes, pero que ya no necesita.</a:t>
            </a:r>
          </a:p>
          <a:p>
            <a:pPr marL="171450" indent="-171450">
              <a:buFont typeface="Wingdings" panose="05000000000000000000" pitchFamily="2" charset="2"/>
              <a:buChar char="ü"/>
            </a:pPr>
            <a:r>
              <a:rPr lang="es-US" sz="1800" b="0" i="0" strike="noStrike" cap="none" spc="0" baseline="0">
                <a:solidFill>
                  <a:srgbClr val="000000"/>
                </a:solidFill>
                <a:effectLst/>
                <a:latin typeface="Calibri"/>
                <a:ea typeface="Calibri"/>
                <a:cs typeface="Calibri"/>
              </a:rPr>
              <a:t>Determine si el monto de su presupuesto individual cambiaría, en función de las definiciones de una necesidad no cubierta o de un cambio en las circunstancias. </a:t>
            </a:r>
          </a:p>
          <a:p>
            <a:pPr marL="171450" indent="-171450">
              <a:buFont typeface="Wingdings" panose="05000000000000000000" pitchFamily="2" charset="2"/>
              <a:buChar char="ü"/>
            </a:pPr>
            <a:r>
              <a:rPr lang="es-US" sz="1800" b="0" i="0" strike="noStrike" cap="none" spc="0" baseline="0">
                <a:solidFill>
                  <a:srgbClr val="000000"/>
                </a:solidFill>
                <a:effectLst/>
                <a:latin typeface="Calibri"/>
                <a:ea typeface="Calibri"/>
                <a:cs typeface="Calibri"/>
              </a:rPr>
              <a:t>La mayoría de los presupuestos no lo harán, pero si es así, su Coordinador de servicios le ayudará a asegurarse de agregar la cantidad que se habría gastado en necesidades no satisfechas, contar con los cambios de circunstancias, añadiendo o deduciendo los costos identificados.  </a:t>
            </a:r>
          </a:p>
          <a:p>
            <a:pPr marL="171450" indent="-171450">
              <a:buFont typeface="Wingdings" panose="05000000000000000000" pitchFamily="2" charset="2"/>
              <a:buChar char="ü"/>
            </a:pPr>
            <a:r>
              <a:rPr lang="es-US" sz="1800" b="0" i="0" strike="noStrike" cap="none" spc="0" baseline="0">
                <a:solidFill>
                  <a:srgbClr val="000000"/>
                </a:solidFill>
                <a:effectLst/>
                <a:latin typeface="Calibri"/>
                <a:ea typeface="Calibri"/>
                <a:cs typeface="Calibri"/>
              </a:rPr>
              <a:t>Su Coordinador de servicios le va a explicar cómo se hace esto. Esencialmente, determinan qué cantidad se habría gastado para tener en cuenta los ajustes.    </a:t>
            </a:r>
          </a:p>
          <a:p>
            <a:pPr marL="171450" indent="-171450" defTabSz="931774">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Tenga confianza: esta no es su única oportunidad para revisar sus necesidades y su presupuesto. Si usted tiene un cambio en su vida, su equipo se reunirá con usted y apoyará sus necesidades. </a:t>
            </a:r>
          </a:p>
          <a:p>
            <a:pPr defTabSz="931774">
              <a:defRPr/>
            </a:pPr>
            <a:r>
              <a:rPr lang="es-US" sz="1800" b="0" i="0" strike="noStrike" cap="none" spc="0" baseline="0">
                <a:solidFill>
                  <a:srgbClr val="000000"/>
                </a:solidFill>
                <a:effectLst/>
                <a:latin typeface="Calibri"/>
                <a:ea typeface="Calibri"/>
                <a:cs typeface="Calibri"/>
              </a:rPr>
              <a:t>Cantidad del presupuesto individual:</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Comienza con la cantidad de dinero que el centro regional gastó en sus servicios en los últimos 12 meses;</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Refleja los costos adicionales que se habrían gastado en las necesidades no satisfechas; y </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Refleja la suma o deducción de costos de servicios debido a un cambio en sus circunstancias. </a:t>
            </a:r>
          </a:p>
          <a:p>
            <a:pPr marL="174708" indent="-174708" defTabSz="931774">
              <a:buFont typeface="Arial" panose="020B0604020202020204" pitchFamily="34" charset="0"/>
              <a:buChar char="•"/>
              <a:defRPr/>
            </a:pPr>
            <a:endParaRPr lang="en-US" baseline="0">
              <a:solidFill>
                <a:schemeClr val="tx1"/>
              </a:solidFill>
            </a:endParaRPr>
          </a:p>
          <a:p>
            <a:pPr marL="0" indent="0" defTabSz="931774">
              <a:buFont typeface="Arial" panose="020B0604020202020204" pitchFamily="34" charset="0"/>
              <a:buNone/>
              <a:defRPr/>
            </a:pPr>
            <a:r>
              <a:rPr lang="es-US" sz="1800" b="0" i="0" strike="noStrike" cap="none" spc="0" baseline="0">
                <a:solidFill>
                  <a:srgbClr val="000000"/>
                </a:solidFill>
                <a:effectLst/>
                <a:latin typeface="Calibri"/>
                <a:ea typeface="Calibri"/>
                <a:cs typeface="Calibri"/>
              </a:rPr>
              <a:t>Los cambios en su presupuesto individual reflejan lo que se habría gastado en el centro regional, incluidas las necesidades no satisfechas y los cambios en las circunstancias, independientemente de su elección para participar en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44</a:t>
            </a:fld>
            <a:endParaRPr lang="en-US"/>
          </a:p>
        </p:txBody>
      </p:sp>
    </p:spTree>
    <p:extLst>
      <p:ext uri="{BB962C8B-B14F-4D97-AF65-F5344CB8AC3E}">
        <p14:creationId xmlns:p14="http://schemas.microsoft.com/office/powerpoint/2010/main" val="2168593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sz="1200" b="0" i="0" strike="noStrike" cap="none" spc="0" baseline="0">
                <a:solidFill>
                  <a:srgbClr val="000000"/>
                </a:solidFill>
                <a:effectLst/>
                <a:latin typeface="Calibri"/>
                <a:ea typeface="Calibri"/>
                <a:cs typeface="Calibri"/>
              </a:rPr>
              <a:t>Hay cosas, de acuerdo con la ley de SDP, que no pueden ser vistas como necesidades insatisfechas o un cambio de circunstancias y por ello no pueden aumentar su presupuesto individual. </a:t>
            </a:r>
          </a:p>
          <a:p>
            <a:pPr marL="457200" indent="-457200">
              <a:lnSpc>
                <a:spcPct val="90000"/>
              </a:lnSpc>
              <a:spcBef>
                <a:spcPct val="0"/>
              </a:spcBef>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Pago de su servicio de gestión financiera</a:t>
            </a:r>
          </a:p>
          <a:p>
            <a:pPr marL="457200" indent="-457200">
              <a:lnSpc>
                <a:spcPct val="90000"/>
              </a:lnSpc>
              <a:spcBef>
                <a:spcPct val="0"/>
              </a:spcBef>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Pago de un facilitador independiente (si es contratado). </a:t>
            </a:r>
          </a:p>
          <a:p>
            <a:pPr marL="0" indent="0">
              <a:lnSpc>
                <a:spcPct val="90000"/>
              </a:lnSpc>
              <a:spcBef>
                <a:spcPct val="0"/>
              </a:spcBef>
              <a:buFont typeface="Wingdings" panose="05000000000000000000" pitchFamily="2" charset="2"/>
              <a:buNone/>
            </a:pPr>
            <a:r>
              <a:rPr lang="es-US" sz="1200" b="0" i="0" strike="noStrike" cap="none" spc="0" baseline="0">
                <a:solidFill>
                  <a:srgbClr val="000000"/>
                </a:solidFill>
                <a:effectLst/>
                <a:latin typeface="Calibri"/>
                <a:ea typeface="Calibri"/>
                <a:cs typeface="Calibri"/>
              </a:rPr>
              <a:t>Los servicios que no están disponibles a través del sistema de servicios tradicionales no se pueden utilizar como necesidad no cubierta para cambiar el monto de su presupuesto individual. Para esto, podrá pagar estos servicios en SDP, pero usted no puede ajustar su presupuesto para incluirlos. </a:t>
            </a:r>
          </a:p>
          <a:p>
            <a:pPr marL="457200" indent="-457200">
              <a:lnSpc>
                <a:spcPct val="90000"/>
              </a:lnSpc>
              <a:spcBef>
                <a:spcPct val="0"/>
              </a:spcBef>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El centro regional debe certificar su presupuesto individual. </a:t>
            </a:r>
          </a:p>
          <a:p>
            <a:pPr marL="914400" lvl="1" indent="-457200">
              <a:lnSpc>
                <a:spcPct val="90000"/>
              </a:lnSpc>
              <a:spcBef>
                <a:spcPct val="0"/>
              </a:spcBef>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Esto significa que su centro regional debe certificar que la cantidad de su presupuesto individual, que se habría gastado en el centro regional, incluidas las necesidades no satisfechas o cambios en las circunstancias, sin importar su elección para participar en SDP. </a:t>
            </a:r>
          </a:p>
        </p:txBody>
      </p:sp>
      <p:sp>
        <p:nvSpPr>
          <p:cNvPr id="4" name="Slide Number Placeholder 3"/>
          <p:cNvSpPr>
            <a:spLocks noGrp="1"/>
          </p:cNvSpPr>
          <p:nvPr>
            <p:ph type="sldNum" sz="quarter" idx="10"/>
          </p:nvPr>
        </p:nvSpPr>
        <p:spPr/>
        <p:txBody>
          <a:bodyPr/>
          <a:lstStyle/>
          <a:p>
            <a:fld id="{1C78673E-F29B-4593-BE77-BC78070867BB}" type="slidenum">
              <a:rPr lang="en-US" smtClean="0"/>
              <a:t>45</a:t>
            </a:fld>
            <a:endParaRPr lang="en-US"/>
          </a:p>
        </p:txBody>
      </p:sp>
    </p:spTree>
    <p:extLst>
      <p:ext uri="{BB962C8B-B14F-4D97-AF65-F5344CB8AC3E}">
        <p14:creationId xmlns:p14="http://schemas.microsoft.com/office/powerpoint/2010/main" val="15931833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s-US" sz="1800" b="0" i="1" strike="noStrike" cap="none" spc="0" baseline="0">
                <a:solidFill>
                  <a:srgbClr val="000000"/>
                </a:solidFill>
                <a:effectLst/>
                <a:latin typeface="Calibri"/>
                <a:ea typeface="Calibri"/>
                <a:cs typeface="Calibri"/>
              </a:rPr>
              <a:t>Folleto</a:t>
            </a:r>
            <a:r>
              <a:rPr lang="es-US" sz="1800" b="0" i="0" strike="noStrike" cap="none" spc="0" baseline="0">
                <a:solidFill>
                  <a:srgbClr val="000000"/>
                </a:solidFill>
                <a:effectLst/>
                <a:latin typeface="Calibri"/>
                <a:ea typeface="Calibri"/>
                <a:cs typeface="Calibri"/>
              </a:rPr>
              <a:t> – </a:t>
            </a:r>
            <a:r>
              <a:rPr lang="es-US" sz="1800" b="1" i="0" strike="noStrike" cap="none" spc="0" baseline="0">
                <a:solidFill>
                  <a:srgbClr val="000000"/>
                </a:solidFill>
                <a:effectLst/>
                <a:latin typeface="Calibri"/>
                <a:ea typeface="Calibri"/>
                <a:cs typeface="Calibri"/>
              </a:rPr>
              <a:t>Presupuesto individual de Jason y Sofía (página 5 en el paquete)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en-US">
              <a:solidFill>
                <a:schemeClr val="tx1"/>
              </a:solidFill>
            </a:endParaRP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Vea cómo queda para Jason.  En los últimos 12 meses, el centro regional gastó $63.100 en sus servicios.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Esos servicios eran su programa de día, horas de asistente personal y entrenamiento de habilidades de vida independiente.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No tenía necesidades no satisfechas y sus circunstancias son las mismas.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Su presupuesto individual es de $63.100.  </a:t>
            </a:r>
          </a:p>
        </p:txBody>
      </p:sp>
      <p:sp>
        <p:nvSpPr>
          <p:cNvPr id="4" name="Slide Number Placeholder 3"/>
          <p:cNvSpPr>
            <a:spLocks noGrp="1"/>
          </p:cNvSpPr>
          <p:nvPr>
            <p:ph type="sldNum" sz="quarter" idx="10"/>
          </p:nvPr>
        </p:nvSpPr>
        <p:spPr/>
        <p:txBody>
          <a:bodyPr/>
          <a:lstStyle/>
          <a:p>
            <a:fld id="{1C78673E-F29B-4593-BE77-BC78070867BB}" type="slidenum">
              <a:rPr lang="en-US" smtClean="0"/>
              <a:t>46</a:t>
            </a:fld>
            <a:endParaRPr lang="en-US"/>
          </a:p>
        </p:txBody>
      </p:sp>
    </p:spTree>
    <p:extLst>
      <p:ext uri="{BB962C8B-B14F-4D97-AF65-F5344CB8AC3E}">
        <p14:creationId xmlns:p14="http://schemas.microsoft.com/office/powerpoint/2010/main" val="37457813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Ahora, echemos un vistazo a Sofía.  En los últimos 12 meses, el centro regional gastó $2.100 en sus servicios.  </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Esto se gastó en servicios de relevo que usó, 7 horas cada mes. </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 IPP anterior de Sofía refleja que se necesitaban 40 horas de relevo al mes.  </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 familia de Sofía no usó todas las horas, porque su abuela, que es su proveedora, no estaba disponible. </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Ellos deciden que las horas de relevo que no pudieron ser usadas cada mes fueron una necesidad no satisfecha.</a:t>
            </a:r>
          </a:p>
        </p:txBody>
      </p:sp>
      <p:sp>
        <p:nvSpPr>
          <p:cNvPr id="4" name="Slide Number Placeholder 3"/>
          <p:cNvSpPr>
            <a:spLocks noGrp="1"/>
          </p:cNvSpPr>
          <p:nvPr>
            <p:ph type="sldNum" sz="quarter" idx="10"/>
          </p:nvPr>
        </p:nvSpPr>
        <p:spPr/>
        <p:txBody>
          <a:bodyPr/>
          <a:lstStyle/>
          <a:p>
            <a:fld id="{1C78673E-F29B-4593-BE77-BC78070867BB}" type="slidenum">
              <a:rPr lang="en-US" smtClean="0"/>
              <a:t>47</a:t>
            </a:fld>
            <a:endParaRPr lang="en-US"/>
          </a:p>
        </p:txBody>
      </p:sp>
    </p:spTree>
    <p:extLst>
      <p:ext uri="{BB962C8B-B14F-4D97-AF65-F5344CB8AC3E}">
        <p14:creationId xmlns:p14="http://schemas.microsoft.com/office/powerpoint/2010/main" val="247102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s-US" sz="1800" b="0" i="1" strike="noStrike" cap="none" spc="0" baseline="0">
                <a:solidFill>
                  <a:srgbClr val="000000"/>
                </a:solidFill>
                <a:effectLst/>
                <a:latin typeface="Calibri"/>
                <a:ea typeface="Calibri"/>
                <a:cs typeface="Calibri"/>
              </a:rPr>
              <a:t>Folleto</a:t>
            </a:r>
            <a:r>
              <a:rPr lang="es-US" sz="1800" b="0" i="0" strike="noStrike" cap="none" spc="0" baseline="0">
                <a:solidFill>
                  <a:srgbClr val="000000"/>
                </a:solidFill>
                <a:effectLst/>
                <a:latin typeface="Calibri"/>
                <a:ea typeface="Calibri"/>
                <a:cs typeface="Calibri"/>
              </a:rPr>
              <a:t> – </a:t>
            </a:r>
            <a:r>
              <a:rPr lang="es-US" sz="1800" b="1" i="0" strike="noStrike" cap="none" spc="0" baseline="0">
                <a:solidFill>
                  <a:srgbClr val="000000"/>
                </a:solidFill>
                <a:effectLst/>
                <a:latin typeface="Calibri"/>
                <a:ea typeface="Calibri"/>
                <a:cs typeface="Calibri"/>
              </a:rPr>
              <a:t>Presupuesto individual de Jason y Sofía (página 5 en el paquete)</a:t>
            </a:r>
          </a:p>
          <a:p>
            <a:pPr marL="171450" lvl="0" indent="-171450">
              <a:buFont typeface="Arial" panose="020B0604020202020204" pitchFamily="34" charset="0"/>
              <a:buChar char="•"/>
            </a:pPr>
            <a:endParaRPr lang="en-US">
              <a:solidFill>
                <a:schemeClr val="tx1"/>
              </a:solidFill>
            </a:endParaRP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 abuela de Sofía es su proveedora de relevo y no estaba disponible para proporcionar todas las horas de relevo que Sofía necesitaba cada mes.  </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Sofía y su familia todavía necesitan 40 horas al mes, así que se ve como necesidad no satisfecha. </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Coordinador de servicio de Sofía determinó cuánto se habría gastado en los servicios de relevo de Sofía.  </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Aquí está la matemática: </a:t>
            </a:r>
          </a:p>
          <a:p>
            <a:pPr lvl="0"/>
            <a:r>
              <a:rPr lang="es-US" sz="1800" b="0" i="0" strike="noStrike" cap="none" spc="0" baseline="0">
                <a:solidFill>
                  <a:srgbClr val="000000"/>
                </a:solidFill>
                <a:effectLst/>
                <a:latin typeface="Calibri"/>
                <a:ea typeface="Calibri"/>
                <a:cs typeface="Calibri"/>
              </a:rPr>
              <a:t>40 horas necesarias cada mes – 7 horas usadas cada mes = </a:t>
            </a:r>
            <a:r>
              <a:rPr lang="es-US" sz="1800" b="1" i="0" strike="noStrike" cap="none" spc="0" baseline="0">
                <a:solidFill>
                  <a:srgbClr val="000000"/>
                </a:solidFill>
                <a:effectLst/>
                <a:latin typeface="Calibri"/>
                <a:ea typeface="Calibri"/>
                <a:cs typeface="Calibri"/>
              </a:rPr>
              <a:t>33 horas no utilizadas</a:t>
            </a:r>
            <a:r>
              <a:rPr lang="es-US" sz="1800" b="0" i="0" strike="noStrike" cap="none" spc="0" baseline="0">
                <a:solidFill>
                  <a:srgbClr val="000000"/>
                </a:solidFill>
                <a:effectLst/>
                <a:latin typeface="Calibri"/>
                <a:ea typeface="Calibri"/>
                <a:cs typeface="Calibri"/>
              </a:rPr>
              <a:t> </a:t>
            </a:r>
          </a:p>
          <a:p>
            <a:pPr lvl="0"/>
            <a:r>
              <a:rPr lang="es-US" sz="1800" b="0" i="0" strike="noStrike" cap="none" spc="0" baseline="0">
                <a:solidFill>
                  <a:srgbClr val="000000"/>
                </a:solidFill>
                <a:effectLst/>
                <a:latin typeface="Calibri"/>
                <a:ea typeface="Calibri"/>
                <a:cs typeface="Calibri"/>
              </a:rPr>
              <a:t>33 horas no usadas x $25 por hora = $825 por mes no gastados cada mes </a:t>
            </a:r>
          </a:p>
          <a:p>
            <a:pPr lvl="0"/>
            <a:r>
              <a:rPr lang="es-US" sz="1800" b="0" i="0" strike="noStrike" cap="none" spc="0" baseline="0">
                <a:solidFill>
                  <a:srgbClr val="000000"/>
                </a:solidFill>
                <a:effectLst/>
                <a:latin typeface="Calibri"/>
                <a:ea typeface="Calibri"/>
                <a:cs typeface="Calibri"/>
              </a:rPr>
              <a:t>$825 por mes x 12 meses = $9.900 no gastados pero necesarios el año pasado</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Esta es la cantidad que refleja el relevo que Sofía no pudo usar.  </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presupuesto individual de Sofía aumentó en $9.900 para tener en cuenta el relevo que se habría pagado si hubiera podido usar el servicio. </a:t>
            </a:r>
          </a:p>
          <a:p>
            <a:pPr marL="171450" lvl="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Su presupuesto individual ajustado es de $12.000.  Esta es la cantidad que ella y su familia utilizarán para comprar los servicios y apoyos de SDP que necesita en su IPP.</a:t>
            </a:r>
          </a:p>
        </p:txBody>
      </p:sp>
      <p:sp>
        <p:nvSpPr>
          <p:cNvPr id="4" name="Slide Number Placeholder 3"/>
          <p:cNvSpPr>
            <a:spLocks noGrp="1"/>
          </p:cNvSpPr>
          <p:nvPr>
            <p:ph type="sldNum" sz="quarter" idx="10"/>
          </p:nvPr>
        </p:nvSpPr>
        <p:spPr/>
        <p:txBody>
          <a:bodyPr/>
          <a:lstStyle/>
          <a:p>
            <a:fld id="{1C78673E-F29B-4593-BE77-BC78070867BB}" type="slidenum">
              <a:rPr lang="en-US" smtClean="0"/>
              <a:t>48</a:t>
            </a:fld>
            <a:endParaRPr lang="en-US"/>
          </a:p>
        </p:txBody>
      </p:sp>
    </p:spTree>
    <p:extLst>
      <p:ext uri="{BB962C8B-B14F-4D97-AF65-F5344CB8AC3E}">
        <p14:creationId xmlns:p14="http://schemas.microsoft.com/office/powerpoint/2010/main" val="93840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49</a:t>
            </a:fld>
            <a:endParaRPr lang="en-US"/>
          </a:p>
        </p:txBody>
      </p:sp>
    </p:spTree>
    <p:extLst>
      <p:ext uri="{BB962C8B-B14F-4D97-AF65-F5344CB8AC3E}">
        <p14:creationId xmlns:p14="http://schemas.microsoft.com/office/powerpoint/2010/main" val="175391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¡Sí, las preguntas son una herramienta para entrenar! Y, no, quizás no tenga todas las respuestas, pero aprenderemos juntos.</a:t>
            </a:r>
          </a:p>
          <a:p>
            <a:endParaRPr lang="en-US"/>
          </a:p>
          <a:p>
            <a:r>
              <a:rPr lang="es-US" sz="1800" b="1" i="0" strike="noStrike" cap="none" spc="0" baseline="0">
                <a:solidFill>
                  <a:srgbClr val="000000"/>
                </a:solidFill>
                <a:effectLst/>
                <a:latin typeface="Calibri"/>
                <a:ea typeface="Calibri"/>
                <a:cs typeface="Calibri"/>
              </a:rPr>
              <a:t>Consejo de entrenamiento Una herramienta más que no está en la lista es la evaluación.  Vincule la evaluación con el hecho de que seguimos aprendiendo cómo funcionará el programa de autodeterminación, e incluso qué tan bien funciona la orientación. Por lo tanto, es muy importante que los participantes compartan sus comentarios sobre lo que funcionó y lo que no funcionó en la orientación de hoy.</a:t>
            </a:r>
          </a:p>
        </p:txBody>
      </p:sp>
      <p:sp>
        <p:nvSpPr>
          <p:cNvPr id="4" name="Slide Number Placeholder 3"/>
          <p:cNvSpPr>
            <a:spLocks noGrp="1"/>
          </p:cNvSpPr>
          <p:nvPr>
            <p:ph type="sldNum" sz="quarter" idx="10"/>
          </p:nvPr>
        </p:nvSpPr>
        <p:spPr/>
        <p:txBody>
          <a:bodyPr/>
          <a:lstStyle/>
          <a:p>
            <a:fld id="{1C78673E-F29B-4593-BE77-BC78070867BB}" type="slidenum">
              <a:rPr lang="en-US" smtClean="0"/>
              <a:t>5</a:t>
            </a:fld>
            <a:endParaRPr lang="en-US"/>
          </a:p>
        </p:txBody>
      </p:sp>
    </p:spTree>
    <p:extLst>
      <p:ext uri="{BB962C8B-B14F-4D97-AF65-F5344CB8AC3E}">
        <p14:creationId xmlns:p14="http://schemas.microsoft.com/office/powerpoint/2010/main" val="8446963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Ha determinado su presupuesto individual.  Ahora, averigüe el plan de gastos. </a:t>
            </a:r>
          </a:p>
          <a:p>
            <a:r>
              <a:rPr lang="es-US" sz="1800" b="0" i="0" strike="noStrike" cap="none" spc="0" baseline="0">
                <a:solidFill>
                  <a:srgbClr val="000000"/>
                </a:solidFill>
                <a:effectLst/>
                <a:latin typeface="Calibri"/>
                <a:ea typeface="Calibri"/>
                <a:cs typeface="Calibri"/>
              </a:rPr>
              <a:t>El plan de gastos detalla cómo se utilizarán los fondos disponibles en su presupuesto individual para comprar servicios y apoyos que necesita en su IPP. </a:t>
            </a:r>
          </a:p>
          <a:p>
            <a:r>
              <a:rPr lang="es-US" sz="1800" b="0" i="0" strike="noStrike" cap="none" spc="0" baseline="0">
                <a:solidFill>
                  <a:srgbClr val="000000"/>
                </a:solidFill>
                <a:effectLst/>
                <a:latin typeface="Calibri"/>
                <a:ea typeface="Calibri"/>
                <a:cs typeface="Calibri"/>
              </a:rPr>
              <a:t>Su plan de gastos solo pagará servicios y apoyos que le ayudarán a alcanzar los objetivos identificados, por el proceso de planificación centrado en la persona y que aparecen en su IPP.  </a:t>
            </a:r>
          </a:p>
          <a:p>
            <a:r>
              <a:rPr lang="es-US" sz="1800" b="0" i="0" strike="noStrike" cap="none" spc="0" baseline="0">
                <a:solidFill>
                  <a:srgbClr val="000000"/>
                </a:solidFill>
                <a:effectLst/>
                <a:latin typeface="Calibri"/>
                <a:ea typeface="Calibri"/>
                <a:cs typeface="Calibri"/>
              </a:rPr>
              <a:t>Usted tiene la responsabilidad de gastar fondos del gobierno y tiene que seguir las reglas de las que hablamos:</a:t>
            </a:r>
          </a:p>
          <a:p>
            <a:pPr marL="174708"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Los servicios genéricos o gratuitos deben utilizarse primero</a:t>
            </a:r>
          </a:p>
          <a:p>
            <a:pPr marL="174708"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Solo puede pagar servicios reconocidos por el gobierno federal para SDP</a:t>
            </a:r>
          </a:p>
          <a:p>
            <a:pPr marL="174708"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Sus servicios tienen que cumplir con la regla final de HCBS </a:t>
            </a:r>
          </a:p>
          <a:p>
            <a:r>
              <a:rPr lang="es-US" sz="1800" b="0" i="0" strike="noStrike" cap="none" spc="0" baseline="0">
                <a:solidFill>
                  <a:srgbClr val="000000"/>
                </a:solidFill>
                <a:effectLst/>
                <a:latin typeface="Calibri"/>
                <a:ea typeface="Calibri"/>
                <a:cs typeface="Calibri"/>
              </a:rPr>
              <a:t>Pida ayuda a su facilitador independiente, Coordinador de servicios u otras personas con las que trabaje en su planificación centrada en la persona para hablar de los servicios que debe pagar de su plan de gastos.</a:t>
            </a:r>
          </a:p>
        </p:txBody>
      </p:sp>
      <p:sp>
        <p:nvSpPr>
          <p:cNvPr id="4" name="Slide Number Placeholder 3"/>
          <p:cNvSpPr>
            <a:spLocks noGrp="1"/>
          </p:cNvSpPr>
          <p:nvPr>
            <p:ph type="sldNum" sz="quarter" idx="10"/>
          </p:nvPr>
        </p:nvSpPr>
        <p:spPr/>
        <p:txBody>
          <a:bodyPr/>
          <a:lstStyle/>
          <a:p>
            <a:fld id="{1C78673E-F29B-4593-BE77-BC78070867BB}" type="slidenum">
              <a:rPr lang="en-US" smtClean="0"/>
              <a:t>50</a:t>
            </a:fld>
            <a:endParaRPr lang="en-US"/>
          </a:p>
        </p:txBody>
      </p:sp>
    </p:spTree>
    <p:extLst>
      <p:ext uri="{BB962C8B-B14F-4D97-AF65-F5344CB8AC3E}">
        <p14:creationId xmlns:p14="http://schemas.microsoft.com/office/powerpoint/2010/main" val="1358132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ct val="0"/>
              </a:spcBef>
              <a:spcAft>
                <a:spcPct val="0"/>
              </a:spcAft>
              <a:buClrTx/>
              <a:buSzTx/>
              <a:buFontTx/>
              <a:buAutoNum type="arabicParenR"/>
              <a:defRPr/>
            </a:pPr>
            <a:r>
              <a:rPr lang="es-US" sz="1800" b="0" i="0" strike="noStrike" cap="none" spc="0" baseline="0">
                <a:solidFill>
                  <a:srgbClr val="000000"/>
                </a:solidFill>
                <a:effectLst/>
                <a:latin typeface="Calibri"/>
                <a:ea typeface="Calibri"/>
                <a:cs typeface="Calibri"/>
              </a:rPr>
              <a:t>Usted y las personas que le apoyan determinarán exactamente cuánto se gastará en cada servicio de su plan de gastos en su IPP. </a:t>
            </a:r>
          </a:p>
          <a:p>
            <a:pPr marL="228600" marR="0" lvl="0" indent="-228600" algn="l" defTabSz="914400" rtl="0" eaLnBrk="1" fontAlgn="auto" latinLnBrk="0" hangingPunct="1">
              <a:lnSpc>
                <a:spcPct val="100000"/>
              </a:lnSpc>
              <a:spcBef>
                <a:spcPct val="0"/>
              </a:spcBef>
              <a:spcAft>
                <a:spcPct val="0"/>
              </a:spcAft>
              <a:buClrTx/>
              <a:buSzTx/>
              <a:buFontTx/>
              <a:buAutoNum type="arabicParenR"/>
              <a:defRPr/>
            </a:pPr>
            <a:r>
              <a:rPr lang="es-US" sz="1800" b="0" i="0" strike="noStrike" cap="none" spc="0" baseline="0">
                <a:solidFill>
                  <a:srgbClr val="000000"/>
                </a:solidFill>
                <a:effectLst/>
                <a:latin typeface="Calibri"/>
                <a:ea typeface="Calibri"/>
                <a:cs typeface="Calibri"/>
              </a:rPr>
              <a:t>Usted y su equipo deben identificar qué servicios o apoyos puede recibir de forma gratuita.  Una vez más, se denominan "servicios genéricos" y son gratuitos para cualquier persona que califica y no sólo para quienes reciben servicios del centro regional.</a:t>
            </a:r>
          </a:p>
          <a:p>
            <a:pPr marL="228600" marR="0" lvl="0" indent="-228600" algn="l" defTabSz="914400" rtl="0" eaLnBrk="1" fontAlgn="auto" latinLnBrk="0" hangingPunct="1">
              <a:lnSpc>
                <a:spcPct val="100000"/>
              </a:lnSpc>
              <a:spcBef>
                <a:spcPct val="0"/>
              </a:spcBef>
              <a:spcAft>
                <a:spcPct val="0"/>
              </a:spcAft>
              <a:buClrTx/>
              <a:buSzTx/>
              <a:buFontTx/>
              <a:buAutoNum type="arabicParenR"/>
              <a:defRPr/>
            </a:pPr>
            <a:r>
              <a:rPr lang="es-US" sz="1800" b="0" i="0" strike="noStrike" cap="none" spc="0" baseline="0">
                <a:solidFill>
                  <a:srgbClr val="000000"/>
                </a:solidFill>
                <a:effectLst/>
                <a:latin typeface="Calibri"/>
                <a:ea typeface="Calibri"/>
                <a:cs typeface="Calibri"/>
              </a:rPr>
              <a:t>Identifique los servicios que pagará de su presupuesto individual de SDP. Su Coordinador de servicio le ayudará a ver servicios que definió y determinar si son servicios reconocidos a nivel federal para SDP. Utilizarán la misma lista de servicios y definiciones de SDP que tiene en sus folletos. </a:t>
            </a:r>
          </a:p>
          <a:p>
            <a:r>
              <a:rPr lang="es-US" sz="1800" b="0" i="0" strike="noStrike" cap="none" spc="0" baseline="0">
                <a:solidFill>
                  <a:srgbClr val="000000"/>
                </a:solidFill>
                <a:effectLst/>
                <a:latin typeface="Calibri"/>
                <a:ea typeface="Calibri"/>
                <a:cs typeface="Calibri"/>
              </a:rPr>
              <a:t>Para las partes que desea pagar de su presupuesto individual, averigüe: </a:t>
            </a:r>
          </a:p>
          <a:p>
            <a:pPr marL="174708"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¿Quién proporcionará el servicio?</a:t>
            </a:r>
          </a:p>
          <a:p>
            <a:pPr marL="174708"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¿Con qué frecuencia se proporcionará ese servicio?</a:t>
            </a:r>
          </a:p>
          <a:p>
            <a:pPr marL="174708"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¿Cuándo comenzará?</a:t>
            </a:r>
          </a:p>
          <a:p>
            <a:pPr marL="174708"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¿Cuánto tiempo se proporcionará el servicio el próximo año?</a:t>
            </a:r>
          </a:p>
          <a:p>
            <a:pPr marL="174708" indent="-174708">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¿Cuánto costará?</a:t>
            </a:r>
          </a:p>
          <a:p>
            <a:pPr marL="672938" lvl="1" indent="-224312">
              <a:buFont typeface="Arial"/>
              <a:buChar char="•"/>
            </a:pPr>
            <a:r>
              <a:rPr lang="es-US" sz="1800" b="0" i="1" strike="noStrike" cap="none" spc="0" baseline="0">
                <a:solidFill>
                  <a:srgbClr val="000000"/>
                </a:solidFill>
                <a:effectLst/>
                <a:latin typeface="Calibri"/>
                <a:ea typeface="Calibri"/>
                <a:cs typeface="Calibri"/>
              </a:rPr>
              <a:t>¿Es un costo total o por hora/día/mes?</a:t>
            </a:r>
            <a:r>
              <a:rPr lang="es-US" sz="1800" b="0" i="0" strike="noStrike" cap="none" spc="0" baseline="0">
                <a:solidFill>
                  <a:srgbClr val="000000"/>
                </a:solidFill>
                <a:effectLst/>
                <a:latin typeface="Calibri"/>
                <a:ea typeface="Calibri"/>
                <a:cs typeface="Calibri"/>
              </a:rPr>
              <a:t> </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Para las personas que desea contratar, recuerde incluir los costos de impuestos y seguros. Trabaje con su FMS con respecto a las siguientes leyes laborales y tenga en cuenta los costos en su plan de gastos. </a:t>
            </a:r>
          </a:p>
          <a:p>
            <a:r>
              <a:rPr lang="es-US" sz="1800" b="0" i="0" strike="noStrike" cap="none" spc="0" baseline="0">
                <a:solidFill>
                  <a:srgbClr val="000000"/>
                </a:solidFill>
                <a:effectLst/>
                <a:latin typeface="Calibri"/>
                <a:ea typeface="Calibri"/>
                <a:cs typeface="Calibri"/>
              </a:rPr>
              <a:t>Su centro regional y proveedor de servicios de gestión financiera, o FMS, puede ayudar con este tipo de preguntas.</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¡Intente aprovechar los fondos! ¡Recuerde que su plan de gastos debe durar todo el año! </a:t>
            </a:r>
          </a:p>
          <a:p>
            <a:pPr marL="228600" marR="0" lvl="0" indent="-228600" algn="l" defTabSz="914400" rtl="0" eaLnBrk="1" fontAlgn="auto" latinLnBrk="0" hangingPunct="1">
              <a:lnSpc>
                <a:spcPct val="100000"/>
              </a:lnSpc>
              <a:spcBef>
                <a:spcPct val="0"/>
              </a:spcBef>
              <a:spcAft>
                <a:spcPct val="0"/>
              </a:spcAft>
              <a:buClrTx/>
              <a:buSzTx/>
              <a:buFontTx/>
              <a:buAutoNum type="arabicParenR" startAt="4"/>
              <a:defRPr/>
            </a:pPr>
            <a:r>
              <a:rPr lang="es-US" sz="1800" b="0" i="0" strike="noStrike" cap="none" spc="0" baseline="0">
                <a:solidFill>
                  <a:srgbClr val="000000"/>
                </a:solidFill>
                <a:effectLst/>
                <a:latin typeface="Calibri"/>
                <a:ea typeface="Calibri"/>
                <a:cs typeface="Calibri"/>
              </a:rPr>
              <a:t>Los servicios que determine pagar de su presupuesto individual se enumerarán en su plan de gastos.</a:t>
            </a:r>
          </a:p>
          <a:p>
            <a:pPr marL="228600" marR="0" lvl="0" indent="-228600" algn="l" defTabSz="914400" rtl="0" eaLnBrk="1" fontAlgn="auto" latinLnBrk="0" hangingPunct="1">
              <a:lnSpc>
                <a:spcPct val="100000"/>
              </a:lnSpc>
              <a:spcBef>
                <a:spcPct val="0"/>
              </a:spcBef>
              <a:spcAft>
                <a:spcPct val="0"/>
              </a:spcAft>
              <a:buClrTx/>
              <a:buSzTx/>
              <a:buFontTx/>
              <a:buAutoNum type="arabicParenR" startAt="4"/>
              <a:defRPr/>
            </a:pPr>
            <a:endParaRPr lang="en-US">
              <a:solidFill>
                <a:schemeClr val="tx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1" i="0" strike="noStrike" cap="none" spc="0" baseline="0">
                <a:solidFill>
                  <a:srgbClr val="000000"/>
                </a:solidFill>
                <a:effectLst/>
                <a:latin typeface="Calibri"/>
                <a:ea typeface="Calibri"/>
                <a:cs typeface="Calibri"/>
              </a:rPr>
              <a:t>Consejo de entrenamiento Tranquilice a su auditorio, dígales que esta parte de la planificación tomará tiempo. Tenga en cuenta que cuando se inició el proyecto piloto, las personas necesitaron tiempo para establecer sus servicios y desarrollar su plan de gastos.</a:t>
            </a:r>
          </a:p>
        </p:txBody>
      </p:sp>
      <p:sp>
        <p:nvSpPr>
          <p:cNvPr id="4" name="Slide Number Placeholder 3"/>
          <p:cNvSpPr>
            <a:spLocks noGrp="1"/>
          </p:cNvSpPr>
          <p:nvPr>
            <p:ph type="sldNum" sz="quarter" idx="10"/>
          </p:nvPr>
        </p:nvSpPr>
        <p:spPr/>
        <p:txBody>
          <a:bodyPr/>
          <a:lstStyle/>
          <a:p>
            <a:fld id="{1C78673E-F29B-4593-BE77-BC78070867BB}" type="slidenum">
              <a:rPr lang="en-US" smtClean="0"/>
              <a:t>51</a:t>
            </a:fld>
            <a:endParaRPr lang="en-US"/>
          </a:p>
        </p:txBody>
      </p:sp>
    </p:spTree>
    <p:extLst>
      <p:ext uri="{BB962C8B-B14F-4D97-AF65-F5344CB8AC3E}">
        <p14:creationId xmlns:p14="http://schemas.microsoft.com/office/powerpoint/2010/main" val="162808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None/>
            </a:pPr>
            <a:r>
              <a:rPr lang="es-US" sz="1200" b="0" i="0" strike="noStrike" cap="none" spc="0" baseline="0">
                <a:solidFill>
                  <a:srgbClr val="000000"/>
                </a:solidFill>
                <a:effectLst/>
                <a:latin typeface="Calibri"/>
                <a:ea typeface="Calibri"/>
                <a:cs typeface="Calibri"/>
              </a:rPr>
              <a:t>Aunque existe mucha flexibilidad con los servicios que desea, el centro regional debe reportar cómo gasta el dinero en los servicios. Este es un requisito del gobierno federal. </a:t>
            </a:r>
          </a:p>
          <a:p>
            <a:pPr>
              <a:buFont typeface="Arial"/>
              <a:buNone/>
            </a:pPr>
            <a:r>
              <a:rPr lang="es-US" sz="1200" b="0" i="0" strike="noStrike" cap="none" spc="0" baseline="0">
                <a:solidFill>
                  <a:srgbClr val="000000"/>
                </a:solidFill>
                <a:effectLst/>
                <a:latin typeface="Calibri"/>
                <a:ea typeface="Calibri"/>
                <a:cs typeface="Calibri"/>
              </a:rPr>
              <a:t>Su centro regional asignará un código de servicio para cada servicio en su plan de gastos.  Cada código de servicio pertenece a una categoría de presupuesto que agrupa los servicios, en función del tipo de servicio. </a:t>
            </a:r>
          </a:p>
          <a:p>
            <a:pPr>
              <a:buFont typeface="Arial"/>
              <a:buNone/>
            </a:pPr>
            <a:r>
              <a:rPr lang="es-US" sz="1200" b="0" i="0" strike="noStrike" cap="none" spc="0" baseline="0">
                <a:solidFill>
                  <a:srgbClr val="000000"/>
                </a:solidFill>
                <a:effectLst/>
                <a:latin typeface="Calibri"/>
                <a:ea typeface="Calibri"/>
                <a:cs typeface="Calibri"/>
              </a:rPr>
              <a:t>Las tres categorías presupuestarias son:</a:t>
            </a:r>
          </a:p>
          <a:p>
            <a:pPr>
              <a:buFont typeface="Arial"/>
              <a:buNone/>
            </a:pPr>
            <a:r>
              <a:rPr lang="es-US" sz="1200" b="1" i="0" strike="noStrike" cap="none" spc="0" baseline="0">
                <a:solidFill>
                  <a:srgbClr val="000000"/>
                </a:solidFill>
                <a:effectLst/>
                <a:latin typeface="Calibri"/>
                <a:ea typeface="Calibri"/>
                <a:cs typeface="Calibri"/>
              </a:rPr>
              <a:t>Organizarse la vida:</a:t>
            </a:r>
            <a:r>
              <a:rPr lang="es-US" sz="1200" b="0" i="0" strike="noStrike" cap="none" spc="0" baseline="0">
                <a:solidFill>
                  <a:srgbClr val="000000"/>
                </a:solidFill>
                <a:effectLst/>
                <a:latin typeface="Calibri"/>
                <a:ea typeface="Calibri"/>
                <a:cs typeface="Calibri"/>
              </a:rPr>
              <a:t> Apoyos que necesita en su casa</a:t>
            </a:r>
          </a:p>
          <a:p>
            <a:pPr>
              <a:buFont typeface="Arial"/>
              <a:buNone/>
            </a:pPr>
            <a:r>
              <a:rPr lang="es-US" sz="1200" b="1" i="0" strike="noStrike" cap="none" spc="0" baseline="0">
                <a:solidFill>
                  <a:srgbClr val="000000"/>
                </a:solidFill>
                <a:effectLst/>
                <a:latin typeface="Calibri"/>
                <a:ea typeface="Calibri"/>
                <a:cs typeface="Calibri"/>
              </a:rPr>
              <a:t>Empleo y participación comunitaria:</a:t>
            </a:r>
            <a:r>
              <a:rPr lang="es-US" sz="1200" b="0" i="0" strike="noStrike" cap="none" spc="0" baseline="0">
                <a:solidFill>
                  <a:srgbClr val="000000"/>
                </a:solidFill>
                <a:effectLst/>
                <a:latin typeface="Calibri"/>
                <a:ea typeface="Calibri"/>
                <a:cs typeface="Calibri"/>
              </a:rPr>
              <a:t> Servicios y cosas que necesita para ser incluido en su comunidad  </a:t>
            </a:r>
          </a:p>
          <a:p>
            <a:pPr>
              <a:buFont typeface="Arial"/>
              <a:buNone/>
            </a:pPr>
            <a:r>
              <a:rPr lang="es-US" sz="1200" b="1" i="0" strike="noStrike" cap="none" spc="0" baseline="0">
                <a:solidFill>
                  <a:srgbClr val="000000"/>
                </a:solidFill>
                <a:effectLst/>
                <a:latin typeface="Calibri"/>
                <a:ea typeface="Calibri"/>
                <a:cs typeface="Calibri"/>
              </a:rPr>
              <a:t>Salud y seguridad:</a:t>
            </a:r>
            <a:r>
              <a:rPr lang="es-US" sz="1200" b="0" i="0" strike="noStrike" cap="none" spc="0" baseline="0">
                <a:solidFill>
                  <a:srgbClr val="000000"/>
                </a:solidFill>
                <a:effectLst/>
                <a:latin typeface="Calibri"/>
                <a:ea typeface="Calibri"/>
                <a:cs typeface="Calibri"/>
              </a:rPr>
              <a:t> Estos servicios se relacionan con cosas para su salud y seguridad</a:t>
            </a:r>
          </a:p>
          <a:p>
            <a:pPr>
              <a:buFont typeface="Arial"/>
              <a:buNone/>
            </a:pPr>
            <a:endParaRPr lang="en-US" sz="1200" u="none" baseline="0"/>
          </a:p>
          <a:p>
            <a:pPr>
              <a:buFont typeface="Arial"/>
              <a:buNone/>
            </a:pPr>
            <a:r>
              <a:rPr lang="es-US" sz="1200" b="0" i="0" strike="noStrike" cap="none" spc="0" baseline="0">
                <a:solidFill>
                  <a:srgbClr val="000000"/>
                </a:solidFill>
                <a:effectLst/>
                <a:latin typeface="Calibri"/>
                <a:ea typeface="Calibri"/>
                <a:cs typeface="Calibri"/>
              </a:rPr>
              <a:t>Quizás deba cambiar la forma de usar su presupuesto en el transcurso del año. Esto sería un cambio de plan de gastos. </a:t>
            </a:r>
          </a:p>
          <a:p>
            <a:pPr>
              <a:buFont typeface="Arial"/>
              <a:buNone/>
            </a:pPr>
            <a:r>
              <a:rPr lang="es-US" sz="1200" b="0" i="0" strike="noStrike" cap="none" spc="0" baseline="0">
                <a:solidFill>
                  <a:srgbClr val="000000"/>
                </a:solidFill>
                <a:effectLst/>
                <a:latin typeface="Calibri"/>
                <a:ea typeface="Calibri"/>
                <a:cs typeface="Calibri"/>
              </a:rPr>
              <a:t>Puede transferir anualmente hasta el 10 por ciento de los fondos originalmente en cualquier categoría de presupuesto a otra categoría o categorías presupuestarias, sin la aprobación del centro regional o del equipo de IPP. Las transferencias que superen el 10 por ciento de la categoría presupuestaria requieren aprobación/acuerdo del centro regional o del equipo de IPP. </a:t>
            </a:r>
          </a:p>
          <a:p>
            <a:pPr>
              <a:buFont typeface="Arial"/>
              <a:buNone/>
            </a:pPr>
            <a:endParaRPr lang="en-US" sz="1200" b="0" u="none" baseline="0"/>
          </a:p>
          <a:p>
            <a:pPr>
              <a:buFont typeface="Arial"/>
              <a:buNone/>
            </a:pPr>
            <a:r>
              <a:rPr lang="es-US" sz="1200" b="0" i="0" strike="noStrike" cap="none" spc="0" baseline="0">
                <a:solidFill>
                  <a:srgbClr val="000000"/>
                </a:solidFill>
                <a:effectLst/>
                <a:latin typeface="Calibri"/>
                <a:ea typeface="Calibri"/>
                <a:cs typeface="Calibri"/>
              </a:rPr>
              <a:t>Eso es mucha información, pero lo que necesita recordar ahora es que puede transferir dinero en su plan de gastos, si necesita cambiar. Su Coordinador de servicios, FMS y su facilitador independiente pueden ayudarle en esto. </a:t>
            </a:r>
          </a:p>
        </p:txBody>
      </p:sp>
      <p:sp>
        <p:nvSpPr>
          <p:cNvPr id="4" name="Slide Number Placeholder 3"/>
          <p:cNvSpPr>
            <a:spLocks noGrp="1"/>
          </p:cNvSpPr>
          <p:nvPr>
            <p:ph type="sldNum" sz="quarter" idx="10"/>
          </p:nvPr>
        </p:nvSpPr>
        <p:spPr/>
        <p:txBody>
          <a:bodyPr/>
          <a:lstStyle/>
          <a:p>
            <a:fld id="{1C78673E-F29B-4593-BE77-BC78070867BB}" type="slidenum">
              <a:rPr lang="en-US" smtClean="0"/>
              <a:t>52</a:t>
            </a:fld>
            <a:endParaRPr lang="en-US"/>
          </a:p>
        </p:txBody>
      </p:sp>
    </p:spTree>
    <p:extLst>
      <p:ext uri="{BB962C8B-B14F-4D97-AF65-F5344CB8AC3E}">
        <p14:creationId xmlns:p14="http://schemas.microsoft.com/office/powerpoint/2010/main" val="249052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251">
              <a:defRPr/>
            </a:pPr>
            <a:r>
              <a:rPr lang="es-US" sz="1800" b="0" i="0" strike="noStrike" cap="none" spc="0" baseline="0">
                <a:solidFill>
                  <a:srgbClr val="000000"/>
                </a:solidFill>
                <a:effectLst/>
                <a:latin typeface="Calibri"/>
                <a:ea typeface="Calibri"/>
                <a:cs typeface="Calibri"/>
              </a:rPr>
              <a:t>Empecemos con Jason y veamos cómo descubrió su plan de gastos. </a:t>
            </a:r>
          </a:p>
          <a:p>
            <a:pPr defTabSz="897251">
              <a:defRPr/>
            </a:pPr>
            <a:r>
              <a:rPr lang="es-US" sz="1800" b="0" i="0" strike="noStrike" cap="none" spc="0" baseline="0">
                <a:solidFill>
                  <a:srgbClr val="000000"/>
                </a:solidFill>
                <a:effectLst/>
                <a:latin typeface="Calibri"/>
                <a:ea typeface="Calibri"/>
                <a:cs typeface="Calibri"/>
              </a:rPr>
              <a:t>Jason y su equipo de planificación</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Identificaron las metas y servicios necesarios para cumplir las metas.  </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Se aseguraron de que los objetivos y los servicios estuvieran documentados en su IPP </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Vieron qué servicios serían gratuitos/genéricos</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Determinaron qué servicios costarían dinero</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Hicieron investigaciones para identificar:</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¿Quién proporcionará el servicio?</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¿Con qué frecuencia se proporcionará ese servicio?</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¿Cuándo comenzará?</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¿Cuánto tiempo se proporcionará el servicio el próximo año?</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¿Cuánto cuesta?</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¿Cómo se pagará?</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¿Quién lo pagará?</a:t>
            </a:r>
          </a:p>
          <a:p>
            <a:pPr marL="0" indent="0" defTabSz="897251">
              <a:buFont typeface="Arial" panose="020B0604020202020204" pitchFamily="34" charset="0"/>
              <a:buNone/>
              <a:defRPr/>
            </a:pPr>
            <a:r>
              <a:rPr lang="es-US" sz="1800" b="0" i="0" strike="noStrike" cap="none" spc="0" baseline="0">
                <a:solidFill>
                  <a:srgbClr val="000000"/>
                </a:solidFill>
                <a:effectLst/>
                <a:latin typeface="Calibri"/>
                <a:ea typeface="Calibri"/>
                <a:cs typeface="Calibri"/>
              </a:rPr>
              <a:t>6) Calcularon los costos</a:t>
            </a:r>
          </a:p>
          <a:p>
            <a:pPr marL="0" indent="0" defTabSz="897251">
              <a:buFont typeface="Arial" panose="020B0604020202020204" pitchFamily="34" charset="0"/>
              <a:buNone/>
              <a:defRPr/>
            </a:pPr>
            <a:r>
              <a:rPr lang="es-US" sz="1800" b="0" i="0" strike="noStrike" cap="none" spc="0" baseline="0">
                <a:solidFill>
                  <a:srgbClr val="000000"/>
                </a:solidFill>
                <a:effectLst/>
                <a:latin typeface="Calibri"/>
                <a:ea typeface="Calibri"/>
                <a:cs typeface="Calibri"/>
              </a:rPr>
              <a:t>7) Crearon su plan de gastos</a:t>
            </a:r>
          </a:p>
          <a:p>
            <a:pPr defTabSz="897251">
              <a:defRPr/>
            </a:pPr>
            <a:r>
              <a:rPr lang="es-US" sz="1800" b="0" i="0" strike="noStrike" cap="none" spc="0" baseline="0">
                <a:solidFill>
                  <a:srgbClr val="000000"/>
                </a:solidFill>
                <a:effectLst/>
                <a:latin typeface="Calibri"/>
                <a:ea typeface="Calibri"/>
                <a:cs typeface="Calibri"/>
              </a:rPr>
              <a:t>Jason cumplirá sus metas con apoyos naturales, servicios genéricos y algunos proveedores que contratará. </a:t>
            </a:r>
          </a:p>
          <a:p>
            <a:pPr marL="171450" indent="-171450" defTabSz="897251">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El presupuesto individual (el monto gastado en los servicios de Jason en los últimos 12 meses) fue de $63.100.   </a:t>
            </a:r>
          </a:p>
          <a:p>
            <a:pPr marL="171450" indent="-171450" defTabSz="897251">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Jason usó su monto de presupuesto individual para pagar algunos servicios.  </a:t>
            </a:r>
          </a:p>
          <a:p>
            <a:pPr marL="171450" indent="-171450" defTabSz="897251">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Usó $58.804 según la información de su IPP y el plan de gasto que creó.  </a:t>
            </a:r>
          </a:p>
        </p:txBody>
      </p:sp>
      <p:sp>
        <p:nvSpPr>
          <p:cNvPr id="4" name="Slide Number Placeholder 3"/>
          <p:cNvSpPr>
            <a:spLocks noGrp="1"/>
          </p:cNvSpPr>
          <p:nvPr>
            <p:ph type="sldNum" sz="quarter" idx="10"/>
          </p:nvPr>
        </p:nvSpPr>
        <p:spPr/>
        <p:txBody>
          <a:bodyPr/>
          <a:lstStyle/>
          <a:p>
            <a:fld id="{1C78673E-F29B-4593-BE77-BC78070867BB}" type="slidenum">
              <a:rPr lang="en-US" smtClean="0"/>
              <a:t>53</a:t>
            </a:fld>
            <a:endParaRPr lang="en-US"/>
          </a:p>
        </p:txBody>
      </p:sp>
    </p:spTree>
    <p:extLst>
      <p:ext uri="{BB962C8B-B14F-4D97-AF65-F5344CB8AC3E}">
        <p14:creationId xmlns:p14="http://schemas.microsoft.com/office/powerpoint/2010/main" val="3457009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1" strike="noStrike" cap="none" spc="0" baseline="0">
                <a:solidFill>
                  <a:srgbClr val="000000"/>
                </a:solidFill>
                <a:effectLst/>
                <a:latin typeface="Calibri"/>
                <a:ea typeface="Calibri"/>
                <a:cs typeface="Calibri"/>
              </a:rPr>
              <a:t>Folleto: </a:t>
            </a:r>
            <a:r>
              <a:rPr lang="es-US" sz="1800" b="0" i="0" strike="noStrike" cap="none" spc="0" baseline="0">
                <a:solidFill>
                  <a:srgbClr val="000000"/>
                </a:solidFill>
                <a:effectLst/>
                <a:latin typeface="Calibri"/>
                <a:ea typeface="Calibri"/>
                <a:cs typeface="Calibri"/>
              </a:rPr>
              <a:t> </a:t>
            </a:r>
            <a:r>
              <a:rPr lang="es-US" sz="1800" b="1" i="0" strike="noStrike" cap="none" spc="0" baseline="0">
                <a:solidFill>
                  <a:srgbClr val="000000"/>
                </a:solidFill>
                <a:effectLst/>
                <a:latin typeface="Calibri"/>
                <a:ea typeface="Calibri"/>
                <a:cs typeface="Calibri"/>
              </a:rPr>
              <a:t>Paquete de Jason y Sofía: Plan de gastos </a:t>
            </a:r>
            <a:r>
              <a:rPr lang="es-US" sz="1800" b="0" i="0" strike="noStrike" cap="none" spc="0" baseline="0">
                <a:solidFill>
                  <a:srgbClr val="000000"/>
                </a:solidFill>
                <a:effectLst/>
                <a:latin typeface="Calibri"/>
                <a:ea typeface="Calibri"/>
                <a:cs typeface="Calibri"/>
              </a:rPr>
              <a:t>(páginas 6 y 7)</a:t>
            </a:r>
          </a:p>
          <a:p>
            <a:endParaRPr lang="en-US" i="0"/>
          </a:p>
          <a:p>
            <a:pPr marL="228600" indent="-228600">
              <a:buAutoNum type="arabicParenR"/>
            </a:pPr>
            <a:r>
              <a:rPr lang="es-US" sz="1800" b="0" i="0" strike="noStrike" cap="none" spc="0" baseline="0">
                <a:solidFill>
                  <a:srgbClr val="000000"/>
                </a:solidFill>
                <a:effectLst/>
                <a:latin typeface="Calibri"/>
                <a:ea typeface="Calibri"/>
                <a:cs typeface="Calibri"/>
              </a:rPr>
              <a:t>Jason y su equipo descubrieron cómo llamar a sus servicios basados en los servicios de SDP y sus definiciones. </a:t>
            </a:r>
          </a:p>
          <a:p>
            <a:pPr marL="685800" lvl="1" indent="-22860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 página 6 muestra cómo Jason y su equipo llamaron a sus servicios durante la planificación</a:t>
            </a:r>
          </a:p>
          <a:p>
            <a:pPr marL="685800" lvl="1" indent="-22860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 página 7 muestra su plan de gastos con los servicios de SDP y las matemáticas</a:t>
            </a:r>
          </a:p>
          <a:p>
            <a:r>
              <a:rPr lang="es-US" sz="1800" b="0" i="0" strike="noStrike" cap="none" spc="0" baseline="0">
                <a:solidFill>
                  <a:srgbClr val="000000"/>
                </a:solidFill>
                <a:effectLst/>
                <a:latin typeface="Calibri"/>
                <a:ea typeface="Calibri"/>
                <a:cs typeface="Calibri"/>
              </a:rPr>
              <a:t>2) Tal vez investigaron los costos o decidieron investigar juntos como parte de una reunión.  </a:t>
            </a:r>
          </a:p>
          <a:p>
            <a:r>
              <a:rPr lang="es-US" sz="1800" b="0" i="0" strike="noStrike" cap="none" spc="0" baseline="0">
                <a:solidFill>
                  <a:srgbClr val="000000"/>
                </a:solidFill>
                <a:effectLst/>
                <a:latin typeface="Calibri"/>
                <a:ea typeface="Calibri"/>
                <a:cs typeface="Calibri"/>
              </a:rPr>
              <a:t>3) Jason y su equipo se sentaron y vieron las matemáticas.</a:t>
            </a:r>
          </a:p>
          <a:p>
            <a:r>
              <a:rPr lang="es-US" sz="1800" b="0" i="0" strike="noStrike" cap="none" spc="0" baseline="0">
                <a:solidFill>
                  <a:srgbClr val="000000"/>
                </a:solidFill>
                <a:effectLst/>
                <a:latin typeface="Calibri"/>
                <a:ea typeface="Calibri"/>
                <a:cs typeface="Calibri"/>
              </a:rPr>
              <a:t>Aquí están los títulos de servicio y las matemáticas: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Jardinería, servicio de entrenador: apoyos de empleo – 40 horas/mes en el sitio de trabajo, 12 meses, a $27/hora (incluye impuestos/beneficios)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entrenador de habilidades para el hogar es apoyo de la comunidad, unas 6 horas/semana (alrededor de 26 horas/mes), 12 meses a $27/hora, incluyendo impuestos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Personal para apoyar múltiples objetivos; localizar/buscar apartamentos, apoyo en actividades de la iglesia, apoyo en el gimnasio y apoyo para aprender a utilizar el transporte público es apoyos de integración de la comunidad: 100/horas por mes, a $24/hora incluyendo impuestos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transporte es transporte no médico: Uber, transporte público y acceso, a $100/mes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conector social es apoyo de integración de la comunidad: 12 horas/mes a $30/hora, incluyendo impuestos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gimnasio es integración de la comunidad: $10/mes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Facilitador independiente: unas 50 horas a $20/hora (incluye impuestos) para ayudar a establecer servicios y apoyos al comienzo del plan de Jason</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FMS: 12 meses a $165/mes</a:t>
            </a:r>
          </a:p>
        </p:txBody>
      </p:sp>
      <p:sp>
        <p:nvSpPr>
          <p:cNvPr id="4" name="Slide Number Placeholder 3"/>
          <p:cNvSpPr>
            <a:spLocks noGrp="1"/>
          </p:cNvSpPr>
          <p:nvPr>
            <p:ph type="sldNum" sz="quarter" idx="10"/>
          </p:nvPr>
        </p:nvSpPr>
        <p:spPr/>
        <p:txBody>
          <a:bodyPr/>
          <a:lstStyle/>
          <a:p>
            <a:fld id="{1C78673E-F29B-4593-BE77-BC78070867BB}" type="slidenum">
              <a:rPr lang="en-US" smtClean="0"/>
              <a:t>54</a:t>
            </a:fld>
            <a:endParaRPr lang="en-US"/>
          </a:p>
        </p:txBody>
      </p:sp>
    </p:spTree>
    <p:extLst>
      <p:ext uri="{BB962C8B-B14F-4D97-AF65-F5344CB8AC3E}">
        <p14:creationId xmlns:p14="http://schemas.microsoft.com/office/powerpoint/2010/main" val="560020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US" sz="1800" b="0" i="0" strike="noStrike" cap="none" spc="0" baseline="0">
                <a:solidFill>
                  <a:srgbClr val="000000"/>
                </a:solidFill>
                <a:effectLst/>
                <a:latin typeface="Calibri"/>
                <a:ea typeface="Calibri"/>
                <a:cs typeface="Calibri"/>
              </a:rPr>
              <a:t>El monto del presupuesto individual ajustado de Sofía es $12.000.  Esta es la cantidad que ella y su familia utilizarán para comprar los servicios y apoyos de SDP que necesita en su IPP.</a:t>
            </a:r>
          </a:p>
          <a:p>
            <a:pPr defTabSz="897251">
              <a:defRPr/>
            </a:pPr>
            <a:r>
              <a:rPr lang="es-US" sz="1800" b="0" i="0" strike="noStrike" cap="none" spc="0" baseline="0">
                <a:solidFill>
                  <a:srgbClr val="000000"/>
                </a:solidFill>
                <a:effectLst/>
                <a:latin typeface="Calibri"/>
                <a:ea typeface="Calibri"/>
                <a:cs typeface="Calibri"/>
              </a:rPr>
              <a:t>Sofía, su familia y su equipo</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Identificaron sus metas y servicios necesarios para cumplir las metas. </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Se aseguraron de que los objetivos y los servicios estuvieran documentados en su IPP </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Vieron qué servicios serían gratuitos/genéricos</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Determinaron qué servicios costarían dinero</a:t>
            </a:r>
          </a:p>
          <a:p>
            <a:pPr marL="228600" indent="-228600" defTabSz="897251">
              <a:buAutoNum type="arabicParenR"/>
              <a:defRPr/>
            </a:pPr>
            <a:r>
              <a:rPr lang="es-US" sz="1800" b="0" i="0" strike="noStrike" cap="none" spc="0" baseline="0">
                <a:solidFill>
                  <a:srgbClr val="000000"/>
                </a:solidFill>
                <a:effectLst/>
                <a:latin typeface="Calibri"/>
                <a:ea typeface="Calibri"/>
                <a:cs typeface="Calibri"/>
              </a:rPr>
              <a:t>Hicieron investigaciones para identificar:</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¿Quién proporcionará el servicio?</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¿Con qué frecuencia se proporcionará ese servicio?</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¿Cuándo comenzará?</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¿Cuánto tiempo se proporcionará el servicio el próximo año?</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¿Cuánto cuesta?</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¿Cómo se pagará?</a:t>
            </a:r>
          </a:p>
          <a:p>
            <a:pPr marL="174708" indent="-174708" defTabSz="897251">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¿Quién lo pagará?</a:t>
            </a:r>
          </a:p>
          <a:p>
            <a:pPr marL="0" indent="0" defTabSz="897251">
              <a:buFont typeface="Arial" panose="020B0604020202020204" pitchFamily="34" charset="0"/>
              <a:buNone/>
              <a:defRPr/>
            </a:pPr>
            <a:r>
              <a:rPr lang="es-US" sz="1800" b="0" i="0" strike="noStrike" cap="none" spc="0" baseline="0">
                <a:solidFill>
                  <a:srgbClr val="000000"/>
                </a:solidFill>
                <a:effectLst/>
                <a:latin typeface="Calibri"/>
                <a:ea typeface="Calibri"/>
                <a:cs typeface="Calibri"/>
              </a:rPr>
              <a:t>6) Calcularon los costos</a:t>
            </a:r>
          </a:p>
          <a:p>
            <a:pPr marL="0" indent="0" defTabSz="897251">
              <a:buFont typeface="Arial" panose="020B0604020202020204" pitchFamily="34" charset="0"/>
              <a:buNone/>
              <a:defRPr/>
            </a:pPr>
            <a:r>
              <a:rPr lang="es-US" sz="1800" b="0" i="0" strike="noStrike" cap="none" spc="0" baseline="0">
                <a:solidFill>
                  <a:srgbClr val="000000"/>
                </a:solidFill>
                <a:effectLst/>
                <a:latin typeface="Calibri"/>
                <a:ea typeface="Calibri"/>
                <a:cs typeface="Calibri"/>
              </a:rPr>
              <a:t>7) Crearon su plan de gastos.</a:t>
            </a:r>
          </a:p>
          <a:p>
            <a:pPr marL="171450" indent="-171450" defTabSz="897251">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Sofía cumplirá sus metas con servicios gratuitos y algunos proveedores que su familia contratará. </a:t>
            </a:r>
          </a:p>
          <a:p>
            <a:pPr marL="171450" indent="-171450" defTabSz="897251">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Sofía usó $8.900 según la información de su IPP y su plan de gastos. </a:t>
            </a:r>
          </a:p>
        </p:txBody>
      </p:sp>
      <p:sp>
        <p:nvSpPr>
          <p:cNvPr id="4" name="Slide Number Placeholder 3"/>
          <p:cNvSpPr>
            <a:spLocks noGrp="1"/>
          </p:cNvSpPr>
          <p:nvPr>
            <p:ph type="sldNum" sz="quarter" idx="10"/>
          </p:nvPr>
        </p:nvSpPr>
        <p:spPr/>
        <p:txBody>
          <a:bodyPr/>
          <a:lstStyle/>
          <a:p>
            <a:fld id="{1C78673E-F29B-4593-BE77-BC78070867BB}" type="slidenum">
              <a:rPr lang="en-US" smtClean="0"/>
              <a:t>55</a:t>
            </a:fld>
            <a:endParaRPr lang="en-US"/>
          </a:p>
        </p:txBody>
      </p:sp>
    </p:spTree>
    <p:extLst>
      <p:ext uri="{BB962C8B-B14F-4D97-AF65-F5344CB8AC3E}">
        <p14:creationId xmlns:p14="http://schemas.microsoft.com/office/powerpoint/2010/main" val="72616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1" strike="noStrike" cap="none" spc="0" baseline="0">
                <a:solidFill>
                  <a:srgbClr val="000000"/>
                </a:solidFill>
                <a:effectLst/>
                <a:latin typeface="Calibri"/>
                <a:ea typeface="Calibri"/>
                <a:cs typeface="Calibri"/>
              </a:rPr>
              <a:t>Folleto: </a:t>
            </a:r>
            <a:r>
              <a:rPr lang="es-US" sz="1800" b="0" i="0" strike="noStrike" cap="none" spc="0" baseline="0">
                <a:solidFill>
                  <a:srgbClr val="000000"/>
                </a:solidFill>
                <a:effectLst/>
                <a:latin typeface="Calibri"/>
                <a:ea typeface="Calibri"/>
                <a:cs typeface="Calibri"/>
              </a:rPr>
              <a:t> </a:t>
            </a:r>
            <a:r>
              <a:rPr lang="es-US" sz="1800" b="1" i="0" strike="noStrike" cap="none" spc="0" baseline="0">
                <a:solidFill>
                  <a:srgbClr val="000000"/>
                </a:solidFill>
                <a:effectLst/>
                <a:latin typeface="Calibri"/>
                <a:ea typeface="Calibri"/>
                <a:cs typeface="Calibri"/>
              </a:rPr>
              <a:t>Paquete de Jason y Sofía: Plan de gastos </a:t>
            </a:r>
            <a:r>
              <a:rPr lang="es-US" sz="1800" b="0" i="0" strike="noStrike" cap="none" spc="0" baseline="0">
                <a:solidFill>
                  <a:srgbClr val="000000"/>
                </a:solidFill>
                <a:effectLst/>
                <a:latin typeface="Calibri"/>
                <a:ea typeface="Calibri"/>
                <a:cs typeface="Calibri"/>
              </a:rPr>
              <a:t>(páginas 8 y 9)</a:t>
            </a:r>
          </a:p>
          <a:p>
            <a:pPr marL="0" marR="0" lvl="0" indent="0" algn="l" defTabSz="914400" rtl="0" eaLnBrk="1" fontAlgn="auto" latinLnBrk="0" hangingPunct="1">
              <a:lnSpc>
                <a:spcPct val="100000"/>
              </a:lnSpc>
              <a:spcBef>
                <a:spcPct val="0"/>
              </a:spcBef>
              <a:spcAft>
                <a:spcPct val="0"/>
              </a:spcAft>
              <a:buClrTx/>
              <a:buSzTx/>
              <a:buFontTx/>
              <a:buNone/>
              <a:defRPr/>
            </a:pPr>
            <a:endParaRPr lang="en-US" i="0"/>
          </a:p>
          <a:p>
            <a:pPr marL="228600" indent="-228600">
              <a:buAutoNum type="arabicParenR"/>
            </a:pPr>
            <a:r>
              <a:rPr lang="es-US" sz="1800" b="0" i="0" strike="noStrike" cap="none" spc="0" baseline="0">
                <a:solidFill>
                  <a:srgbClr val="000000"/>
                </a:solidFill>
                <a:effectLst/>
                <a:latin typeface="Calibri"/>
                <a:ea typeface="Calibri"/>
                <a:cs typeface="Calibri"/>
              </a:rPr>
              <a:t>Sofia y su equipo descubrieron cómo llamar a sus servicios basados en los servicios de SDP y sus definiciones. </a:t>
            </a:r>
          </a:p>
          <a:p>
            <a:pPr marL="685800" lvl="1" indent="-22860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 página 8 muestra cómo Sofía y su equipo llamaron a sus servicios durante la planificación</a:t>
            </a:r>
          </a:p>
          <a:p>
            <a:pPr marL="685800" lvl="1" indent="-22860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 página 9 muestra su plan de gastos con los servicios de SDP y las matemáticas</a:t>
            </a:r>
          </a:p>
          <a:p>
            <a:r>
              <a:rPr lang="es-US" sz="1800" b="0" i="0" strike="noStrike" cap="none" spc="0" baseline="0">
                <a:solidFill>
                  <a:srgbClr val="000000"/>
                </a:solidFill>
                <a:effectLst/>
                <a:latin typeface="Calibri"/>
                <a:ea typeface="Calibri"/>
                <a:cs typeface="Calibri"/>
              </a:rPr>
              <a:t>2) Tal vez investigaron los costos o decidieron investigar juntos como parte de una reunión.  </a:t>
            </a:r>
          </a:p>
          <a:p>
            <a:r>
              <a:rPr lang="es-US" sz="1800" b="0" i="0" strike="noStrike" cap="none" spc="0" baseline="0">
                <a:solidFill>
                  <a:srgbClr val="000000"/>
                </a:solidFill>
                <a:effectLst/>
                <a:latin typeface="Calibri"/>
                <a:ea typeface="Calibri"/>
                <a:cs typeface="Calibri"/>
              </a:rPr>
              <a:t>3) Sofía, su familia y quienes los apoyan vieron las matemáticas.</a:t>
            </a:r>
          </a:p>
          <a:p>
            <a:r>
              <a:rPr lang="es-US" sz="1800" b="0" i="0" strike="noStrike" cap="none" spc="0" baseline="0">
                <a:solidFill>
                  <a:srgbClr val="000000"/>
                </a:solidFill>
                <a:effectLst/>
                <a:latin typeface="Calibri"/>
                <a:ea typeface="Calibri"/>
                <a:cs typeface="Calibri"/>
              </a:rPr>
              <a:t>Y determinaron lo siguiente:</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Apoyo al personal mientras socializa/pasa el rato con amigos después de la escuela y apoyo del personal mientras esté en clase de arte es apoyos de integración de la comunidad: 5 horas/semana, 32 semanas/año, a $20/hora por un total de $3.200 </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apoyo del personal mientras socializa/pasa el rato con amigos durante las vacaciones de verano es integración de la comunidad: 20 hrs/semana, 4 semanas a $20/hora, por un total de $1.600</a:t>
            </a:r>
          </a:p>
          <a:p>
            <a:pPr marL="628650" lvl="1"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Así que esta área asciende a $</a:t>
            </a:r>
            <a:r>
              <a:rPr lang="es-US" sz="1800" b="0" i="0" u="sng" strike="noStrike" cap="none" spc="0" baseline="0">
                <a:solidFill>
                  <a:srgbClr val="000000"/>
                </a:solidFill>
                <a:effectLst/>
                <a:uFill>
                  <a:solidFill>
                    <a:srgbClr val="000000"/>
                  </a:solidFill>
                </a:uFill>
                <a:latin typeface="Calibri"/>
                <a:ea typeface="Calibri"/>
                <a:cs typeface="Calibri"/>
              </a:rPr>
              <a:t>4.800</a:t>
            </a:r>
            <a:r>
              <a:rPr lang="es-US" sz="1800" b="0" i="0" strike="noStrike" cap="none" spc="0" baseline="0">
                <a:solidFill>
                  <a:srgbClr val="000000"/>
                </a:solidFill>
                <a:effectLst/>
                <a:latin typeface="Calibri"/>
                <a:ea typeface="Calibri"/>
                <a:cs typeface="Calibri"/>
              </a:rPr>
              <a:t> </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El campamento de verano es servicios de relevo  </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La clase de arte es apoyos de integración comunitaria: costo de la clase local a través de parques y recreación en su área</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Facilitador independiente: unas 50 horas a $20/hora (incluye impuestos) para desarrollar un plan centrado en la persona y acceso a los servicios en su IPP, IEP y agencias de beneficios públicos</a:t>
            </a:r>
          </a:p>
          <a:p>
            <a:pPr marL="171450"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FMS: 12 meses a $75/mes </a:t>
            </a:r>
          </a:p>
        </p:txBody>
      </p:sp>
      <p:sp>
        <p:nvSpPr>
          <p:cNvPr id="4" name="Slide Number Placeholder 3"/>
          <p:cNvSpPr>
            <a:spLocks noGrp="1"/>
          </p:cNvSpPr>
          <p:nvPr>
            <p:ph type="sldNum" sz="quarter" idx="10"/>
          </p:nvPr>
        </p:nvSpPr>
        <p:spPr/>
        <p:txBody>
          <a:bodyPr/>
          <a:lstStyle/>
          <a:p>
            <a:fld id="{1C78673E-F29B-4593-BE77-BC78070867BB}" type="slidenum">
              <a:rPr lang="en-US" smtClean="0"/>
              <a:t>56</a:t>
            </a:fld>
            <a:endParaRPr lang="en-US"/>
          </a:p>
        </p:txBody>
      </p:sp>
    </p:spTree>
    <p:extLst>
      <p:ext uri="{BB962C8B-B14F-4D97-AF65-F5344CB8AC3E}">
        <p14:creationId xmlns:p14="http://schemas.microsoft.com/office/powerpoint/2010/main" val="39943939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sz="1800" b="0" i="1" strike="noStrike" cap="none" spc="0" baseline="0">
                <a:solidFill>
                  <a:srgbClr val="000000"/>
                </a:solidFill>
                <a:effectLst/>
                <a:latin typeface="Calibri"/>
                <a:ea typeface="Calibri"/>
                <a:cs typeface="Calibri"/>
              </a:rPr>
              <a:t>Folleto: </a:t>
            </a:r>
            <a:r>
              <a:rPr lang="es-US" sz="1800" b="1" i="0" strike="noStrike" cap="none" spc="0" baseline="0">
                <a:solidFill>
                  <a:srgbClr val="000000"/>
                </a:solidFill>
                <a:effectLst/>
                <a:latin typeface="Calibri"/>
                <a:ea typeface="Calibri"/>
                <a:cs typeface="Calibri"/>
              </a:rPr>
              <a:t>Actividad del plan de gastos </a:t>
            </a:r>
            <a:r>
              <a:rPr lang="es-US" sz="1800" b="0" i="1" strike="noStrike" cap="none" spc="0" baseline="0">
                <a:solidFill>
                  <a:srgbClr val="000000"/>
                </a:solidFill>
                <a:effectLst/>
                <a:latin typeface="Calibri"/>
                <a:ea typeface="Calibri"/>
                <a:cs typeface="Calibri"/>
              </a:rPr>
              <a:t>(Debe tomar unos 15 minutos.)</a:t>
            </a:r>
          </a:p>
          <a:p>
            <a:endParaRPr lang="en-US" i="0">
              <a:solidFill>
                <a:schemeClr val="tx1"/>
              </a:solidFill>
            </a:endParaRPr>
          </a:p>
          <a:p>
            <a:r>
              <a:rPr lang="es-US" sz="1800" b="0" i="0" strike="noStrike" cap="none" spc="0" baseline="0">
                <a:solidFill>
                  <a:srgbClr val="000000"/>
                </a:solidFill>
                <a:effectLst/>
                <a:latin typeface="Calibri"/>
                <a:ea typeface="Calibri"/>
                <a:cs typeface="Calibri"/>
              </a:rPr>
              <a:t>Ahora vamos a usar una hoja de trabajo para pensar en su presupuesto individual de SDP.</a:t>
            </a:r>
          </a:p>
          <a:p>
            <a:pPr lvl="0">
              <a:buFont typeface="Arial"/>
              <a:buChar char="•"/>
            </a:pPr>
            <a:r>
              <a:rPr lang="es-US" sz="1800" b="0" i="0" strike="noStrike" cap="none" spc="0" baseline="0">
                <a:solidFill>
                  <a:srgbClr val="000000"/>
                </a:solidFill>
                <a:effectLst/>
                <a:latin typeface="Calibri"/>
                <a:ea typeface="Calibri"/>
                <a:cs typeface="Calibri"/>
              </a:rPr>
              <a:t>Piense en uno de sus objetivos que podría tener en SDP. </a:t>
            </a:r>
          </a:p>
          <a:p>
            <a:pPr lvl="0">
              <a:buFont typeface="Arial"/>
              <a:buChar char="•"/>
            </a:pPr>
            <a:r>
              <a:rPr lang="es-US" sz="1800" b="0" i="0" strike="noStrike" cap="none" spc="0" baseline="0">
                <a:solidFill>
                  <a:srgbClr val="000000"/>
                </a:solidFill>
                <a:effectLst/>
                <a:latin typeface="Calibri"/>
                <a:ea typeface="Calibri"/>
                <a:cs typeface="Calibri"/>
              </a:rPr>
              <a:t>Qué servicio podría usar para alcanzar ese objetivo. </a:t>
            </a:r>
          </a:p>
          <a:p>
            <a:pPr lvl="0">
              <a:buFont typeface="Arial"/>
              <a:buChar char="•"/>
            </a:pPr>
            <a:r>
              <a:rPr lang="es-US" sz="1800" b="0" i="0" strike="noStrike" cap="none" spc="0" baseline="0">
                <a:solidFill>
                  <a:srgbClr val="000000"/>
                </a:solidFill>
                <a:effectLst/>
                <a:latin typeface="Calibri"/>
                <a:ea typeface="Calibri"/>
                <a:cs typeface="Calibri"/>
              </a:rPr>
              <a:t>Piense cuánto podría costar ese servicio. Puede hacer el mejor cálculo de tal actividad. Recibirá ayuda al calcular sus gastos en su proceso de planificación real.</a:t>
            </a:r>
          </a:p>
          <a:p>
            <a:pPr lvl="0">
              <a:buFont typeface="Arial"/>
              <a:buChar char="•"/>
            </a:pPr>
            <a:r>
              <a:rPr lang="es-US" sz="1800" b="0" i="0" strike="noStrike" cap="none" spc="0" baseline="0">
                <a:solidFill>
                  <a:srgbClr val="000000"/>
                </a:solidFill>
                <a:effectLst/>
                <a:latin typeface="Calibri"/>
                <a:ea typeface="Calibri"/>
                <a:cs typeface="Calibri"/>
              </a:rPr>
              <a:t>¿Está pagando a una persona?  ¿Por hora?  ¿Cuántas horas por semana?  ¿Cuántas semanas al año?</a:t>
            </a:r>
          </a:p>
          <a:p>
            <a:pPr lvl="0">
              <a:buFont typeface="Arial"/>
              <a:buChar char="•"/>
            </a:pPr>
            <a:r>
              <a:rPr lang="es-US" sz="1800" b="0" i="0" strike="noStrike" cap="none" spc="0" baseline="0">
                <a:solidFill>
                  <a:srgbClr val="000000"/>
                </a:solidFill>
                <a:effectLst/>
                <a:latin typeface="Calibri"/>
                <a:ea typeface="Calibri"/>
                <a:cs typeface="Calibri"/>
              </a:rPr>
              <a:t>¿Es una tarifa de una sola vez?  ¿Cuota mensual?</a:t>
            </a:r>
          </a:p>
          <a:p>
            <a:pPr lvl="0">
              <a:buFont typeface="Arial"/>
              <a:buChar char="•"/>
            </a:pPr>
            <a:r>
              <a:rPr lang="es-US" sz="1800" b="0" i="0" strike="noStrike" cap="none" spc="0" baseline="0">
                <a:solidFill>
                  <a:srgbClr val="000000"/>
                </a:solidFill>
                <a:effectLst/>
                <a:latin typeface="Calibri"/>
                <a:ea typeface="Calibri"/>
                <a:cs typeface="Calibri"/>
              </a:rPr>
              <a:t>¿Cuándo comenzará el servicio?  ¿Cuándo finalizará el servicio?  </a:t>
            </a:r>
          </a:p>
          <a:p>
            <a:pPr lvl="0">
              <a:buFont typeface="Arial"/>
              <a:buNone/>
            </a:pPr>
            <a:r>
              <a:rPr lang="es-US" sz="1800" b="0" i="0" strike="noStrike" cap="none" spc="0" baseline="0">
                <a:solidFill>
                  <a:srgbClr val="000000"/>
                </a:solidFill>
                <a:effectLst/>
                <a:latin typeface="Calibri"/>
                <a:ea typeface="Calibri"/>
                <a:cs typeface="Calibri"/>
              </a:rPr>
              <a:t>Tomemos unos minutos y veamos si podemos solucionar esto. </a:t>
            </a:r>
          </a:p>
          <a:p>
            <a:pPr lvl="0">
              <a:buFont typeface="Arial"/>
              <a:buNone/>
            </a:pPr>
            <a:endParaRPr lang="en-US" baseline="0">
              <a:solidFill>
                <a:schemeClr val="tx1"/>
              </a:solidFill>
            </a:endParaRPr>
          </a:p>
          <a:p>
            <a:pPr lvl="0">
              <a:buFont typeface="Arial"/>
              <a:buNone/>
            </a:pPr>
            <a:r>
              <a:rPr lang="es-US" sz="1800" b="1" i="0" strike="noStrike" cap="none" spc="0" baseline="0">
                <a:solidFill>
                  <a:srgbClr val="000000"/>
                </a:solidFill>
                <a:effectLst/>
                <a:latin typeface="Calibri"/>
                <a:ea typeface="Calibri"/>
                <a:cs typeface="Calibri"/>
              </a:rPr>
              <a:t>Consejo de entrenamiento No se agobie con los detalles. Ayude a los asistentes a ver el concepto, pidiéndoles que se centren en un solo servicio o apoyo. Diga que sólo calculen. El objetivo aquí es ayudarles a comprender el concepto de desarrollar un plan de gastos, no llenar específicamente y con precisión la hoja de trabajo.</a:t>
            </a:r>
          </a:p>
        </p:txBody>
      </p:sp>
      <p:sp>
        <p:nvSpPr>
          <p:cNvPr id="4" name="Slide Number Placeholder 3"/>
          <p:cNvSpPr>
            <a:spLocks noGrp="1"/>
          </p:cNvSpPr>
          <p:nvPr>
            <p:ph type="sldNum" sz="quarter" idx="5"/>
          </p:nvPr>
        </p:nvSpPr>
        <p:spPr/>
        <p:txBody>
          <a:bodyPr/>
          <a:lstStyle/>
          <a:p>
            <a:fld id="{1C78673E-F29B-4593-BE77-BC78070867BB}" type="slidenum">
              <a:rPr lang="en-US" smtClean="0"/>
              <a:t>57</a:t>
            </a:fld>
            <a:endParaRPr lang="en-US"/>
          </a:p>
        </p:txBody>
      </p:sp>
    </p:spTree>
    <p:extLst>
      <p:ext uri="{BB962C8B-B14F-4D97-AF65-F5344CB8AC3E}">
        <p14:creationId xmlns:p14="http://schemas.microsoft.com/office/powerpoint/2010/main" val="15902099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sz="1200" b="1">
              <a:solidFill>
                <a:schemeClr val="tx1"/>
              </a:solidFill>
              <a:latin typeface="+mn-lt"/>
            </a:endParaRPr>
          </a:p>
          <a:p>
            <a:pPr marL="342900" indent="-3429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Los servicios estarán centrados en la persona y se enumeran en su IPP. </a:t>
            </a:r>
          </a:p>
          <a:p>
            <a:endParaRPr lang="en-US" sz="1200">
              <a:solidFill>
                <a:schemeClr val="tx1"/>
              </a:solidFill>
              <a:latin typeface="+mn-lt"/>
            </a:endParaRPr>
          </a:p>
          <a:p>
            <a:pPr marL="342900" indent="-3429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Usted y su equipo de apoyo determinarán qué servicios necesita para alcanzar sus objetivos. </a:t>
            </a:r>
          </a:p>
          <a:p>
            <a:endParaRPr lang="en-US" sz="1200">
              <a:solidFill>
                <a:schemeClr val="tx1"/>
              </a:solidFill>
              <a:latin typeface="+mn-lt"/>
            </a:endParaRPr>
          </a:p>
          <a:p>
            <a:pPr marL="342900" indent="-3429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Usted determinará qué servicios genéricos están disponibles para usted primero.  </a:t>
            </a:r>
          </a:p>
          <a:p>
            <a:endParaRPr lang="en-US" sz="1200">
              <a:solidFill>
                <a:schemeClr val="tx1"/>
              </a:solidFill>
              <a:latin typeface="+mn-lt"/>
            </a:endParaRPr>
          </a:p>
          <a:p>
            <a:pPr marL="342900" indent="-34290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Usted investigará y calculará el costo del resto de sus servicios y apoyos en su plan de gastos. </a:t>
            </a:r>
          </a:p>
          <a:p>
            <a:pPr marL="342900" indent="-342900">
              <a:buFont typeface="Wingdings" panose="05000000000000000000" pitchFamily="2" charset="2"/>
              <a:buChar char="ü"/>
            </a:pPr>
            <a:endParaRPr lang="en-US" sz="1200">
              <a:solidFill>
                <a:schemeClr val="tx1"/>
              </a:solidFill>
              <a:latin typeface="+mn-lt"/>
            </a:endParaRPr>
          </a:p>
          <a:p>
            <a:pPr marL="0" indent="0">
              <a:buFont typeface="Wingdings" panose="05000000000000000000" pitchFamily="2" charset="2"/>
              <a:buNone/>
            </a:pPr>
            <a:r>
              <a:rPr lang="es-US" sz="1200" b="1" i="0" strike="noStrike" cap="none" spc="0" baseline="0">
                <a:solidFill>
                  <a:srgbClr val="000000"/>
                </a:solidFill>
                <a:effectLst/>
                <a:latin typeface="Calibri"/>
                <a:ea typeface="Calibri"/>
                <a:cs typeface="Calibri"/>
              </a:rPr>
              <a:t>Consejo de entrenamiento La siguiente sección de FMS es muy pesada, piense en tomar una de sus pausas aquí o dar al menos un descanso antes de sumergirse en FMS.</a:t>
            </a:r>
          </a:p>
        </p:txBody>
      </p:sp>
      <p:sp>
        <p:nvSpPr>
          <p:cNvPr id="4" name="Slide Number Placeholder 3"/>
          <p:cNvSpPr>
            <a:spLocks noGrp="1"/>
          </p:cNvSpPr>
          <p:nvPr>
            <p:ph type="sldNum" sz="quarter" idx="10"/>
          </p:nvPr>
        </p:nvSpPr>
        <p:spPr/>
        <p:txBody>
          <a:bodyPr/>
          <a:lstStyle/>
          <a:p>
            <a:fld id="{1C78673E-F29B-4593-BE77-BC78070867BB}" type="slidenum">
              <a:rPr lang="en-US" smtClean="0"/>
              <a:t>58</a:t>
            </a:fld>
            <a:endParaRPr lang="en-US"/>
          </a:p>
        </p:txBody>
      </p:sp>
    </p:spTree>
    <p:extLst>
      <p:ext uri="{BB962C8B-B14F-4D97-AF65-F5344CB8AC3E}">
        <p14:creationId xmlns:p14="http://schemas.microsoft.com/office/powerpoint/2010/main" val="898856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1C78673E-F29B-4593-BE77-BC78070867BB}" type="slidenum">
              <a:rPr lang="en-US" smtClean="0"/>
              <a:t>59</a:t>
            </a:fld>
            <a:endParaRPr lang="en-US"/>
          </a:p>
        </p:txBody>
      </p:sp>
    </p:spTree>
    <p:extLst>
      <p:ext uri="{BB962C8B-B14F-4D97-AF65-F5344CB8AC3E}">
        <p14:creationId xmlns:p14="http://schemas.microsoft.com/office/powerpoint/2010/main" val="3073114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6</a:t>
            </a:fld>
            <a:endParaRPr lang="en-US"/>
          </a:p>
        </p:txBody>
      </p:sp>
    </p:spTree>
    <p:extLst>
      <p:ext uri="{BB962C8B-B14F-4D97-AF65-F5344CB8AC3E}">
        <p14:creationId xmlns:p14="http://schemas.microsoft.com/office/powerpoint/2010/main" val="3642409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defRPr/>
            </a:pPr>
            <a:r>
              <a:rPr lang="es-US" sz="1800" b="0" i="0" strike="noStrike" cap="none" spc="0" baseline="0">
                <a:solidFill>
                  <a:srgbClr val="000000"/>
                </a:solidFill>
                <a:effectLst/>
                <a:latin typeface="Calibri"/>
                <a:ea typeface="Calibri"/>
                <a:cs typeface="Calibri"/>
              </a:rPr>
              <a:t>Uno de los mayores apoyos para usted es su servicio de gestión financiera, o FMS.  </a:t>
            </a:r>
          </a:p>
          <a:p>
            <a:pPr marL="174708" indent="-174708" defTabSz="931774">
              <a:defRPr/>
            </a:pPr>
            <a:r>
              <a:rPr lang="es-US" sz="1800" b="0" i="0" strike="noStrike" cap="none" spc="0" baseline="0">
                <a:solidFill>
                  <a:srgbClr val="000000"/>
                </a:solidFill>
                <a:effectLst/>
                <a:latin typeface="Calibri"/>
                <a:ea typeface="Calibri"/>
                <a:cs typeface="Calibri"/>
              </a:rPr>
              <a:t>FMS es el </a:t>
            </a:r>
            <a:r>
              <a:rPr lang="es-US" sz="1800" b="1" i="0" strike="noStrike" cap="none" spc="0" baseline="0">
                <a:solidFill>
                  <a:srgbClr val="000000"/>
                </a:solidFill>
                <a:effectLst/>
                <a:latin typeface="Calibri"/>
                <a:ea typeface="Calibri"/>
                <a:cs typeface="Calibri"/>
              </a:rPr>
              <a:t>único proveedor de servicios que se debe contratar</a:t>
            </a:r>
            <a:r>
              <a:rPr lang="es-US" sz="1800" b="0" i="0" strike="noStrike" cap="none" spc="0" baseline="0">
                <a:solidFill>
                  <a:srgbClr val="000000"/>
                </a:solidFill>
                <a:effectLst/>
                <a:latin typeface="Calibri"/>
                <a:ea typeface="Calibri"/>
                <a:cs typeface="Calibri"/>
              </a:rPr>
              <a:t> con el centro regional y es el único servicio que está obligado a tener. </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FMS utiliza su plan de gastos para pagar servicios y apoyos en su IPP.</a:t>
            </a:r>
          </a:p>
          <a:p>
            <a:pPr marL="174708" marR="0" lvl="0" indent="-174708" algn="l" defTabSz="931774"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Le envían a usted y a su centro regional </a:t>
            </a:r>
            <a:r>
              <a:rPr lang="es-US" sz="1200" b="0" i="0" strike="noStrike" cap="none" spc="0" baseline="0">
                <a:solidFill>
                  <a:srgbClr val="000000"/>
                </a:solidFill>
                <a:effectLst/>
                <a:latin typeface="Calibri"/>
                <a:ea typeface="Calibri"/>
                <a:cs typeface="Calibri"/>
              </a:rPr>
              <a:t>resúmenes mensuales </a:t>
            </a:r>
            <a:r>
              <a:rPr lang="es-US" sz="1800" b="0" i="0" strike="noStrike" cap="none" spc="0" baseline="0">
                <a:solidFill>
                  <a:srgbClr val="000000"/>
                </a:solidFill>
                <a:effectLst/>
                <a:latin typeface="Calibri"/>
                <a:ea typeface="Calibri"/>
                <a:cs typeface="Calibri"/>
              </a:rPr>
              <a:t>en su plan de gastos.</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Le ayudarán a asegurar que no gaste demasiado.</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FMS se asegurará de que las personas que seleccione para trabajar para usted están calificados para proporcionar el servicio contratado. </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Ellos ayudarán a su personal potencial a realizar las verificaciones de antecedentes, si es necesario.</a:t>
            </a:r>
          </a:p>
        </p:txBody>
      </p:sp>
      <p:sp>
        <p:nvSpPr>
          <p:cNvPr id="4" name="Slide Number Placeholder 3"/>
          <p:cNvSpPr>
            <a:spLocks noGrp="1"/>
          </p:cNvSpPr>
          <p:nvPr>
            <p:ph type="sldNum" sz="quarter" idx="10"/>
          </p:nvPr>
        </p:nvSpPr>
        <p:spPr/>
        <p:txBody>
          <a:bodyPr/>
          <a:lstStyle/>
          <a:p>
            <a:fld id="{1C78673E-F29B-4593-BE77-BC78070867BB}" type="slidenum">
              <a:rPr lang="en-US" smtClean="0"/>
              <a:t>60</a:t>
            </a:fld>
            <a:endParaRPr lang="en-US"/>
          </a:p>
        </p:txBody>
      </p:sp>
    </p:spTree>
    <p:extLst>
      <p:ext uri="{BB962C8B-B14F-4D97-AF65-F5344CB8AC3E}">
        <p14:creationId xmlns:p14="http://schemas.microsoft.com/office/powerpoint/2010/main" val="3482961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Las próximas diapositivas le guiarán para decidir qué relación de FMS NECESITA para los servicios y apoyos en su plan de gastos.</a:t>
            </a:r>
          </a:p>
        </p:txBody>
      </p:sp>
      <p:sp>
        <p:nvSpPr>
          <p:cNvPr id="4" name="Slide Number Placeholder 3"/>
          <p:cNvSpPr>
            <a:spLocks noGrp="1"/>
          </p:cNvSpPr>
          <p:nvPr>
            <p:ph type="sldNum" sz="quarter" idx="10"/>
          </p:nvPr>
        </p:nvSpPr>
        <p:spPr/>
        <p:txBody>
          <a:bodyPr/>
          <a:lstStyle/>
          <a:p>
            <a:fld id="{1C78673E-F29B-4593-BE77-BC78070867BB}" type="slidenum">
              <a:rPr lang="en-US" smtClean="0"/>
              <a:t>61</a:t>
            </a:fld>
            <a:endParaRPr lang="en-US"/>
          </a:p>
        </p:txBody>
      </p:sp>
    </p:spTree>
    <p:extLst>
      <p:ext uri="{BB962C8B-B14F-4D97-AF65-F5344CB8AC3E}">
        <p14:creationId xmlns:p14="http://schemas.microsoft.com/office/powerpoint/2010/main" val="42389265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Tiene su IPP y su plan de gastos que muestre los servicios y apoyos  seleccionados. </a:t>
            </a:r>
          </a:p>
          <a:p>
            <a:r>
              <a:rPr lang="es-US" sz="1800" b="0" i="0" strike="noStrike" cap="none" spc="0" baseline="0">
                <a:solidFill>
                  <a:srgbClr val="000000"/>
                </a:solidFill>
                <a:effectLst/>
                <a:latin typeface="Calibri"/>
                <a:ea typeface="Calibri"/>
                <a:cs typeface="Calibri"/>
              </a:rPr>
              <a:t>Para determinar su relación con su FMS, empiece por preguntarse si tendrá empleados como parte de su plan. Y, si usted tendrá empleados, qué relación de empleador tendrá con ellos. </a:t>
            </a:r>
          </a:p>
          <a:p>
            <a:r>
              <a:rPr lang="es-US" sz="1800" b="0" i="0" strike="noStrike" cap="none" spc="0" baseline="0">
                <a:solidFill>
                  <a:srgbClr val="000000"/>
                </a:solidFill>
                <a:effectLst/>
                <a:latin typeface="Calibri"/>
                <a:ea typeface="Calibri"/>
                <a:cs typeface="Calibri"/>
              </a:rPr>
              <a:t>Veamos diversas maneras de responder a esas preguntas.</a:t>
            </a:r>
          </a:p>
        </p:txBody>
      </p:sp>
      <p:sp>
        <p:nvSpPr>
          <p:cNvPr id="4" name="Slide Number Placeholder 3"/>
          <p:cNvSpPr>
            <a:spLocks noGrp="1"/>
          </p:cNvSpPr>
          <p:nvPr>
            <p:ph type="sldNum" sz="quarter" idx="10"/>
          </p:nvPr>
        </p:nvSpPr>
        <p:spPr/>
        <p:txBody>
          <a:bodyPr/>
          <a:lstStyle/>
          <a:p>
            <a:fld id="{1C78673E-F29B-4593-BE77-BC78070867BB}" type="slidenum">
              <a:rPr lang="en-US" smtClean="0"/>
              <a:t>62</a:t>
            </a:fld>
            <a:endParaRPr lang="en-US"/>
          </a:p>
        </p:txBody>
      </p:sp>
    </p:spTree>
    <p:extLst>
      <p:ext uri="{BB962C8B-B14F-4D97-AF65-F5344CB8AC3E}">
        <p14:creationId xmlns:p14="http://schemas.microsoft.com/office/powerpoint/2010/main" val="710009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Tiene su IPP y su plan de gastos que muestre los servicios y apoyos  seleccionados. </a:t>
            </a:r>
          </a:p>
          <a:p>
            <a:r>
              <a:rPr lang="es-US" sz="1800" b="0" i="0" strike="noStrike" cap="none" spc="0" baseline="0">
                <a:solidFill>
                  <a:srgbClr val="000000"/>
                </a:solidFill>
                <a:effectLst/>
                <a:latin typeface="Calibri"/>
                <a:ea typeface="Calibri"/>
                <a:cs typeface="Calibri"/>
              </a:rPr>
              <a:t>Entonces, usted pregunta: "¿Tendré empleados?"</a:t>
            </a:r>
          </a:p>
          <a:p>
            <a:pPr marL="0" indent="0">
              <a:buFont typeface="Arial" panose="020B0604020202020204" pitchFamily="34" charset="0"/>
              <a:buNone/>
            </a:pPr>
            <a:r>
              <a:rPr lang="es-US" sz="1800" b="0" i="0" strike="noStrike" cap="none" spc="0" baseline="0">
                <a:solidFill>
                  <a:srgbClr val="000000"/>
                </a:solidFill>
                <a:effectLst/>
                <a:latin typeface="Calibri"/>
                <a:ea typeface="Calibri"/>
                <a:cs typeface="Calibri"/>
              </a:rPr>
              <a:t>No; no hay empleados. </a:t>
            </a:r>
          </a:p>
          <a:p>
            <a:pPr marL="628650" lvl="1"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Sólo estoy comprando artículos  </a:t>
            </a:r>
          </a:p>
          <a:p>
            <a:pPr marL="628650" lvl="1" indent="-171450">
              <a:buFont typeface="Arial" panose="020B0604020202020204" pitchFamily="34" charset="0"/>
              <a:buChar char="•"/>
            </a:pPr>
            <a:r>
              <a:rPr lang="es-US" sz="1800" b="0" i="0" strike="noStrike" cap="none" spc="0" baseline="0">
                <a:solidFill>
                  <a:srgbClr val="000000"/>
                </a:solidFill>
                <a:effectLst/>
                <a:latin typeface="Calibri"/>
                <a:ea typeface="Calibri"/>
                <a:cs typeface="Calibri"/>
              </a:rPr>
              <a:t>No voy a tener empleados, porque estoy contratando una agencia/empresa para proporcionar a las personas que trabajan conmigo. No tengo una relación de empleador/empleado con quienes me ayudan. He contratado una agencia/empresa y las personas que me ayudan son empleados de la agencia/empresa.</a:t>
            </a:r>
          </a:p>
          <a:p>
            <a:pPr marL="0" indent="0" defTabSz="931774">
              <a:buFont typeface="+mj-lt"/>
              <a:buNone/>
              <a:defRPr/>
            </a:pPr>
            <a:r>
              <a:rPr lang="es-US" sz="1800" b="1" i="0" strike="noStrike" cap="none" spc="0" baseline="0">
                <a:solidFill>
                  <a:srgbClr val="000000"/>
                </a:solidFill>
                <a:effectLst/>
                <a:latin typeface="Calibri"/>
                <a:ea typeface="Calibri"/>
                <a:cs typeface="Calibri"/>
              </a:rPr>
              <a:t>Este sería el modelo de pagador de facturas:</a:t>
            </a:r>
            <a:r>
              <a:rPr lang="es-US" sz="1800" b="0" i="0" strike="noStrike" cap="none" spc="0" baseline="0">
                <a:solidFill>
                  <a:srgbClr val="000000"/>
                </a:solidFill>
                <a:effectLst/>
                <a:latin typeface="Calibri"/>
                <a:ea typeface="Calibri"/>
                <a:cs typeface="Calibri"/>
              </a:rPr>
              <a:t> </a:t>
            </a:r>
          </a:p>
          <a:p>
            <a:pPr marL="228600" indent="-228600" defTabSz="931774">
              <a:buFont typeface="+mj-lt"/>
              <a:buAutoNum type="arabicParenR"/>
              <a:defRPr/>
            </a:pPr>
            <a:r>
              <a:rPr lang="es-US" sz="1800" b="0" i="0" strike="noStrike" cap="none" spc="0" baseline="0">
                <a:solidFill>
                  <a:srgbClr val="000000"/>
                </a:solidFill>
                <a:effectLst/>
                <a:latin typeface="Calibri"/>
                <a:ea typeface="Calibri"/>
                <a:cs typeface="Calibri"/>
              </a:rPr>
              <a:t>FMS proporciona estos servicios y da cheques, pagando servicios y apoyos del IPP en su nombre.  </a:t>
            </a:r>
          </a:p>
          <a:p>
            <a:pPr marL="228600" indent="-228600" defTabSz="931774">
              <a:buFont typeface="+mj-lt"/>
              <a:buAutoNum type="arabicParenR"/>
              <a:defRPr/>
            </a:pPr>
            <a:r>
              <a:rPr lang="es-US" sz="1800" b="0" i="0" strike="noStrike" cap="none" spc="0" baseline="0">
                <a:solidFill>
                  <a:srgbClr val="000000"/>
                </a:solidFill>
                <a:effectLst/>
                <a:latin typeface="Calibri"/>
                <a:ea typeface="Calibri"/>
                <a:cs typeface="Calibri"/>
              </a:rPr>
              <a:t>No existe relación de empleador/empleado entre FMS, el proveedor de servicios o el participante.  </a:t>
            </a:r>
          </a:p>
          <a:p>
            <a:pPr marL="228600" indent="-228600" defTabSz="931774">
              <a:buFont typeface="+mj-lt"/>
              <a:buAutoNum type="arabicParenR"/>
              <a:defRPr/>
            </a:pPr>
            <a:r>
              <a:rPr lang="es-US" sz="1800" b="0" i="0" strike="noStrike" cap="none" spc="0" baseline="0">
                <a:solidFill>
                  <a:srgbClr val="000000"/>
                </a:solidFill>
                <a:effectLst/>
                <a:latin typeface="Calibri"/>
                <a:ea typeface="Calibri"/>
                <a:cs typeface="Calibri"/>
              </a:rPr>
              <a:t>Un participante puede elegir este modelo de proveedor de FMS solo cuando compre bienes o servicios y apoyos de una agencia o empresa.  </a:t>
            </a:r>
          </a:p>
          <a:p>
            <a:pPr marL="228600" indent="-228600" defTabSz="931774">
              <a:buFont typeface="+mj-lt"/>
              <a:buAutoNum type="arabicParenR"/>
              <a:defRPr/>
            </a:pPr>
            <a:r>
              <a:rPr lang="es-US" sz="1800" b="0" i="0" strike="noStrike" cap="none" spc="0" baseline="0">
                <a:solidFill>
                  <a:srgbClr val="000000"/>
                </a:solidFill>
                <a:effectLst/>
                <a:latin typeface="Calibri"/>
                <a:ea typeface="Calibri"/>
                <a:cs typeface="Calibri"/>
              </a:rPr>
              <a:t>La agencia o empresa es responsable de proporcionar los artículos y/o trabajadores, y el proveedor de FMS da el cheque por los servicios y apoyos proporcionados. </a:t>
            </a:r>
          </a:p>
          <a:p>
            <a:pPr marL="228600" indent="-228600" defTabSz="931774">
              <a:buFont typeface="+mj-lt"/>
              <a:buAutoNum type="arabicParenR"/>
              <a:defRPr/>
            </a:pPr>
            <a:r>
              <a:rPr lang="es-US" sz="1800" b="0" i="0" strike="noStrike" cap="none" spc="0" baseline="0">
                <a:solidFill>
                  <a:srgbClr val="000000"/>
                </a:solidFill>
                <a:effectLst/>
                <a:latin typeface="Calibri"/>
                <a:ea typeface="Calibri"/>
                <a:cs typeface="Calibri"/>
              </a:rPr>
              <a:t>Es la agencia o empresa que tiene la relación empleador/empleado con el trabajador y, por lo tanto, es responsable de todas las leyes de empleo e impuestos aplicables y de obtener seguros apropiados (es decir, la compensación del trabajador). </a:t>
            </a:r>
          </a:p>
          <a:p>
            <a:pPr defTabSz="931774">
              <a:defRPr/>
            </a:pPr>
            <a:r>
              <a:rPr lang="es-US" sz="1800" b="0" i="0" strike="noStrike" cap="none" spc="0" baseline="0">
                <a:solidFill>
                  <a:srgbClr val="000000"/>
                </a:solidFill>
                <a:effectLst/>
                <a:latin typeface="Calibri"/>
                <a:ea typeface="Calibri"/>
                <a:cs typeface="Calibri"/>
              </a:rPr>
              <a:t>Ejemplos:</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Tomando una clase del Departamento de parques y recreación </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La compra de un computadora de una empresa</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Pagar el transporte a una empresa</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Contratar a una empresa para suministrarle trabajadores en su casa</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Trabajar con una agencia para ayudarle a solicitar un empleo</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Los proveedores que ya trabajan con su centro regional</a:t>
            </a:r>
          </a:p>
        </p:txBody>
      </p:sp>
      <p:sp>
        <p:nvSpPr>
          <p:cNvPr id="4" name="Slide Number Placeholder 3"/>
          <p:cNvSpPr>
            <a:spLocks noGrp="1"/>
          </p:cNvSpPr>
          <p:nvPr>
            <p:ph type="sldNum" sz="quarter" idx="10"/>
          </p:nvPr>
        </p:nvSpPr>
        <p:spPr/>
        <p:txBody>
          <a:bodyPr/>
          <a:lstStyle/>
          <a:p>
            <a:fld id="{1C78673E-F29B-4593-BE77-BC78070867BB}" type="slidenum">
              <a:rPr lang="en-US" smtClean="0"/>
              <a:t>63</a:t>
            </a:fld>
            <a:endParaRPr lang="en-US"/>
          </a:p>
        </p:txBody>
      </p:sp>
    </p:spTree>
    <p:extLst>
      <p:ext uri="{BB962C8B-B14F-4D97-AF65-F5344CB8AC3E}">
        <p14:creationId xmlns:p14="http://schemas.microsoft.com/office/powerpoint/2010/main" val="37227372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Entonces, vuelva a la pregunta: "¿Tendré empleados?"</a:t>
            </a:r>
          </a:p>
          <a:p>
            <a:endParaRPr lang="en-US" baseline="0">
              <a:solidFill>
                <a:schemeClr val="tx1"/>
              </a:solidFill>
            </a:endParaRPr>
          </a:p>
          <a:p>
            <a:r>
              <a:rPr lang="es-US" sz="1800" b="0" i="0" strike="noStrike" cap="none" spc="0" baseline="0">
                <a:solidFill>
                  <a:srgbClr val="000000"/>
                </a:solidFill>
                <a:effectLst/>
                <a:latin typeface="Calibri"/>
                <a:ea typeface="Calibri"/>
                <a:cs typeface="Calibri"/>
              </a:rPr>
              <a:t>Sí. Tendré personas que trabajan para mí directamente y quiero tener plena responsabilidad como su empleador con apoyos para cumplir las leyes de empleo de mi FMS.</a:t>
            </a:r>
          </a:p>
          <a:p>
            <a:pPr defTabSz="931774">
              <a:defRPr/>
            </a:pPr>
            <a:r>
              <a:rPr lang="es-US" sz="1800" b="1" i="0" strike="noStrike" cap="none" spc="0" baseline="0">
                <a:solidFill>
                  <a:srgbClr val="000000"/>
                </a:solidFill>
                <a:effectLst/>
                <a:latin typeface="Calibri"/>
                <a:ea typeface="Calibri"/>
                <a:cs typeface="Calibri"/>
              </a:rPr>
              <a:t>Este sería el modelo de empleador único:</a:t>
            </a:r>
          </a:p>
          <a:p>
            <a:pPr defTabSz="931774">
              <a:defRPr/>
            </a:pPr>
            <a:r>
              <a:rPr lang="es-US" sz="1800" b="0" i="0" strike="noStrike" cap="none" spc="0" baseline="0">
                <a:solidFill>
                  <a:srgbClr val="000000"/>
                </a:solidFill>
                <a:effectLst/>
                <a:latin typeface="Calibri"/>
                <a:ea typeface="Calibri"/>
                <a:cs typeface="Calibri"/>
              </a:rPr>
              <a:t>Un participante puede elegir este modelo si quiere ser el empleador directo de quienes prestan servicios. </a:t>
            </a:r>
          </a:p>
          <a:p>
            <a:pPr defTabSz="931774">
              <a:defRPr/>
            </a:pPr>
            <a:r>
              <a:rPr lang="es-US" sz="1800" b="0" i="0" strike="noStrike" cap="none" spc="0" baseline="0">
                <a:solidFill>
                  <a:srgbClr val="000000"/>
                </a:solidFill>
                <a:effectLst/>
                <a:latin typeface="Calibri"/>
                <a:ea typeface="Calibri"/>
                <a:cs typeface="Calibri"/>
              </a:rPr>
              <a:t>FMS presta servicios en este modelo y asiste al participante mediante:</a:t>
            </a:r>
          </a:p>
          <a:p>
            <a:pPr marL="228600" indent="-228600" defTabSz="931774">
              <a:buFont typeface="+mj-lt"/>
              <a:buAutoNum type="arabicParenR"/>
              <a:defRPr/>
            </a:pPr>
            <a:r>
              <a:rPr lang="es-US" sz="1800" b="0" i="0" strike="noStrike" cap="none" spc="0" baseline="0">
                <a:solidFill>
                  <a:srgbClr val="000000"/>
                </a:solidFill>
                <a:effectLst/>
                <a:latin typeface="Calibri"/>
                <a:ea typeface="Calibri"/>
                <a:cs typeface="Calibri"/>
              </a:rPr>
              <a:t>Ayudarle a cumplir con todas las leyes laborales aplicables</a:t>
            </a:r>
          </a:p>
          <a:p>
            <a:pPr marL="228600" indent="-228600" defTabSz="931774">
              <a:buFont typeface="+mj-lt"/>
              <a:buAutoNum type="arabicParenR"/>
              <a:defRPr/>
            </a:pPr>
            <a:r>
              <a:rPr lang="es-US" sz="1800" b="0" i="0" strike="noStrike" cap="none" spc="0" baseline="0">
                <a:solidFill>
                  <a:srgbClr val="000000"/>
                </a:solidFill>
                <a:effectLst/>
                <a:latin typeface="Calibri"/>
                <a:ea typeface="Calibri"/>
                <a:cs typeface="Calibri"/>
              </a:rPr>
              <a:t>Verificar las calificaciones de los proveedores y obtener verificaciones de antecedentes </a:t>
            </a:r>
          </a:p>
          <a:p>
            <a:pPr marL="228600" indent="-228600" defTabSz="931774">
              <a:buFont typeface="+mj-lt"/>
              <a:buAutoNum type="arabicParenR"/>
              <a:defRPr/>
            </a:pPr>
            <a:r>
              <a:rPr lang="es-US" sz="1800" b="0" i="0" strike="noStrike" cap="none" spc="0" baseline="0">
                <a:solidFill>
                  <a:srgbClr val="000000"/>
                </a:solidFill>
                <a:effectLst/>
                <a:latin typeface="Calibri"/>
                <a:ea typeface="Calibri"/>
                <a:cs typeface="Calibri"/>
              </a:rPr>
              <a:t>Procesar la nómina. </a:t>
            </a:r>
          </a:p>
          <a:p>
            <a:pPr marL="0" indent="0" defTabSz="931774">
              <a:buFont typeface="+mj-lt"/>
              <a:buNone/>
              <a:defRPr/>
            </a:pPr>
            <a:r>
              <a:rPr lang="es-US" sz="1800" b="0" i="0" strike="noStrike" cap="none" spc="0" baseline="0">
                <a:solidFill>
                  <a:srgbClr val="000000"/>
                </a:solidFill>
                <a:effectLst/>
                <a:latin typeface="Calibri"/>
                <a:ea typeface="Calibri"/>
                <a:cs typeface="Calibri"/>
              </a:rPr>
              <a:t>El participante está obligado a mantener la responsabilidad principal del empleador y:</a:t>
            </a:r>
          </a:p>
          <a:p>
            <a:pPr marL="228600" indent="-228600" defTabSz="931774">
              <a:buFont typeface="+mj-lt"/>
              <a:buAutoNum type="arabicParenR"/>
              <a:defRPr/>
            </a:pPr>
            <a:r>
              <a:rPr lang="es-US" sz="1800" b="0" i="0" strike="noStrike" cap="none" spc="0" baseline="0">
                <a:solidFill>
                  <a:srgbClr val="000000"/>
                </a:solidFill>
                <a:effectLst/>
                <a:latin typeface="Calibri"/>
                <a:ea typeface="Calibri"/>
                <a:cs typeface="Calibri"/>
              </a:rPr>
              <a:t>Obtener los seguros necesarios relacionados con el empleo (es decir, la compensación del trabajador) que se pagará de su plan de gastos. Estos costos se añadirán a cualquier tarifa por hora que decida pagar a sus empleados. (Recuerde, este fue el 18% que usamos como ejemplo/estimación en la actividad del plan de gastos.) </a:t>
            </a:r>
          </a:p>
          <a:p>
            <a:pPr defTabSz="931774">
              <a:defRPr/>
            </a:pPr>
            <a:r>
              <a:rPr lang="es-US" sz="1800" b="0" i="0" strike="noStrike" cap="none" spc="0" baseline="0">
                <a:solidFill>
                  <a:srgbClr val="000000"/>
                </a:solidFill>
                <a:effectLst/>
                <a:latin typeface="Calibri"/>
                <a:ea typeface="Calibri"/>
                <a:cs typeface="Calibri"/>
              </a:rPr>
              <a:t>Puede elegir este modelo si desea tener más control sobre sus servicios y apoyos y desea asumir el papel de un empleador con el apoyo de un FMS.  </a:t>
            </a:r>
          </a:p>
          <a:p>
            <a:endParaRPr lang="en-US">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64</a:t>
            </a:fld>
            <a:endParaRPr lang="en-US"/>
          </a:p>
        </p:txBody>
      </p:sp>
    </p:spTree>
    <p:extLst>
      <p:ext uri="{BB962C8B-B14F-4D97-AF65-F5344CB8AC3E}">
        <p14:creationId xmlns:p14="http://schemas.microsoft.com/office/powerpoint/2010/main" val="2795499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Entonces, vuelva a la pregunta: "¿Tendré empleados?"</a:t>
            </a:r>
          </a:p>
          <a:p>
            <a:pPr marL="0" marR="0" lvl="0" indent="0" algn="l" defTabSz="914400" rtl="0" eaLnBrk="1" fontAlgn="auto" latinLnBrk="0" hangingPunct="1">
              <a:lnSpc>
                <a:spcPct val="100000"/>
              </a:lnSpc>
              <a:spcBef>
                <a:spcPct val="0"/>
              </a:spcBef>
              <a:spcAft>
                <a:spcPct val="0"/>
              </a:spcAft>
              <a:buClrTx/>
              <a:buSzTx/>
              <a:buFontTx/>
              <a:buNone/>
              <a:defRPr/>
            </a:pPr>
            <a:endParaRPr lang="en-US">
              <a:solidFill>
                <a:schemeClr val="tx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Sí; y quiero compartir la responsabilidad como empleador con mi FMS.</a:t>
            </a:r>
          </a:p>
          <a:p>
            <a:pPr marL="0" marR="0" lvl="0" indent="0" algn="l" defTabSz="914400" rtl="0" eaLnBrk="1" fontAlgn="auto" latinLnBrk="0" hangingPunct="1">
              <a:lnSpc>
                <a:spcPct val="100000"/>
              </a:lnSpc>
              <a:spcBef>
                <a:spcPct val="0"/>
              </a:spcBef>
              <a:spcAft>
                <a:spcPct val="0"/>
              </a:spcAft>
              <a:buClrTx/>
              <a:buSzTx/>
              <a:buFontTx/>
              <a:buNone/>
              <a:defRPr/>
            </a:pPr>
            <a:r>
              <a:rPr lang="es-US" sz="1800" b="1" i="0" strike="noStrike" cap="none" spc="0" baseline="0">
                <a:solidFill>
                  <a:srgbClr val="000000"/>
                </a:solidFill>
                <a:effectLst/>
                <a:latin typeface="Calibri"/>
                <a:ea typeface="Calibri"/>
                <a:cs typeface="Calibri"/>
              </a:rPr>
              <a:t>Este sería el modelo de co-empleador:</a:t>
            </a:r>
          </a:p>
          <a:p>
            <a:pPr marL="228600" indent="-228600">
              <a:buFont typeface="+mj-lt"/>
              <a:buAutoNum type="arabicParenR"/>
            </a:pPr>
            <a:r>
              <a:rPr lang="es-US" sz="1800" b="0" i="0" strike="noStrike" cap="none" spc="0" baseline="0">
                <a:solidFill>
                  <a:srgbClr val="000000"/>
                </a:solidFill>
                <a:effectLst/>
                <a:latin typeface="Calibri"/>
                <a:ea typeface="Calibri"/>
                <a:cs typeface="Calibri"/>
              </a:rPr>
              <a:t>Un participante puede elegir este modelo si desea compartir algunas de las funciones y responsabilidades del empleador con un FMS. </a:t>
            </a:r>
          </a:p>
          <a:p>
            <a:pPr marL="228600" indent="-228600">
              <a:buFont typeface="+mj-lt"/>
              <a:buAutoNum type="arabicParenR"/>
            </a:pPr>
            <a:r>
              <a:rPr lang="es-US" sz="1800" b="0" i="0" strike="noStrike" cap="none" spc="0" baseline="0">
                <a:solidFill>
                  <a:srgbClr val="000000"/>
                </a:solidFill>
                <a:effectLst/>
                <a:latin typeface="Calibri"/>
                <a:ea typeface="Calibri"/>
                <a:cs typeface="Calibri"/>
              </a:rPr>
              <a:t>Aunque el proveedor de FMS en este modelo es el empleador de registro, el participante mantiene la capacidad de contratar y terminar empleados con aportes del proveedor de FMS. </a:t>
            </a:r>
          </a:p>
          <a:p>
            <a:pPr marL="228600" indent="-228600">
              <a:buFont typeface="+mj-lt"/>
              <a:buAutoNum type="arabicParenR"/>
            </a:pPr>
            <a:r>
              <a:rPr lang="es-US" sz="1800" b="0" i="0" strike="noStrike" cap="none" spc="0" baseline="0">
                <a:solidFill>
                  <a:srgbClr val="000000"/>
                </a:solidFill>
                <a:effectLst/>
                <a:latin typeface="Calibri"/>
                <a:ea typeface="Calibri"/>
                <a:cs typeface="Calibri"/>
              </a:rPr>
              <a:t>El proveedor de FMS mantiene la responsabilidad principal del empleador. </a:t>
            </a:r>
          </a:p>
          <a:p>
            <a:pPr marL="685800" marR="0" lvl="1" indent="-22860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FMS obtendrá los seguros necesarios relacionados con el empleo (es decir, la compensación del trabajador) que se pagará de su plan de gastos. Estos costos se añadirán a cualquier tarifa por hora que decida pagar a sus empleados. (Recuerde, este fue el 18% que usamos como ejemplo/estimación en la actividad del plan de gastos.) </a:t>
            </a:r>
          </a:p>
          <a:p>
            <a:pPr marL="228600" marR="0" lvl="0" indent="-228600" algn="l" defTabSz="914400" rtl="0" eaLnBrk="1" fontAlgn="auto" latinLnBrk="0" hangingPunct="1">
              <a:lnSpc>
                <a:spcPct val="100000"/>
              </a:lnSpc>
              <a:spcBef>
                <a:spcPct val="0"/>
              </a:spcBef>
              <a:spcAft>
                <a:spcPct val="0"/>
              </a:spcAft>
              <a:buClrTx/>
              <a:buSzTx/>
              <a:buFont typeface="+mj-lt"/>
              <a:buAutoNum type="arabicParenR"/>
              <a:defRPr/>
            </a:pPr>
            <a:r>
              <a:rPr lang="es-US" sz="1800" b="0" i="0" strike="noStrike" cap="none" spc="0" baseline="0">
                <a:solidFill>
                  <a:srgbClr val="000000"/>
                </a:solidFill>
                <a:effectLst/>
                <a:latin typeface="Calibri"/>
                <a:ea typeface="Calibri"/>
                <a:cs typeface="Calibri"/>
              </a:rPr>
              <a:t>FMS también asiste verificando calificaciones de proveedores, verificaciones de antecedentes y procesamiento de nómina. </a:t>
            </a:r>
          </a:p>
          <a:p>
            <a:pPr marL="228600" indent="-228600">
              <a:buFont typeface="+mj-lt"/>
              <a:buAutoNum type="arabicParenR"/>
            </a:pPr>
            <a:endParaRPr lang="en-US">
              <a:solidFill>
                <a:schemeClr val="tx1"/>
              </a:solidFill>
              <a:latin typeface="+mn-lt"/>
              <a:cs typeface="Arial" panose="020B0604020202020204" pitchFamily="34" charset="0"/>
            </a:endParaRPr>
          </a:p>
          <a:p>
            <a:endParaRPr lang="en-US">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65</a:t>
            </a:fld>
            <a:endParaRPr lang="en-US"/>
          </a:p>
        </p:txBody>
      </p:sp>
    </p:spTree>
    <p:extLst>
      <p:ext uri="{BB962C8B-B14F-4D97-AF65-F5344CB8AC3E}">
        <p14:creationId xmlns:p14="http://schemas.microsoft.com/office/powerpoint/2010/main" val="2166009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sz="1800" b="0" i="0" strike="noStrike" cap="none" spc="0" baseline="0">
                <a:solidFill>
                  <a:srgbClr val="000000"/>
                </a:solidFill>
                <a:effectLst/>
                <a:latin typeface="Calibri"/>
                <a:ea typeface="Calibri"/>
                <a:cs typeface="Calibri"/>
              </a:rPr>
              <a:t>En el caso de Sofía, su familia usará el modelo de pagador de facturas porque:</a:t>
            </a:r>
          </a:p>
          <a:p>
            <a:pPr marL="171450" indent="-171450"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Sus servicios son prestados por empresas o agencias. Su facilitador independiente y apoyo al personal tienen su relación empleado/empleador con las agencias que Sofía y su familia han contratado. Ella y FMS no tienen relación de empleado/empleador con las personas que prestan servicios en su plan de gastos. Sus otros servicios, su clase de arte y campamento también son agencias. </a:t>
            </a:r>
          </a:p>
          <a:p>
            <a:pPr marL="171450" indent="-171450"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El proveedor de FMS solo dará cheques a empresas o agencias.</a:t>
            </a:r>
          </a:p>
        </p:txBody>
      </p:sp>
      <p:sp>
        <p:nvSpPr>
          <p:cNvPr id="4" name="Slide Number Placeholder 3"/>
          <p:cNvSpPr>
            <a:spLocks noGrp="1"/>
          </p:cNvSpPr>
          <p:nvPr>
            <p:ph type="sldNum" sz="quarter" idx="10"/>
          </p:nvPr>
        </p:nvSpPr>
        <p:spPr/>
        <p:txBody>
          <a:bodyPr/>
          <a:lstStyle/>
          <a:p>
            <a:fld id="{1C78673E-F29B-4593-BE77-BC78070867BB}" type="slidenum">
              <a:rPr lang="en-US" smtClean="0"/>
              <a:t>66</a:t>
            </a:fld>
            <a:endParaRPr lang="en-US"/>
          </a:p>
        </p:txBody>
      </p:sp>
    </p:spTree>
    <p:extLst>
      <p:ext uri="{BB962C8B-B14F-4D97-AF65-F5344CB8AC3E}">
        <p14:creationId xmlns:p14="http://schemas.microsoft.com/office/powerpoint/2010/main" val="40225158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En el caso de Sofía, no tenía empleados.  Cualquier persona que trabaje con ella será proporcionada por una agencia o empresa.</a:t>
            </a: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Pero, ¿qué pasa si hay una combinación de servicios?  ¿Qué pasa si tiene agencias y empleados que contratará directamente?</a:t>
            </a:r>
          </a:p>
          <a:p>
            <a:pPr marL="0" marR="0" lvl="0" indent="0" algn="l" defTabSz="914400" rtl="0" eaLnBrk="1" fontAlgn="auto" latinLnBrk="0" hangingPunct="1">
              <a:lnSpc>
                <a:spcPct val="100000"/>
              </a:lnSpc>
              <a:spcBef>
                <a:spcPct val="0"/>
              </a:spcBef>
              <a:spcAft>
                <a:spcPct val="0"/>
              </a:spcAft>
              <a:buClrTx/>
              <a:buSzTx/>
              <a:buFontTx/>
              <a:buNone/>
              <a:defRPr/>
            </a:pPr>
            <a:endParaRPr lang="en-US">
              <a:solidFill>
                <a:schemeClr val="tx1"/>
              </a:solidFill>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Cuando diseña sus servicios y apoyos en su IPP, pueden ser de múltiples descripciones de los modelos de FMS de los que acabamos de hablar.  </a:t>
            </a:r>
          </a:p>
          <a:p>
            <a:endParaRPr lang="en-US">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67</a:t>
            </a:fld>
            <a:endParaRPr lang="en-US"/>
          </a:p>
        </p:txBody>
      </p:sp>
    </p:spTree>
    <p:extLst>
      <p:ext uri="{BB962C8B-B14F-4D97-AF65-F5344CB8AC3E}">
        <p14:creationId xmlns:p14="http://schemas.microsoft.com/office/powerpoint/2010/main" val="1421897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Jason tiene esta combinación de servicios en su plan de gastos. Contratará personal de una agencia para su entrenador de trabajo para jardinería </a:t>
            </a:r>
            <a:r>
              <a:rPr lang="es-US" sz="1800" b="1" i="0" strike="noStrike" cap="none" spc="0" baseline="0">
                <a:solidFill>
                  <a:srgbClr val="000000"/>
                </a:solidFill>
                <a:effectLst/>
                <a:latin typeface="Calibri"/>
                <a:ea typeface="Calibri"/>
                <a:cs typeface="Calibri"/>
              </a:rPr>
              <a:t>Y</a:t>
            </a:r>
            <a:r>
              <a:rPr lang="es-US" sz="1800" b="0" i="0" strike="noStrike" cap="none" spc="0" baseline="0">
                <a:solidFill>
                  <a:srgbClr val="000000"/>
                </a:solidFill>
                <a:effectLst/>
                <a:latin typeface="Calibri"/>
                <a:ea typeface="Calibri"/>
                <a:cs typeface="Calibri"/>
              </a:rPr>
              <a:t> él contratará personal directamente como entrenador social y para sus otras necesidades de personal, en la comunidad.</a:t>
            </a:r>
          </a:p>
        </p:txBody>
      </p:sp>
      <p:sp>
        <p:nvSpPr>
          <p:cNvPr id="4" name="Slide Number Placeholder 3"/>
          <p:cNvSpPr>
            <a:spLocks noGrp="1"/>
          </p:cNvSpPr>
          <p:nvPr>
            <p:ph type="sldNum" sz="quarter" idx="10"/>
          </p:nvPr>
        </p:nvSpPr>
        <p:spPr/>
        <p:txBody>
          <a:bodyPr/>
          <a:lstStyle/>
          <a:p>
            <a:fld id="{1C78673E-F29B-4593-BE77-BC78070867BB}" type="slidenum">
              <a:rPr lang="en-US" smtClean="0"/>
              <a:t>68</a:t>
            </a:fld>
            <a:endParaRPr lang="en-US"/>
          </a:p>
        </p:txBody>
      </p:sp>
    </p:spTree>
    <p:extLst>
      <p:ext uri="{BB962C8B-B14F-4D97-AF65-F5344CB8AC3E}">
        <p14:creationId xmlns:p14="http://schemas.microsoft.com/office/powerpoint/2010/main" val="29242955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US" sz="1800" b="0" i="1" strike="noStrike" cap="none" spc="0" baseline="0">
                <a:solidFill>
                  <a:srgbClr val="000000"/>
                </a:solidFill>
                <a:effectLst/>
                <a:latin typeface="Calibri"/>
                <a:ea typeface="Calibri"/>
                <a:cs typeface="Calibri"/>
              </a:rPr>
              <a:t>Folleto</a:t>
            </a:r>
            <a:r>
              <a:rPr lang="es-US" sz="1800" b="1" i="1" strike="noStrike" cap="none" spc="0" baseline="0">
                <a:solidFill>
                  <a:srgbClr val="000000"/>
                </a:solidFill>
                <a:effectLst/>
                <a:latin typeface="Calibri"/>
                <a:ea typeface="Calibri"/>
                <a:cs typeface="Calibri"/>
              </a:rPr>
              <a:t>: </a:t>
            </a:r>
            <a:r>
              <a:rPr lang="es-US" sz="1800" b="1" i="0" strike="noStrike" cap="none" spc="0" baseline="0">
                <a:solidFill>
                  <a:srgbClr val="000000"/>
                </a:solidFill>
                <a:effectLst/>
                <a:latin typeface="Calibri"/>
                <a:ea typeface="Calibri"/>
                <a:cs typeface="Calibri"/>
              </a:rPr>
              <a:t>Las tarifas máximas del proveedor de FMS</a:t>
            </a:r>
          </a:p>
          <a:p>
            <a:pPr defTabSz="931774">
              <a:defRPr/>
            </a:pPr>
            <a:endParaRPr lang="en-US">
              <a:solidFill>
                <a:schemeClr val="tx1"/>
              </a:solidFill>
            </a:endParaRPr>
          </a:p>
          <a:p>
            <a:pPr defTabSz="931774">
              <a:defRPr/>
            </a:pPr>
            <a:r>
              <a:rPr lang="es-US" sz="1800" b="0" i="0" strike="noStrike" cap="none" spc="0" baseline="0">
                <a:solidFill>
                  <a:srgbClr val="000000"/>
                </a:solidFill>
                <a:effectLst/>
                <a:latin typeface="Calibri"/>
                <a:ea typeface="Calibri"/>
                <a:cs typeface="Calibri"/>
              </a:rPr>
              <a:t>Su tarifa para los servicios de FMS se basará en la </a:t>
            </a:r>
            <a:r>
              <a:rPr lang="es-US" sz="1800" b="1" i="0" strike="noStrike" cap="none" spc="0" baseline="0">
                <a:solidFill>
                  <a:srgbClr val="000000"/>
                </a:solidFill>
                <a:effectLst/>
                <a:latin typeface="Calibri"/>
                <a:ea typeface="Calibri"/>
                <a:cs typeface="Calibri"/>
              </a:rPr>
              <a:t>tarifa más alta de </a:t>
            </a:r>
            <a:r>
              <a:rPr lang="es-US" sz="1800" b="0" i="0" strike="noStrike" cap="none" spc="0" baseline="0">
                <a:solidFill>
                  <a:srgbClr val="000000"/>
                </a:solidFill>
                <a:effectLst/>
                <a:latin typeface="Calibri"/>
                <a:ea typeface="Calibri"/>
                <a:cs typeface="Calibri"/>
              </a:rPr>
              <a:t>sus modelos combinados, lo que significa que FMS tendrá </a:t>
            </a:r>
            <a:r>
              <a:rPr lang="es-US" sz="1800" b="1" i="0" strike="noStrike" cap="none" spc="0" baseline="0">
                <a:solidFill>
                  <a:srgbClr val="000000"/>
                </a:solidFill>
                <a:effectLst/>
                <a:latin typeface="Calibri"/>
                <a:ea typeface="Calibri"/>
                <a:cs typeface="Calibri"/>
              </a:rPr>
              <a:t>mayor responsabilidad </a:t>
            </a:r>
            <a:r>
              <a:rPr lang="es-US" sz="1800" b="0" i="0" strike="noStrike" cap="none" spc="0" baseline="0">
                <a:solidFill>
                  <a:srgbClr val="000000"/>
                </a:solidFill>
                <a:effectLst/>
                <a:latin typeface="Calibri"/>
                <a:ea typeface="Calibri"/>
                <a:cs typeface="Calibri"/>
              </a:rPr>
              <a:t>al trabajar con usted.</a:t>
            </a:r>
          </a:p>
          <a:p>
            <a:pPr defTabSz="931774">
              <a:defRPr/>
            </a:pPr>
            <a:r>
              <a:rPr lang="es-US" sz="1800" b="0" i="0" strike="noStrike" cap="none" spc="0" baseline="0">
                <a:solidFill>
                  <a:srgbClr val="000000"/>
                </a:solidFill>
                <a:effectLst/>
                <a:latin typeface="Calibri"/>
                <a:ea typeface="Calibri"/>
                <a:cs typeface="Calibri"/>
              </a:rPr>
              <a:t>Por ejemplo, si algunos de sus servicios siguen el modelo de pagador de facturas, y algunos el modelo de co-empleador, sus tarifas máximas se basarán en el modelo de co-empleador. </a:t>
            </a:r>
          </a:p>
          <a:p>
            <a:pPr defTabSz="931774">
              <a:defRPr/>
            </a:pPr>
            <a:r>
              <a:rPr lang="es-US" sz="1800" b="0" i="0" strike="noStrike" cap="none" spc="0" baseline="0">
                <a:solidFill>
                  <a:srgbClr val="000000"/>
                </a:solidFill>
                <a:effectLst/>
                <a:latin typeface="Calibri"/>
                <a:ea typeface="Calibri"/>
                <a:cs typeface="Calibri"/>
              </a:rPr>
              <a:t>Las tarifas de FMS son:</a:t>
            </a:r>
          </a:p>
          <a:p>
            <a:pPr marL="171450" indent="-171450"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tarifas máximas </a:t>
            </a:r>
          </a:p>
          <a:p>
            <a:pPr marL="171450" indent="-171450"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en función del número de servicios pagados en su plan de gastos</a:t>
            </a:r>
          </a:p>
          <a:p>
            <a:pPr defTabSz="931774">
              <a:defRPr/>
            </a:pPr>
            <a:r>
              <a:rPr lang="es-US" sz="1800" b="0" i="0" strike="noStrike" cap="none" spc="0" baseline="0">
                <a:solidFill>
                  <a:srgbClr val="000000"/>
                </a:solidFill>
                <a:effectLst/>
                <a:latin typeface="Calibri"/>
                <a:ea typeface="Calibri"/>
                <a:cs typeface="Calibri"/>
              </a:rPr>
              <a:t>Puede negociar con su proveedor de FMS si desea hablar sobre tarifas más bajas que estas. </a:t>
            </a:r>
          </a:p>
        </p:txBody>
      </p:sp>
      <p:sp>
        <p:nvSpPr>
          <p:cNvPr id="4" name="Slide Number Placeholder 3"/>
          <p:cNvSpPr>
            <a:spLocks noGrp="1"/>
          </p:cNvSpPr>
          <p:nvPr>
            <p:ph type="sldNum" sz="quarter" idx="10"/>
          </p:nvPr>
        </p:nvSpPr>
        <p:spPr/>
        <p:txBody>
          <a:bodyPr/>
          <a:lstStyle/>
          <a:p>
            <a:fld id="{1C78673E-F29B-4593-BE77-BC78070867BB}" type="slidenum">
              <a:rPr lang="en-US" smtClean="0"/>
              <a:t>69</a:t>
            </a:fld>
            <a:endParaRPr lang="en-US"/>
          </a:p>
        </p:txBody>
      </p:sp>
    </p:spTree>
    <p:extLst>
      <p:ext uri="{BB962C8B-B14F-4D97-AF65-F5344CB8AC3E}">
        <p14:creationId xmlns:p14="http://schemas.microsoft.com/office/powerpoint/2010/main" val="3534926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Ahora, algo de esto es revisión porque todos pasaron por una sesión de información.  Pero en esta sesión de orientación iremos más a fondo y en más detalles.</a:t>
            </a:r>
          </a:p>
        </p:txBody>
      </p:sp>
      <p:sp>
        <p:nvSpPr>
          <p:cNvPr id="4" name="Slide Number Placeholder 3"/>
          <p:cNvSpPr>
            <a:spLocks noGrp="1"/>
          </p:cNvSpPr>
          <p:nvPr>
            <p:ph type="sldNum" sz="quarter" idx="5"/>
          </p:nvPr>
        </p:nvSpPr>
        <p:spPr/>
        <p:txBody>
          <a:bodyPr/>
          <a:lstStyle/>
          <a:p>
            <a:fld id="{1C78673E-F29B-4593-BE77-BC78070867BB}" type="slidenum">
              <a:rPr lang="en-US" smtClean="0"/>
              <a:t>7</a:t>
            </a:fld>
            <a:endParaRPr lang="en-US"/>
          </a:p>
        </p:txBody>
      </p:sp>
    </p:spTree>
    <p:extLst>
      <p:ext uri="{BB962C8B-B14F-4D97-AF65-F5344CB8AC3E}">
        <p14:creationId xmlns:p14="http://schemas.microsoft.com/office/powerpoint/2010/main" val="7903896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s-US" sz="1800" b="0" i="0" strike="noStrike" cap="none" spc="0" baseline="0">
                <a:solidFill>
                  <a:srgbClr val="000000"/>
                </a:solidFill>
                <a:effectLst/>
                <a:latin typeface="Calibri"/>
                <a:ea typeface="Calibri"/>
                <a:cs typeface="Calibri"/>
              </a:rPr>
              <a:t>Vimos en el caso de Jason, él tiene una mezcla de servicios; va a contratar a personas </a:t>
            </a:r>
            <a:r>
              <a:rPr lang="es-US" sz="1800" b="0" i="0" u="sng" strike="noStrike" cap="none" spc="0" baseline="0">
                <a:solidFill>
                  <a:srgbClr val="000000"/>
                </a:solidFill>
                <a:effectLst/>
                <a:uFill>
                  <a:solidFill>
                    <a:srgbClr val="000000"/>
                  </a:solidFill>
                </a:uFill>
                <a:latin typeface="Calibri"/>
                <a:ea typeface="Calibri"/>
                <a:cs typeface="Calibri"/>
              </a:rPr>
              <a:t>y</a:t>
            </a:r>
            <a:r>
              <a:rPr lang="es-US" sz="1800" b="0" i="0" strike="noStrike" cap="none" spc="0" baseline="0">
                <a:solidFill>
                  <a:srgbClr val="000000"/>
                </a:solidFill>
                <a:effectLst/>
                <a:latin typeface="Calibri"/>
                <a:ea typeface="Calibri"/>
                <a:cs typeface="Calibri"/>
              </a:rPr>
              <a:t> va a pagar a las empresas. </a:t>
            </a:r>
          </a:p>
          <a:p>
            <a:r>
              <a:rPr lang="es-US" sz="1800" b="0" i="0" strike="noStrike" cap="none" spc="0" baseline="0">
                <a:solidFill>
                  <a:srgbClr val="000000"/>
                </a:solidFill>
                <a:effectLst/>
                <a:latin typeface="Calibri"/>
                <a:ea typeface="Calibri"/>
                <a:cs typeface="Calibri"/>
              </a:rPr>
              <a:t>En SDP, si FMS proporciona pagos a través de más de uno de los modelos, después su tarifa máxima no puede exceder el modelo de costo más alto para el número total de servicios. </a:t>
            </a:r>
          </a:p>
          <a:p>
            <a:pPr defTabSz="931774">
              <a:defRPr/>
            </a:pPr>
            <a:r>
              <a:rPr lang="es-US" sz="1800" b="0" i="0" strike="noStrike" cap="none" spc="0" baseline="0">
                <a:solidFill>
                  <a:srgbClr val="000000"/>
                </a:solidFill>
                <a:effectLst/>
                <a:latin typeface="Calibri"/>
                <a:ea typeface="Calibri"/>
                <a:cs typeface="Calibri"/>
              </a:rPr>
              <a:t>La relación de Jason con su FMS estará bajo el modelo de co-empleador, porque tiene empleados y los servicios de las empresas que su FMS pagará directamente.</a:t>
            </a:r>
          </a:p>
          <a:p>
            <a:pPr defTabSz="931774">
              <a:defRPr/>
            </a:pPr>
            <a:r>
              <a:rPr lang="es-US" sz="1800" b="0" i="0" strike="noStrike" cap="none" spc="0" baseline="0">
                <a:solidFill>
                  <a:srgbClr val="000000"/>
                </a:solidFill>
                <a:effectLst/>
                <a:latin typeface="Calibri"/>
                <a:ea typeface="Calibri"/>
                <a:cs typeface="Calibri"/>
              </a:rPr>
              <a:t>Jason tiene más de 5 servicios. </a:t>
            </a:r>
          </a:p>
        </p:txBody>
      </p:sp>
      <p:sp>
        <p:nvSpPr>
          <p:cNvPr id="4" name="Slide Number Placeholder 3"/>
          <p:cNvSpPr>
            <a:spLocks noGrp="1"/>
          </p:cNvSpPr>
          <p:nvPr>
            <p:ph type="sldNum" sz="quarter" idx="10"/>
          </p:nvPr>
        </p:nvSpPr>
        <p:spPr/>
        <p:txBody>
          <a:bodyPr/>
          <a:lstStyle/>
          <a:p>
            <a:fld id="{1C78673E-F29B-4593-BE77-BC78070867BB}" type="slidenum">
              <a:rPr lang="en-US" smtClean="0"/>
              <a:t>70</a:t>
            </a:fld>
            <a:endParaRPr lang="en-US"/>
          </a:p>
        </p:txBody>
      </p:sp>
    </p:spTree>
    <p:extLst>
      <p:ext uri="{BB962C8B-B14F-4D97-AF65-F5344CB8AC3E}">
        <p14:creationId xmlns:p14="http://schemas.microsoft.com/office/powerpoint/2010/main" val="237452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De acuerdo con nuestra tabla, el modelo de co-empleador para más de 5 servicios supone una tarifa mensual máxima de FMS, $165.</a:t>
            </a:r>
          </a:p>
          <a:p>
            <a:pPr marL="228600" indent="-228600">
              <a:buAutoNum type="arabicParenR"/>
            </a:pPr>
            <a:r>
              <a:rPr lang="es-US" sz="1800" b="0" i="0" strike="noStrike" cap="none" spc="0" baseline="0">
                <a:solidFill>
                  <a:srgbClr val="000000"/>
                </a:solidFill>
                <a:effectLst/>
                <a:latin typeface="Calibri"/>
                <a:ea typeface="Calibri"/>
                <a:cs typeface="Calibri"/>
              </a:rPr>
              <a:t>Determine cada relación</a:t>
            </a:r>
          </a:p>
          <a:p>
            <a:pPr marL="228600" indent="-228600">
              <a:buAutoNum type="arabicParenR"/>
            </a:pPr>
            <a:r>
              <a:rPr lang="es-US" sz="1800" b="0" i="0" strike="noStrike" cap="none" spc="0" baseline="0">
                <a:solidFill>
                  <a:srgbClr val="000000"/>
                </a:solidFill>
                <a:effectLst/>
                <a:latin typeface="Calibri"/>
                <a:ea typeface="Calibri"/>
                <a:cs typeface="Calibri"/>
              </a:rPr>
              <a:t>Determine cuáles de los modelos en su combinación son los más caros (la mayor responsabilidad y responsabilidad de FMS)</a:t>
            </a:r>
          </a:p>
          <a:p>
            <a:pPr marL="228600" indent="-228600">
              <a:buAutoNum type="arabicParenR"/>
            </a:pPr>
            <a:r>
              <a:rPr lang="es-US" sz="1800" b="0" i="0" strike="noStrike" cap="none" spc="0" baseline="0">
                <a:solidFill>
                  <a:srgbClr val="000000"/>
                </a:solidFill>
                <a:effectLst/>
                <a:latin typeface="Calibri"/>
                <a:ea typeface="Calibri"/>
                <a:cs typeface="Calibri"/>
              </a:rPr>
              <a:t>Cuente los servicios del plan de gastos</a:t>
            </a:r>
          </a:p>
          <a:p>
            <a:pPr marL="228600" indent="-228600">
              <a:buAutoNum type="arabicParenR" startAt="4"/>
            </a:pPr>
            <a:r>
              <a:rPr lang="es-US" sz="1800" b="0" i="0" strike="noStrike" cap="none" spc="0" baseline="0">
                <a:solidFill>
                  <a:srgbClr val="000000"/>
                </a:solidFill>
                <a:effectLst/>
                <a:latin typeface="Calibri"/>
                <a:ea typeface="Calibri"/>
                <a:cs typeface="Calibri"/>
              </a:rPr>
              <a:t>Haga referencia a las </a:t>
            </a:r>
            <a:r>
              <a:rPr lang="es-US" sz="1200" b="1" i="0" strike="noStrike" cap="none" spc="0" baseline="0">
                <a:solidFill>
                  <a:srgbClr val="000000"/>
                </a:solidFill>
                <a:effectLst/>
                <a:latin typeface="Calibri"/>
                <a:ea typeface="Calibri"/>
                <a:cs typeface="Calibri"/>
              </a:rPr>
              <a:t>tarifas máximas de servicios de gestión financiera (FMS) </a:t>
            </a:r>
            <a:r>
              <a:rPr lang="es-US" sz="1200" b="0" i="0" strike="noStrike" cap="none" spc="0" baseline="0">
                <a:solidFill>
                  <a:srgbClr val="000000"/>
                </a:solidFill>
                <a:effectLst/>
                <a:latin typeface="Calibri"/>
                <a:ea typeface="Calibri"/>
                <a:cs typeface="Calibri"/>
              </a:rPr>
              <a:t>de la hoja de trabajo para determinar el costo de FMS</a:t>
            </a:r>
          </a:p>
          <a:p>
            <a:pPr marL="228600" indent="-228600">
              <a:buAutoNum type="arabicParenR" startAt="4"/>
            </a:pPr>
            <a:endParaRPr lang="en-US" sz="1200" b="0" i="0" u="none" strike="noStrike" kern="1200" baseline="0">
              <a:solidFill>
                <a:schemeClr val="tx1"/>
              </a:solidFill>
              <a:latin typeface="+mn-lt"/>
              <a:ea typeface="+mn-ea"/>
              <a:cs typeface="+mn-cs"/>
            </a:endParaRPr>
          </a:p>
          <a:p>
            <a:pPr marL="0" indent="0">
              <a:buNone/>
            </a:pPr>
            <a:r>
              <a:rPr lang="es-US" sz="1200" b="1" i="0" strike="noStrike" cap="none" spc="0" baseline="0">
                <a:solidFill>
                  <a:srgbClr val="000000"/>
                </a:solidFill>
                <a:effectLst/>
                <a:latin typeface="Calibri"/>
                <a:ea typeface="Calibri"/>
                <a:cs typeface="Calibri"/>
              </a:rPr>
              <a:t>******</a:t>
            </a:r>
            <a:r>
              <a:rPr lang="es-US" sz="1200" b="0" i="0" strike="noStrike" cap="none" spc="0" baseline="0">
                <a:solidFill>
                  <a:srgbClr val="000000"/>
                </a:solidFill>
                <a:effectLst/>
                <a:latin typeface="Calibri"/>
                <a:ea typeface="Calibri"/>
                <a:cs typeface="Calibri"/>
              </a:rPr>
              <a:t> </a:t>
            </a:r>
            <a:r>
              <a:rPr lang="es-US" sz="1200" b="1" i="0" strike="noStrike" cap="none" spc="0" baseline="0">
                <a:solidFill>
                  <a:srgbClr val="000000"/>
                </a:solidFill>
                <a:effectLst/>
                <a:latin typeface="Calibri"/>
                <a:ea typeface="Calibri"/>
                <a:cs typeface="Calibri"/>
              </a:rPr>
              <a:t>(modelo más alto $ + # de servicios = costo) * * * * * *</a:t>
            </a:r>
          </a:p>
          <a:p>
            <a:pPr marL="0" indent="0">
              <a:buNone/>
            </a:pPr>
            <a:endParaRPr lang="en-US" sz="1200" b="1"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En SDP, si FMS proporciona pagos a través de más de uno de los modelos, después su tarifa máxima no puede exceder el modelo de costo más alto para el número total de servicios. </a:t>
            </a:r>
          </a:p>
        </p:txBody>
      </p:sp>
      <p:sp>
        <p:nvSpPr>
          <p:cNvPr id="4" name="Slide Number Placeholder 3"/>
          <p:cNvSpPr>
            <a:spLocks noGrp="1"/>
          </p:cNvSpPr>
          <p:nvPr>
            <p:ph type="sldNum" sz="quarter" idx="10"/>
          </p:nvPr>
        </p:nvSpPr>
        <p:spPr/>
        <p:txBody>
          <a:bodyPr/>
          <a:lstStyle/>
          <a:p>
            <a:fld id="{1C78673E-F29B-4593-BE77-BC78070867BB}" type="slidenum">
              <a:rPr lang="en-US" smtClean="0"/>
              <a:t>71</a:t>
            </a:fld>
            <a:endParaRPr lang="en-US"/>
          </a:p>
        </p:txBody>
      </p:sp>
    </p:spTree>
    <p:extLst>
      <p:ext uri="{BB962C8B-B14F-4D97-AF65-F5344CB8AC3E}">
        <p14:creationId xmlns:p14="http://schemas.microsoft.com/office/powerpoint/2010/main" val="168989110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800" b="0" i="0" strike="noStrike" cap="none" spc="0" baseline="0">
                <a:solidFill>
                  <a:srgbClr val="000000"/>
                </a:solidFill>
                <a:effectLst/>
                <a:latin typeface="Calibri"/>
                <a:ea typeface="Calibri"/>
                <a:cs typeface="Calibri"/>
              </a:rPr>
              <a:t>Según nuestro gráfico, el modelo de pagador de facturas entre 4-6 servicios hace que la tarifa de FMS mensual máxima de Sofía sea $75.</a:t>
            </a:r>
          </a:p>
          <a:p>
            <a:pPr marL="228600" indent="-228600">
              <a:buAutoNum type="arabicParenR"/>
            </a:pPr>
            <a:r>
              <a:rPr lang="es-US" sz="1800" b="0" i="0" strike="noStrike" cap="none" spc="0" baseline="0">
                <a:solidFill>
                  <a:srgbClr val="000000"/>
                </a:solidFill>
                <a:effectLst/>
                <a:latin typeface="Calibri"/>
                <a:ea typeface="Calibri"/>
                <a:cs typeface="Calibri"/>
              </a:rPr>
              <a:t>Determine cada relación</a:t>
            </a:r>
          </a:p>
          <a:p>
            <a:pPr marL="228600" indent="-228600">
              <a:buAutoNum type="arabicParenR"/>
            </a:pPr>
            <a:r>
              <a:rPr lang="es-US" sz="1800" b="0" i="0" strike="noStrike" cap="none" spc="0" baseline="0">
                <a:solidFill>
                  <a:srgbClr val="000000"/>
                </a:solidFill>
                <a:effectLst/>
                <a:latin typeface="Calibri"/>
                <a:ea typeface="Calibri"/>
                <a:cs typeface="Calibri"/>
              </a:rPr>
              <a:t>Determine qué modelos en su combinación son los más caros (la mayor responsabilidad y responsabilidad de FMS)</a:t>
            </a:r>
          </a:p>
          <a:p>
            <a:pPr marL="228600" indent="-228600">
              <a:buAutoNum type="arabicParenR"/>
            </a:pPr>
            <a:r>
              <a:rPr lang="es-US" sz="1800" b="0" i="0" strike="noStrike" cap="none" spc="0" baseline="0">
                <a:solidFill>
                  <a:srgbClr val="000000"/>
                </a:solidFill>
                <a:effectLst/>
                <a:latin typeface="Calibri"/>
                <a:ea typeface="Calibri"/>
                <a:cs typeface="Calibri"/>
              </a:rPr>
              <a:t>Cuente los servicios del plan de gastos</a:t>
            </a:r>
          </a:p>
          <a:p>
            <a:pPr marL="228600" indent="-228600">
              <a:buAutoNum type="arabicParenR" startAt="4"/>
            </a:pPr>
            <a:r>
              <a:rPr lang="es-US" sz="1800" b="0" i="0" strike="noStrike" cap="none" spc="0" baseline="0">
                <a:solidFill>
                  <a:srgbClr val="000000"/>
                </a:solidFill>
                <a:effectLst/>
                <a:latin typeface="Calibri"/>
                <a:ea typeface="Calibri"/>
                <a:cs typeface="Calibri"/>
              </a:rPr>
              <a:t>Haga referencia a las </a:t>
            </a:r>
            <a:r>
              <a:rPr lang="es-US" sz="1200" b="1" i="0" strike="noStrike" cap="none" spc="0" baseline="0">
                <a:solidFill>
                  <a:srgbClr val="000000"/>
                </a:solidFill>
                <a:effectLst/>
                <a:latin typeface="Calibri"/>
                <a:ea typeface="Calibri"/>
                <a:cs typeface="Calibri"/>
              </a:rPr>
              <a:t>tarifas máximas de servicios de gestión financiera (FMS) </a:t>
            </a:r>
            <a:r>
              <a:rPr lang="es-US" sz="1200" b="0" i="0" strike="noStrike" cap="none" spc="0" baseline="0">
                <a:solidFill>
                  <a:srgbClr val="000000"/>
                </a:solidFill>
                <a:effectLst/>
                <a:latin typeface="Calibri"/>
                <a:ea typeface="Calibri"/>
                <a:cs typeface="Calibri"/>
              </a:rPr>
              <a:t>de la hoja de trabajo para ver el costo de FMS</a:t>
            </a:r>
          </a:p>
          <a:p>
            <a:pPr marL="228600" indent="-228600">
              <a:buAutoNum type="arabicParenR" startAt="4"/>
            </a:pPr>
            <a:endParaRPr lang="en-US"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es-US" sz="1200" b="1" i="0" strike="noStrike" cap="none" spc="0" baseline="0">
                <a:solidFill>
                  <a:srgbClr val="000000"/>
                </a:solidFill>
                <a:effectLst/>
                <a:latin typeface="Calibri"/>
                <a:ea typeface="Calibri"/>
                <a:cs typeface="Calibri"/>
              </a:rPr>
              <a:t>******</a:t>
            </a:r>
            <a:r>
              <a:rPr lang="es-US" sz="1200" b="0" i="0" strike="noStrike" cap="none" spc="0" baseline="0">
                <a:solidFill>
                  <a:srgbClr val="000000"/>
                </a:solidFill>
                <a:effectLst/>
                <a:latin typeface="Calibri"/>
                <a:ea typeface="Calibri"/>
                <a:cs typeface="Calibri"/>
              </a:rPr>
              <a:t> </a:t>
            </a:r>
            <a:r>
              <a:rPr lang="es-US" sz="1200" b="1" i="0" strike="noStrike" cap="none" spc="0" baseline="0">
                <a:solidFill>
                  <a:srgbClr val="000000"/>
                </a:solidFill>
                <a:effectLst/>
                <a:latin typeface="Calibri"/>
                <a:ea typeface="Calibri"/>
                <a:cs typeface="Calibri"/>
              </a:rPr>
              <a:t>(modelo más alto $ + # de servicios = costo) * * * * * *</a:t>
            </a:r>
            <a:r>
              <a:rPr lang="es-US" sz="1200" b="0" i="0" strike="noStrike" cap="none" spc="0" baseline="0">
                <a:solidFill>
                  <a:srgbClr val="000000"/>
                </a:solidFill>
                <a:effectLst/>
                <a:latin typeface="Calibri"/>
                <a:ea typeface="Calibri"/>
                <a:cs typeface="Calibri"/>
              </a:rPr>
              <a:t>	</a:t>
            </a:r>
          </a:p>
          <a:p>
            <a:endParaRPr lang="en-US">
              <a:solidFill>
                <a:schemeClr val="tx1"/>
              </a:solidFill>
            </a:endParaRPr>
          </a:p>
          <a:p>
            <a:r>
              <a:rPr lang="es-US" sz="1800" b="0" i="0" strike="noStrike" cap="none" spc="0" baseline="0">
                <a:solidFill>
                  <a:srgbClr val="000000"/>
                </a:solidFill>
                <a:effectLst/>
                <a:latin typeface="Calibri"/>
                <a:ea typeface="Calibri"/>
                <a:cs typeface="Calibri"/>
              </a:rPr>
              <a:t>En SDP, si FMS proporciona pagos a través de más de uno de los modelos, después su tarifa máxima no puede exceder el modelo de costo más alto para el número total de servicios. </a:t>
            </a:r>
          </a:p>
          <a:p>
            <a:endParaRPr lang="en-US">
              <a:solidFill>
                <a:schemeClr val="tx1"/>
              </a:solidFill>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72</a:t>
            </a:fld>
            <a:endParaRPr lang="en-US"/>
          </a:p>
        </p:txBody>
      </p:sp>
    </p:spTree>
    <p:extLst>
      <p:ext uri="{BB962C8B-B14F-4D97-AF65-F5344CB8AC3E}">
        <p14:creationId xmlns:p14="http://schemas.microsoft.com/office/powerpoint/2010/main" val="2571993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1" strike="noStrike" cap="none" spc="0" baseline="0">
                <a:solidFill>
                  <a:srgbClr val="000000"/>
                </a:solidFill>
                <a:effectLst/>
                <a:latin typeface="Calibri"/>
                <a:ea typeface="Calibri"/>
                <a:cs typeface="Calibri"/>
              </a:rPr>
              <a:t>Empareje a las personas para hablar de lo siguiente, </a:t>
            </a:r>
            <a:r>
              <a:rPr lang="es-US" sz="1800" b="0" i="1" u="sng" strike="noStrike" cap="none" spc="0" baseline="0">
                <a:solidFill>
                  <a:srgbClr val="000000"/>
                </a:solidFill>
                <a:effectLst/>
                <a:uFill>
                  <a:solidFill>
                    <a:srgbClr val="000000"/>
                  </a:solidFill>
                </a:uFill>
                <a:latin typeface="Calibri"/>
                <a:ea typeface="Calibri"/>
                <a:cs typeface="Calibri"/>
              </a:rPr>
              <a:t>O</a:t>
            </a:r>
            <a:r>
              <a:rPr lang="es-US" sz="1800" b="0" i="1" strike="noStrike" cap="none" spc="0" baseline="0">
                <a:solidFill>
                  <a:srgbClr val="000000"/>
                </a:solidFill>
                <a:effectLst/>
                <a:latin typeface="Calibri"/>
                <a:ea typeface="Calibri"/>
                <a:cs typeface="Calibri"/>
              </a:rPr>
              <a:t> hable con ellos de los tipos de servicios en un plan y pídales que determinen qué tipo de FMS podría usar alguien y por qué. Tomará 5-10 minutos.</a:t>
            </a:r>
          </a:p>
          <a:p>
            <a:pPr>
              <a:buFont typeface="Arial"/>
              <a:buChar char="•"/>
            </a:pPr>
            <a:endParaRPr lang="en-US" baseline="0">
              <a:solidFill>
                <a:schemeClr val="tx1"/>
              </a:solidFill>
            </a:endParaRPr>
          </a:p>
          <a:p>
            <a:pPr>
              <a:buFont typeface="Arial"/>
              <a:buChar char="•"/>
            </a:pPr>
            <a:r>
              <a:rPr lang="es-US" sz="1800" b="0" i="0" strike="noStrike" cap="none" spc="0" baseline="0">
                <a:solidFill>
                  <a:srgbClr val="000000"/>
                </a:solidFill>
                <a:effectLst/>
                <a:latin typeface="Calibri"/>
                <a:ea typeface="Calibri"/>
                <a:cs typeface="Calibri"/>
              </a:rPr>
              <a:t>¿Empleará a los trabajadores directamente?</a:t>
            </a:r>
          </a:p>
          <a:p>
            <a:pPr>
              <a:buFont typeface="Arial"/>
              <a:buChar char="•"/>
            </a:pPr>
            <a:r>
              <a:rPr lang="es-US" sz="1800" b="0" i="0" strike="noStrike" cap="none" spc="0" baseline="0">
                <a:solidFill>
                  <a:srgbClr val="000000"/>
                </a:solidFill>
                <a:effectLst/>
                <a:latin typeface="Calibri"/>
                <a:ea typeface="Calibri"/>
                <a:cs typeface="Calibri"/>
              </a:rPr>
              <a:t>En caso afirmativo, ¿desea toda la responsabilidad o control o desea compartirla con FMS?</a:t>
            </a:r>
          </a:p>
          <a:p>
            <a:pPr>
              <a:buFont typeface="Arial"/>
              <a:buChar char="•"/>
            </a:pPr>
            <a:r>
              <a:rPr lang="es-US" sz="1800" b="0" i="0" strike="noStrike" cap="none" spc="0" baseline="0">
                <a:solidFill>
                  <a:srgbClr val="000000"/>
                </a:solidFill>
                <a:effectLst/>
                <a:latin typeface="Calibri"/>
                <a:ea typeface="Calibri"/>
                <a:cs typeface="Calibri"/>
              </a:rPr>
              <a:t>¿Solo contratará a personas que trabajen para agencias o planean solo comprar artículos? </a:t>
            </a:r>
          </a:p>
        </p:txBody>
      </p:sp>
      <p:sp>
        <p:nvSpPr>
          <p:cNvPr id="4" name="Slide Number Placeholder 3"/>
          <p:cNvSpPr>
            <a:spLocks noGrp="1"/>
          </p:cNvSpPr>
          <p:nvPr>
            <p:ph type="sldNum" sz="quarter" idx="5"/>
          </p:nvPr>
        </p:nvSpPr>
        <p:spPr/>
        <p:txBody>
          <a:bodyPr/>
          <a:lstStyle/>
          <a:p>
            <a:fld id="{1C78673E-F29B-4593-BE77-BC78070867BB}" type="slidenum">
              <a:rPr lang="en-US" smtClean="0"/>
              <a:t>73</a:t>
            </a:fld>
            <a:endParaRPr lang="en-US"/>
          </a:p>
        </p:txBody>
      </p:sp>
    </p:spTree>
    <p:extLst>
      <p:ext uri="{BB962C8B-B14F-4D97-AF65-F5344CB8AC3E}">
        <p14:creationId xmlns:p14="http://schemas.microsoft.com/office/powerpoint/2010/main" val="424733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arenR"/>
            </a:pPr>
            <a:r>
              <a:rPr lang="es-US" sz="1200" b="0" i="0" strike="noStrike" cap="none" spc="0" baseline="0">
                <a:solidFill>
                  <a:srgbClr val="000000"/>
                </a:solidFill>
                <a:effectLst/>
                <a:latin typeface="Calibri"/>
                <a:ea typeface="Calibri"/>
                <a:cs typeface="Calibri"/>
              </a:rPr>
              <a:t>FMS debe:</a:t>
            </a:r>
          </a:p>
          <a:p>
            <a:pPr marL="174708" indent="-174708" defTabSz="931774">
              <a:buFont typeface="Arial" panose="020B0604020202020204" pitchFamily="34" charset="0"/>
              <a:buChar char="•"/>
              <a:defRPr/>
            </a:pPr>
            <a:r>
              <a:rPr lang="es-US" sz="1800" b="1" i="0" strike="noStrike" cap="none" spc="0" baseline="0">
                <a:solidFill>
                  <a:srgbClr val="000000"/>
                </a:solidFill>
                <a:effectLst/>
                <a:latin typeface="Calibri"/>
                <a:ea typeface="Calibri"/>
                <a:cs typeface="Calibri"/>
              </a:rPr>
              <a:t>Ser contratado </a:t>
            </a:r>
            <a:r>
              <a:rPr lang="es-US" sz="1800" b="0" i="0" strike="noStrike" cap="none" spc="0" baseline="0">
                <a:solidFill>
                  <a:srgbClr val="000000"/>
                </a:solidFill>
                <a:effectLst/>
                <a:latin typeface="Calibri"/>
                <a:ea typeface="Calibri"/>
                <a:cs typeface="Calibri"/>
              </a:rPr>
              <a:t>por el centro regional</a:t>
            </a:r>
          </a:p>
          <a:p>
            <a:pPr marL="174708" indent="-174708" defTabSz="931774">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Utilizar su plan de gastos para </a:t>
            </a:r>
            <a:r>
              <a:rPr lang="es-US" sz="1800" b="1" i="0" strike="noStrike" cap="none" spc="0" baseline="0">
                <a:solidFill>
                  <a:srgbClr val="000000"/>
                </a:solidFill>
                <a:effectLst/>
                <a:latin typeface="Calibri"/>
                <a:ea typeface="Calibri"/>
                <a:cs typeface="Calibri"/>
              </a:rPr>
              <a:t>pagar</a:t>
            </a:r>
            <a:r>
              <a:rPr lang="es-US" sz="1800" b="0" i="0" strike="noStrike" cap="none" spc="0" baseline="0">
                <a:solidFill>
                  <a:srgbClr val="000000"/>
                </a:solidFill>
                <a:effectLst/>
                <a:latin typeface="Calibri"/>
                <a:ea typeface="Calibri"/>
                <a:cs typeface="Calibri"/>
              </a:rPr>
              <a:t> servicios y apoyos en su IPP.</a:t>
            </a:r>
          </a:p>
          <a:p>
            <a:pPr marL="171450" marR="0" lvl="0" indent="-171450" algn="l" defTabSz="931774"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Enviarle a usted y a su centro regional </a:t>
            </a:r>
            <a:r>
              <a:rPr lang="es-US" sz="1200" b="0" i="0" strike="noStrike" cap="none" spc="0" baseline="0">
                <a:solidFill>
                  <a:srgbClr val="000000"/>
                </a:solidFill>
                <a:effectLst/>
                <a:latin typeface="Calibri"/>
                <a:ea typeface="Calibri"/>
                <a:cs typeface="Calibri"/>
              </a:rPr>
              <a:t>resúmenes mensuales </a:t>
            </a:r>
            <a:r>
              <a:rPr lang="es-US" sz="1800" b="0" i="0" strike="noStrike" cap="none" spc="0" baseline="0">
                <a:solidFill>
                  <a:srgbClr val="000000"/>
                </a:solidFill>
                <a:effectLst/>
                <a:latin typeface="Calibri"/>
                <a:ea typeface="Calibri"/>
                <a:cs typeface="Calibri"/>
              </a:rPr>
              <a:t>de su plan de gastos.</a:t>
            </a:r>
          </a:p>
          <a:p>
            <a:pPr marL="171450" marR="0" lvl="0" indent="-171450" algn="l" defTabSz="931774"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FMS es un servicio requerido para SDP</a:t>
            </a:r>
          </a:p>
          <a:p>
            <a:pPr marL="0" marR="0" lvl="0" indent="0" algn="l" defTabSz="931774" rtl="0" eaLnBrk="1" fontAlgn="auto" latinLnBrk="0" hangingPunct="1">
              <a:lnSpc>
                <a:spcPct val="100000"/>
              </a:lnSpc>
              <a:spcBef>
                <a:spcPct val="0"/>
              </a:spcBef>
              <a:spcAft>
                <a:spcPct val="0"/>
              </a:spcAft>
              <a:buClrTx/>
              <a:buSzTx/>
              <a:buFont typeface="Arial" panose="020B0604020202020204" pitchFamily="34" charset="0"/>
              <a:buNone/>
              <a:defRPr/>
            </a:pPr>
            <a:r>
              <a:rPr lang="es-US" sz="1800" b="0" i="0" strike="noStrike" cap="none" spc="0" baseline="0">
                <a:solidFill>
                  <a:srgbClr val="000000"/>
                </a:solidFill>
                <a:effectLst/>
                <a:latin typeface="Calibri"/>
                <a:ea typeface="Calibri"/>
                <a:cs typeface="Calibri"/>
              </a:rPr>
              <a:t>2) su relación con sus empleados, si usted tiene alguna, determinará su relación con FMS</a:t>
            </a:r>
          </a:p>
          <a:p>
            <a:pPr marL="0" marR="0" lvl="0" indent="0" algn="l" defTabSz="931774" rtl="0" eaLnBrk="1" fontAlgn="auto" latinLnBrk="0" hangingPunct="1">
              <a:lnSpc>
                <a:spcPct val="100000"/>
              </a:lnSpc>
              <a:spcBef>
                <a:spcPct val="0"/>
              </a:spcBef>
              <a:spcAft>
                <a:spcPct val="0"/>
              </a:spcAft>
              <a:buClrTx/>
              <a:buSzTx/>
              <a:buFont typeface="Arial" panose="020B0604020202020204" pitchFamily="34" charset="0"/>
              <a:buNone/>
              <a:defRPr/>
            </a:pPr>
            <a:endParaRPr lang="en-US" baseline="0">
              <a:solidFill>
                <a:schemeClr val="tx1"/>
              </a:solidFill>
              <a:latin typeface="+mn-lt"/>
            </a:endParaRPr>
          </a:p>
          <a:p>
            <a:pPr marL="0" marR="0" lvl="0" indent="0" algn="l" defTabSz="931774" rtl="0" eaLnBrk="1" fontAlgn="auto" latinLnBrk="0" hangingPunct="1">
              <a:lnSpc>
                <a:spcPct val="100000"/>
              </a:lnSpc>
              <a:spcBef>
                <a:spcPct val="0"/>
              </a:spcBef>
              <a:spcAft>
                <a:spcPct val="0"/>
              </a:spcAft>
              <a:buClrTx/>
              <a:buSzTx/>
              <a:buFont typeface="Arial" panose="020B0604020202020204" pitchFamily="34" charset="0"/>
              <a:buNone/>
              <a:defRPr/>
            </a:pPr>
            <a:r>
              <a:rPr lang="es-US" sz="1800" b="0" i="0" strike="noStrike" cap="none" spc="0" baseline="0">
                <a:solidFill>
                  <a:srgbClr val="000000"/>
                </a:solidFill>
                <a:effectLst/>
                <a:latin typeface="Calibri"/>
                <a:ea typeface="Calibri"/>
                <a:cs typeface="Calibri"/>
              </a:rPr>
              <a:t>3) hay tres modelos para esa relación. </a:t>
            </a:r>
          </a:p>
          <a:p>
            <a:pPr marL="0" marR="0" lvl="0" indent="0" algn="l" defTabSz="931774" rtl="0" eaLnBrk="1" fontAlgn="auto" latinLnBrk="0" hangingPunct="1">
              <a:lnSpc>
                <a:spcPct val="100000"/>
              </a:lnSpc>
              <a:spcBef>
                <a:spcPct val="0"/>
              </a:spcBef>
              <a:spcAft>
                <a:spcPct val="0"/>
              </a:spcAft>
              <a:buClrTx/>
              <a:buSzTx/>
              <a:buFont typeface="Arial" panose="020B0604020202020204" pitchFamily="34" charset="0"/>
              <a:buNone/>
              <a:defRPr/>
            </a:pPr>
            <a:endParaRPr lang="en-US" baseline="0">
              <a:solidFill>
                <a:schemeClr val="tx1"/>
              </a:solidFill>
              <a:latin typeface="+mn-lt"/>
            </a:endParaRPr>
          </a:p>
          <a:p>
            <a:pPr marL="0" marR="0" lvl="0" indent="0" algn="l" defTabSz="931774" rtl="0" eaLnBrk="1" fontAlgn="auto" latinLnBrk="0" hangingPunct="1">
              <a:lnSpc>
                <a:spcPct val="100000"/>
              </a:lnSpc>
              <a:spcBef>
                <a:spcPct val="0"/>
              </a:spcBef>
              <a:spcAft>
                <a:spcPct val="0"/>
              </a:spcAft>
              <a:buClrTx/>
              <a:buSzTx/>
              <a:buFont typeface="Arial" panose="020B0604020202020204" pitchFamily="34" charset="0"/>
              <a:buNone/>
              <a:defRPr/>
            </a:pPr>
            <a:r>
              <a:rPr lang="es-US" sz="1800" b="0" i="0" strike="noStrike" cap="none" spc="0" baseline="0">
                <a:solidFill>
                  <a:srgbClr val="000000"/>
                </a:solidFill>
                <a:effectLst/>
                <a:latin typeface="Calibri"/>
                <a:ea typeface="Calibri"/>
                <a:cs typeface="Calibri"/>
              </a:rPr>
              <a:t>4) el modelo y el número de servicios que tiene en su plan de gastos determinan el costo de FMS. </a:t>
            </a:r>
          </a:p>
          <a:p>
            <a:pPr algn="l"/>
            <a:endParaRPr lang="en-US" sz="1200" b="0">
              <a:solidFill>
                <a:schemeClr val="tx1"/>
              </a:solidFill>
              <a:latin typeface="+mn-lt"/>
            </a:endParaRPr>
          </a:p>
        </p:txBody>
      </p:sp>
      <p:sp>
        <p:nvSpPr>
          <p:cNvPr id="4" name="Slide Number Placeholder 3"/>
          <p:cNvSpPr>
            <a:spLocks noGrp="1"/>
          </p:cNvSpPr>
          <p:nvPr>
            <p:ph type="sldNum" sz="quarter" idx="10"/>
          </p:nvPr>
        </p:nvSpPr>
        <p:spPr/>
        <p:txBody>
          <a:bodyPr/>
          <a:lstStyle/>
          <a:p>
            <a:fld id="{1C78673E-F29B-4593-BE77-BC78070867BB}" type="slidenum">
              <a:rPr lang="en-US" smtClean="0"/>
              <a:t>74</a:t>
            </a:fld>
            <a:endParaRPr lang="en-US"/>
          </a:p>
        </p:txBody>
      </p:sp>
    </p:spTree>
    <p:extLst>
      <p:ext uri="{BB962C8B-B14F-4D97-AF65-F5344CB8AC3E}">
        <p14:creationId xmlns:p14="http://schemas.microsoft.com/office/powerpoint/2010/main" val="427781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75</a:t>
            </a:fld>
            <a:endParaRPr lang="en-US"/>
          </a:p>
        </p:txBody>
      </p:sp>
    </p:spTree>
    <p:extLst>
      <p:ext uri="{BB962C8B-B14F-4D97-AF65-F5344CB8AC3E}">
        <p14:creationId xmlns:p14="http://schemas.microsoft.com/office/powerpoint/2010/main" val="8621322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1C78673E-F29B-4593-BE77-BC78070867BB}" type="slidenum">
              <a:rPr lang="en-US" smtClean="0"/>
              <a:t>76</a:t>
            </a:fld>
            <a:endParaRPr lang="en-US"/>
          </a:p>
        </p:txBody>
      </p:sp>
    </p:spTree>
    <p:extLst>
      <p:ext uri="{BB962C8B-B14F-4D97-AF65-F5344CB8AC3E}">
        <p14:creationId xmlns:p14="http://schemas.microsoft.com/office/powerpoint/2010/main" val="539830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ct val="0"/>
              </a:spcAft>
              <a:buClrTx/>
              <a:buSzTx/>
              <a:buFont typeface="Arial"/>
              <a:buNone/>
              <a:defRPr/>
            </a:pPr>
            <a:r>
              <a:rPr lang="es-US" sz="1800" b="0" i="0" strike="noStrike" cap="none" spc="0" baseline="0">
                <a:solidFill>
                  <a:srgbClr val="000000"/>
                </a:solidFill>
                <a:effectLst/>
                <a:latin typeface="Calibri"/>
                <a:ea typeface="Calibri"/>
                <a:cs typeface="Calibri"/>
              </a:rPr>
              <a:t>En SDP, usted tendrá los mismos derechos que tiene ahora. </a:t>
            </a:r>
          </a:p>
          <a:p>
            <a:pPr marL="0" marR="0" indent="0" algn="l" defTabSz="914400" rtl="0" eaLnBrk="1" fontAlgn="auto" latinLnBrk="0" hangingPunct="1">
              <a:lnSpc>
                <a:spcPct val="100000"/>
              </a:lnSpc>
              <a:spcBef>
                <a:spcPct val="0"/>
              </a:spcBef>
              <a:spcAft>
                <a:spcPct val="0"/>
              </a:spcAft>
              <a:buClrTx/>
              <a:buSzTx/>
              <a:buFont typeface="Arial"/>
              <a:buNone/>
              <a:defRPr/>
            </a:pPr>
            <a:r>
              <a:rPr lang="es-US" sz="1800" b="0" i="0" strike="noStrike" cap="none" spc="0" baseline="0">
                <a:solidFill>
                  <a:srgbClr val="000000"/>
                </a:solidFill>
                <a:effectLst/>
                <a:latin typeface="Calibri"/>
                <a:ea typeface="Calibri"/>
                <a:cs typeface="Calibri"/>
              </a:rPr>
              <a:t>Lo que incluye el derecho a:</a:t>
            </a:r>
          </a:p>
          <a:p>
            <a:pPr marL="171450" marR="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el proceso de IPP</a:t>
            </a:r>
          </a:p>
          <a:p>
            <a:pPr marL="171450" marR="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audiencia imparcial</a:t>
            </a:r>
          </a:p>
          <a:p>
            <a:pPr marL="171450" marR="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apelaciones</a:t>
            </a:r>
          </a:p>
          <a:p>
            <a:pPr>
              <a:buFont typeface="Arial"/>
              <a:buNone/>
            </a:pPr>
            <a:r>
              <a:rPr lang="es-US" sz="1800" b="0" i="0" strike="noStrike" cap="none" spc="0" baseline="0">
                <a:solidFill>
                  <a:srgbClr val="000000"/>
                </a:solidFill>
                <a:effectLst/>
                <a:latin typeface="Calibri"/>
                <a:ea typeface="Calibri"/>
                <a:cs typeface="Calibri"/>
              </a:rPr>
              <a:t>Trabaje con los miembros de su equipo para resolver los problemas, teniendo presentes los 5 principios, el proceso de planificación centrado en la persona y las reglas que aprendió hoy. </a:t>
            </a:r>
          </a:p>
          <a:p>
            <a:pPr>
              <a:buFont typeface="Arial"/>
              <a:buNone/>
            </a:pPr>
            <a:endParaRPr lang="en-US">
              <a:solidFill>
                <a:schemeClr val="tx1"/>
              </a:solidFill>
            </a:endParaRPr>
          </a:p>
          <a:p>
            <a:pPr>
              <a:buFont typeface="Arial"/>
              <a:buNone/>
            </a:pPr>
            <a:r>
              <a:rPr lang="es-US" sz="1800" b="0" i="0" strike="noStrike" cap="none" spc="0" baseline="0">
                <a:solidFill>
                  <a:srgbClr val="000000"/>
                </a:solidFill>
                <a:effectLst/>
                <a:latin typeface="Calibri"/>
                <a:ea typeface="Calibri"/>
                <a:cs typeface="Calibri"/>
              </a:rPr>
              <a:t>Ya que todos estamos aprendiendo juntos, si necesita ayuda, su centro regional le apoyará.  Además, usted o su centro regional pueden enviar un correo electrónico a DDS: sdp@dds.ca.gov. </a:t>
            </a:r>
          </a:p>
          <a:p>
            <a:pPr>
              <a:buFont typeface="Arial"/>
              <a:buNone/>
            </a:pPr>
            <a:endParaRPr lang="en-US" baseline="0">
              <a:solidFill>
                <a:schemeClr val="tx1"/>
              </a:solidFill>
            </a:endParaRPr>
          </a:p>
          <a:p>
            <a:pPr>
              <a:buFont typeface="Arial"/>
              <a:buNone/>
            </a:pPr>
            <a:r>
              <a:rPr lang="es-US" sz="1800" b="0" i="0" strike="noStrike" cap="none" spc="0" baseline="0">
                <a:solidFill>
                  <a:srgbClr val="000000"/>
                </a:solidFill>
                <a:effectLst/>
                <a:latin typeface="Calibri"/>
                <a:ea typeface="Calibri"/>
                <a:cs typeface="Calibri"/>
              </a:rPr>
              <a:t>Puede encontrar más información sobre sus derechos en el sitio web de DDS: www.dds.ca.gov.</a:t>
            </a:r>
          </a:p>
        </p:txBody>
      </p:sp>
      <p:sp>
        <p:nvSpPr>
          <p:cNvPr id="4" name="Slide Number Placeholder 3"/>
          <p:cNvSpPr>
            <a:spLocks noGrp="1"/>
          </p:cNvSpPr>
          <p:nvPr>
            <p:ph type="sldNum" sz="quarter" idx="5"/>
          </p:nvPr>
        </p:nvSpPr>
        <p:spPr/>
        <p:txBody>
          <a:bodyPr/>
          <a:lstStyle/>
          <a:p>
            <a:fld id="{1C78673E-F29B-4593-BE77-BC78070867BB}" type="slidenum">
              <a:rPr lang="en-US" smtClean="0"/>
              <a:t>77</a:t>
            </a:fld>
            <a:endParaRPr lang="en-US"/>
          </a:p>
        </p:txBody>
      </p:sp>
    </p:spTree>
    <p:extLst>
      <p:ext uri="{BB962C8B-B14F-4D97-AF65-F5344CB8AC3E}">
        <p14:creationId xmlns:p14="http://schemas.microsoft.com/office/powerpoint/2010/main" val="1382889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defRPr/>
            </a:pPr>
            <a:r>
              <a:rPr lang="es-US" sz="1200" b="0" i="0" strike="noStrike" cap="none" spc="0" baseline="0">
                <a:solidFill>
                  <a:srgbClr val="000000"/>
                </a:solidFill>
                <a:effectLst/>
                <a:latin typeface="Calibri"/>
                <a:ea typeface="Calibri"/>
                <a:cs typeface="Calibri"/>
              </a:rPr>
              <a:t>PUNTOS CLAVE</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200" b="0" i="0" strike="noStrike" cap="none" spc="0" baseline="0">
                <a:solidFill>
                  <a:srgbClr val="000000"/>
                </a:solidFill>
                <a:effectLst/>
                <a:latin typeface="Calibri"/>
                <a:ea typeface="Calibri"/>
                <a:cs typeface="Calibri"/>
              </a:rPr>
              <a:t>Algunos de los proveedores que usted contrate deben obtener una verificación de antecedentes penales. Esta es una medida de seguridad importante en SDP.</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200" b="0" i="0" strike="noStrike" cap="none" spc="0" baseline="0">
                <a:solidFill>
                  <a:srgbClr val="000000"/>
                </a:solidFill>
                <a:effectLst/>
                <a:latin typeface="Calibri"/>
                <a:ea typeface="Calibri"/>
                <a:cs typeface="Calibri"/>
              </a:rPr>
              <a:t>Se requieren verificaciones de antecedentes penales para las personas a las que se les paga de su plan de gastos, que le brindan atención personal directa, incluidos familiares y amigos. El cuidado personal directo es ayuda para vestirse, arreglarse, bañarse o servicios de higiene personal.  </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200" b="0" i="0" strike="noStrike" cap="none" spc="0" baseline="0">
                <a:solidFill>
                  <a:srgbClr val="000000"/>
                </a:solidFill>
                <a:effectLst/>
                <a:latin typeface="Calibri"/>
                <a:ea typeface="Calibri"/>
                <a:cs typeface="Calibri"/>
              </a:rPr>
              <a:t>Usted o su FMS pueden requerir que otros proveedores de servicios obtengan una verificación de antecedentes también.  Puede haber casos en los que esto sea importante para usted o su proveedor de FMS.</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200" b="0" i="0" strike="noStrike" cap="none" spc="0" baseline="0">
                <a:solidFill>
                  <a:srgbClr val="000000"/>
                </a:solidFill>
                <a:effectLst/>
                <a:latin typeface="Calibri"/>
                <a:ea typeface="Calibri"/>
                <a:cs typeface="Calibri"/>
              </a:rPr>
              <a:t>Su FMS se asegura de que se completen las verificaciones de antecedentes penales. </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El proveedor de servicios o el personal DEBE obtener una nueva verificación de antecedentes de DDS, incluso si ya han hecho una al proporcionar otros servicios (es decir: IHSS). Están obligados a tener una verificación de antecedentes de DDS. </a:t>
            </a:r>
          </a:p>
          <a:p>
            <a:pPr marL="171450" marR="0" lvl="0" indent="-171450" algn="l" defTabSz="914400" rtl="0" eaLnBrk="1" fontAlgn="auto" latinLnBrk="0" hangingPunct="1">
              <a:lnSpc>
                <a:spcPct val="100000"/>
              </a:lnSpc>
              <a:spcBef>
                <a:spcPct val="0"/>
              </a:spcBef>
              <a:spcAft>
                <a:spcPct val="0"/>
              </a:spcAft>
              <a:buClrTx/>
              <a:buSzTx/>
              <a:buFont typeface="Wingdings" panose="05000000000000000000" pitchFamily="2" charset="2"/>
              <a:buChar char="ü"/>
              <a:defRPr/>
            </a:pPr>
            <a:r>
              <a:rPr lang="es-US" sz="1800" b="0" i="0" strike="noStrike" cap="none" spc="0" baseline="0">
                <a:solidFill>
                  <a:srgbClr val="000000"/>
                </a:solidFill>
                <a:effectLst/>
                <a:latin typeface="Calibri"/>
                <a:ea typeface="Calibri"/>
                <a:cs typeface="Calibri"/>
              </a:rPr>
              <a:t>Solamente se requiere una verificación de antecedentes penales en SDP incluso si el proveedor atiende a más de un participante.</a:t>
            </a:r>
          </a:p>
          <a:p>
            <a:endParaRPr lang="en-US">
              <a:solidFill>
                <a:schemeClr val="tx1"/>
              </a:solidFill>
              <a:latin typeface="+mn-lt"/>
            </a:endParaRPr>
          </a:p>
          <a:p>
            <a:pPr marL="0" marR="0" lvl="0" indent="0" algn="l" defTabSz="914400" rtl="0" eaLnBrk="1" fontAlgn="auto" latinLnBrk="0" hangingPunct="1">
              <a:lnSpc>
                <a:spcPct val="100000"/>
              </a:lnSpc>
              <a:spcBef>
                <a:spcPct val="0"/>
              </a:spcBef>
              <a:spcAft>
                <a:spcPct val="0"/>
              </a:spcAft>
              <a:buClrTx/>
              <a:buSzTx/>
              <a:buFont typeface="Arial"/>
              <a:buNone/>
              <a:defRPr/>
            </a:pPr>
            <a:r>
              <a:rPr lang="es-US" sz="1800" b="0" i="0" strike="noStrike" cap="none" spc="0" baseline="0">
                <a:solidFill>
                  <a:srgbClr val="000000"/>
                </a:solidFill>
                <a:effectLst/>
                <a:latin typeface="Calibri"/>
                <a:ea typeface="Calibri"/>
                <a:cs typeface="Calibri"/>
              </a:rPr>
              <a:t>Cómo funciona el proceso:</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Su FMS puede ayudar a su proveedor a encontrar ubicaciones de huellas dactilares.  </a:t>
            </a:r>
            <a:r>
              <a:rPr lang="es-US" sz="1800" b="0" i="0" strike="noStrike" cap="none" spc="0" baseline="0">
                <a:solidFill>
                  <a:srgbClr val="000000"/>
                </a:solidFill>
                <a:effectLst/>
                <a:latin typeface="Calibri"/>
                <a:ea typeface="Calibri"/>
                <a:cs typeface="Calibri"/>
              </a:rPr>
              <a:t>Las ubicaciones están por toda California.</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Su FMS proporcionará la documentación necesaria para la impresión de huellas dactilares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El costo de la toma de huellas dactilares es pagado por el proveedor potencial</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Los resultados generalmente se envían dentro de 48 horas al estado de California (Dept. de Justicia y DDS)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FMS recibirá los resultados de las verificaciones de antecedentes penales de DDS, pero no los detalles específicos.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¿Y si el proveedor potencial fue </a:t>
            </a:r>
            <a:r>
              <a:rPr lang="es-US" sz="1200" b="0" i="0" strike="noStrike" cap="none" spc="0" baseline="0">
                <a:solidFill>
                  <a:srgbClr val="000000"/>
                </a:solidFill>
                <a:effectLst/>
                <a:latin typeface="Calibri"/>
                <a:ea typeface="Calibri"/>
                <a:cs typeface="Calibri"/>
              </a:rPr>
              <a:t>condenado por un delito </a:t>
            </a:r>
            <a:r>
              <a:rPr lang="es-US" sz="1200" b="1" i="0" strike="noStrike" cap="none" spc="0" baseline="0">
                <a:solidFill>
                  <a:srgbClr val="000000"/>
                </a:solidFill>
                <a:effectLst/>
                <a:latin typeface="Calibri"/>
                <a:ea typeface="Calibri"/>
                <a:cs typeface="Calibri"/>
              </a:rPr>
              <a:t>menor</a:t>
            </a:r>
            <a:r>
              <a:rPr lang="es-US" sz="1200" b="0" i="0" strike="noStrike" cap="none" spc="0" baseline="0">
                <a:solidFill>
                  <a:srgbClr val="000000"/>
                </a:solidFill>
                <a:effectLst/>
                <a:latin typeface="Calibri"/>
                <a:ea typeface="Calibri"/>
                <a:cs typeface="Calibri"/>
              </a:rPr>
              <a:t>? </a:t>
            </a:r>
            <a:r>
              <a:rPr lang="es-US" sz="1200" b="1" i="0" strike="noStrike" cap="none" spc="0" baseline="0">
                <a:solidFill>
                  <a:srgbClr val="000000"/>
                </a:solidFill>
                <a:effectLst/>
                <a:latin typeface="Calibri"/>
                <a:ea typeface="Calibri"/>
                <a:cs typeface="Calibri"/>
              </a:rPr>
              <a:t>DDS</a:t>
            </a:r>
            <a:r>
              <a:rPr lang="es-US" sz="1200" b="0" i="0" strike="noStrike" cap="none" spc="0" baseline="0">
                <a:solidFill>
                  <a:srgbClr val="000000"/>
                </a:solidFill>
                <a:effectLst/>
                <a:latin typeface="Calibri"/>
                <a:ea typeface="Calibri"/>
                <a:cs typeface="Calibri"/>
              </a:rPr>
              <a:t> debe aprobarlo antes de comenzar.</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800" b="0" i="0" strike="noStrike" cap="none" spc="0" baseline="0">
                <a:solidFill>
                  <a:srgbClr val="000000"/>
                </a:solidFill>
                <a:effectLst/>
                <a:latin typeface="Calibri"/>
                <a:ea typeface="Calibri"/>
                <a:cs typeface="Calibri"/>
              </a:rPr>
              <a:t>Si el posible proveedor fue arrestado o condenado por un delito </a:t>
            </a:r>
            <a:r>
              <a:rPr lang="es-US" sz="1800" b="1" i="0" strike="noStrike" cap="none" spc="0" baseline="0">
                <a:solidFill>
                  <a:srgbClr val="000000"/>
                </a:solidFill>
                <a:effectLst/>
                <a:latin typeface="Calibri"/>
                <a:ea typeface="Calibri"/>
                <a:cs typeface="Calibri"/>
              </a:rPr>
              <a:t>grave</a:t>
            </a:r>
            <a:r>
              <a:rPr lang="es-US" sz="1800" b="0" i="0" strike="noStrike" cap="none" spc="0" baseline="0">
                <a:solidFill>
                  <a:srgbClr val="000000"/>
                </a:solidFill>
                <a:effectLst/>
                <a:latin typeface="Calibri"/>
                <a:ea typeface="Calibri"/>
                <a:cs typeface="Calibri"/>
              </a:rPr>
              <a:t>, no podrá obtener una autorización.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en-US" baseline="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 typeface="Arial"/>
              <a:buNone/>
              <a:defRPr/>
            </a:pPr>
            <a:r>
              <a:rPr lang="es-US" sz="1800" b="1" i="0" u="sng" strike="noStrike" cap="none" spc="0" baseline="0">
                <a:solidFill>
                  <a:srgbClr val="000000"/>
                </a:solidFill>
                <a:effectLst/>
                <a:uFill>
                  <a:solidFill>
                    <a:srgbClr val="000000"/>
                  </a:solidFill>
                </a:uFill>
                <a:latin typeface="Calibri"/>
                <a:ea typeface="Calibri"/>
                <a:cs typeface="Calibri"/>
              </a:rPr>
              <a:t>Un delito grave incluye</a:t>
            </a:r>
            <a:r>
              <a:rPr lang="es-US" sz="1800" b="1" i="0" strike="noStrike" cap="none" spc="0" baseline="0">
                <a:solidFill>
                  <a:srgbClr val="000000"/>
                </a:solidFill>
                <a:effectLst/>
                <a:latin typeface="Calibri"/>
                <a:ea typeface="Calibri"/>
                <a:cs typeface="Calibri"/>
              </a:rPr>
              <a:t> </a:t>
            </a:r>
            <a:r>
              <a:rPr lang="es-US" sz="1200" b="1" i="0" strike="noStrike" cap="none" spc="0" baseline="0">
                <a:solidFill>
                  <a:srgbClr val="000000"/>
                </a:solidFill>
                <a:effectLst/>
                <a:latin typeface="Calibri"/>
                <a:ea typeface="Calibri"/>
                <a:cs typeface="Calibri"/>
              </a:rPr>
              <a:t> que la persona ha sido condenado por, o está en espera de juicio, debido a asesinato o intento de asesinato; abuso infantil, de ancianos o de adultos dependientes; violación o agresión sexual; robo; incendio; secuestro; hurto; extorsión.</a:t>
            </a:r>
          </a:p>
          <a:p>
            <a:pPr marL="0" marR="0" lvl="0" indent="0" algn="l" defTabSz="914400" rtl="0" eaLnBrk="1" fontAlgn="auto" latinLnBrk="0" hangingPunct="1">
              <a:lnSpc>
                <a:spcPct val="100000"/>
              </a:lnSpc>
              <a:spcBef>
                <a:spcPct val="0"/>
              </a:spcBef>
              <a:spcAft>
                <a:spcPct val="0"/>
              </a:spcAft>
              <a:buClrTx/>
              <a:buSzTx/>
              <a:buFont typeface="Arial"/>
              <a:buNone/>
              <a:defRPr/>
            </a:pPr>
            <a:endParaRPr lang="en-US" b="0" baseline="0">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ct val="0"/>
              </a:spcBef>
              <a:spcAft>
                <a:spcPct val="0"/>
              </a:spcAft>
              <a:buClrTx/>
              <a:buSzTx/>
              <a:buFont typeface="Arial"/>
              <a:buNone/>
              <a:defRPr/>
            </a:pPr>
            <a:r>
              <a:rPr lang="es-US" sz="1800" b="0" i="0" strike="noStrike" cap="none" spc="0" baseline="0">
                <a:solidFill>
                  <a:srgbClr val="000000"/>
                </a:solidFill>
                <a:effectLst/>
                <a:latin typeface="Calibri"/>
                <a:ea typeface="Calibri"/>
                <a:cs typeface="Calibri"/>
              </a:rPr>
              <a:t>Su FMS le dirá que hay algo en su verificación de antecedentes y que no son elegibles para proporcionar servicios pagados a través de SDP. </a:t>
            </a:r>
          </a:p>
          <a:p>
            <a:pPr marL="0" marR="0" lvl="0" indent="0" algn="l" defTabSz="914400" rtl="0" eaLnBrk="1" fontAlgn="auto" latinLnBrk="0" hangingPunct="1">
              <a:lnSpc>
                <a:spcPct val="100000"/>
              </a:lnSpc>
              <a:spcBef>
                <a:spcPct val="0"/>
              </a:spcBef>
              <a:spcAft>
                <a:spcPct val="0"/>
              </a:spcAft>
              <a:buClrTx/>
              <a:buSzTx/>
              <a:buFont typeface="Arial"/>
              <a:buNone/>
              <a:defRPr/>
            </a:pPr>
            <a:r>
              <a:rPr lang="es-US" sz="1800" b="0" i="0" strike="noStrike" cap="none" spc="0" baseline="0">
                <a:solidFill>
                  <a:srgbClr val="000000"/>
                </a:solidFill>
                <a:effectLst/>
                <a:latin typeface="Calibri"/>
                <a:ea typeface="Calibri"/>
                <a:cs typeface="Calibri"/>
              </a:rPr>
              <a:t>Una vez más, al comenzar a configurar sus servicios, si tiene preguntas sobre las </a:t>
            </a:r>
            <a:r>
              <a:rPr lang="es-US" sz="1200" b="0" i="0" strike="noStrike" cap="none" spc="0" baseline="0">
                <a:solidFill>
                  <a:srgbClr val="000000"/>
                </a:solidFill>
                <a:effectLst/>
                <a:latin typeface="Calibri"/>
                <a:ea typeface="Calibri"/>
                <a:cs typeface="Calibri"/>
              </a:rPr>
              <a:t>verificaciones de antecedentes penales, puede ir a </a:t>
            </a:r>
            <a:r>
              <a:rPr lang="es-US" sz="1200" b="0" i="0" strike="noStrike" cap="none" spc="0" baseline="0">
                <a:solidFill>
                  <a:srgbClr val="000000"/>
                </a:solidFill>
                <a:effectLst/>
                <a:latin typeface="Calibri"/>
                <a:ea typeface="Calibri"/>
                <a:cs typeface="Calibri"/>
                <a:hlinkClick r:id="rId3" history="0"/>
              </a:rPr>
              <a:t>sdpbackground@dds.ca.gov</a:t>
            </a:r>
            <a:r>
              <a:rPr lang="es-US" sz="1200" b="0" i="0" strike="noStrike" cap="none" spc="0" baseline="0">
                <a:solidFill>
                  <a:srgbClr val="000000"/>
                </a:solidFill>
                <a:effectLst/>
                <a:latin typeface="Calibri"/>
                <a:ea typeface="Calibri"/>
                <a:cs typeface="Calibri"/>
              </a:rPr>
              <a:t> </a:t>
            </a:r>
          </a:p>
        </p:txBody>
      </p:sp>
      <p:sp>
        <p:nvSpPr>
          <p:cNvPr id="4" name="Slide Number Placeholder 3"/>
          <p:cNvSpPr>
            <a:spLocks noGrp="1"/>
          </p:cNvSpPr>
          <p:nvPr>
            <p:ph type="sldNum" sz="quarter" idx="5"/>
          </p:nvPr>
        </p:nvSpPr>
        <p:spPr/>
        <p:txBody>
          <a:bodyPr/>
          <a:lstStyle/>
          <a:p>
            <a:fld id="{1C78673E-F29B-4593-BE77-BC78070867BB}" type="slidenum">
              <a:rPr lang="en-US" smtClean="0"/>
              <a:t>78</a:t>
            </a:fld>
            <a:endParaRPr lang="en-US"/>
          </a:p>
        </p:txBody>
      </p:sp>
    </p:spTree>
    <p:extLst>
      <p:ext uri="{BB962C8B-B14F-4D97-AF65-F5344CB8AC3E}">
        <p14:creationId xmlns:p14="http://schemas.microsoft.com/office/powerpoint/2010/main" val="1879421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strike="noStrike" cap="none" spc="0" baseline="0">
                <a:solidFill>
                  <a:srgbClr val="000000"/>
                </a:solidFill>
                <a:effectLst/>
                <a:latin typeface="Calibri"/>
                <a:ea typeface="Calibri"/>
                <a:cs typeface="Calibri"/>
              </a:rPr>
              <a:t>Una gran parte de la seguridad es reconocer y prevenir el abuso. Vamos a hablar de abusos en las próximas diapositivas. </a:t>
            </a:r>
          </a:p>
          <a:p>
            <a:r>
              <a:rPr lang="es-US" sz="1200" b="0" i="0" strike="noStrike" cap="none" spc="0" baseline="0">
                <a:solidFill>
                  <a:srgbClr val="000000"/>
                </a:solidFill>
                <a:effectLst/>
                <a:latin typeface="Calibri"/>
                <a:ea typeface="Calibri"/>
                <a:cs typeface="Calibri"/>
              </a:rPr>
              <a:t>Es muy importante que usted, su familia y las personas que le brindan servicios y apoyos aprendan qué es el abuso, cómo saber si alguien está siendo abusado y qué hacer si hay razones para creer que alguien está siendo abusado.</a:t>
            </a:r>
          </a:p>
          <a:p>
            <a:r>
              <a:rPr lang="es-US" sz="1200" b="0" i="0" strike="noStrike" cap="none" spc="0" baseline="0">
                <a:solidFill>
                  <a:srgbClr val="000000"/>
                </a:solidFill>
                <a:effectLst/>
                <a:latin typeface="Calibri"/>
                <a:ea typeface="Calibri"/>
                <a:cs typeface="Calibri"/>
              </a:rPr>
              <a:t>Hay muchos tipos de abuso:</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El abuso físico</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El abuso sexual</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El abuso por negligencia </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El abuso emocional </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El abuso financiero</a:t>
            </a:r>
          </a:p>
          <a:p>
            <a:pPr marL="0" indent="0">
              <a:buFont typeface="Arial" panose="020B0604020202020204" pitchFamily="34" charset="0"/>
              <a:buNone/>
            </a:pPr>
            <a:r>
              <a:rPr lang="es-US" sz="1200" b="0" i="0" strike="noStrike" cap="none" spc="0" baseline="0">
                <a:solidFill>
                  <a:srgbClr val="000000"/>
                </a:solidFill>
                <a:effectLst/>
                <a:latin typeface="Calibri"/>
                <a:ea typeface="Calibri"/>
                <a:cs typeface="Calibri"/>
              </a:rPr>
              <a:t>Quizás sean extraños o alguien que conozca, y a veces es difícil saber si está siendo abusado o no. Si se siente incómodo con la forma en que alguien le trata, debe decirle eso a alguien de confianza. </a:t>
            </a:r>
          </a:p>
          <a:p>
            <a:pPr marL="0" indent="0">
              <a:buFont typeface="Arial" panose="020B0604020202020204" pitchFamily="34" charset="0"/>
              <a:buNone/>
            </a:pPr>
            <a:endParaRPr lang="en-US" sz="1200" baseline="0"/>
          </a:p>
          <a:p>
            <a:pPr marL="0" indent="0">
              <a:buFont typeface="Arial" panose="020B0604020202020204" pitchFamily="34" charset="0"/>
              <a:buNone/>
            </a:pPr>
            <a:r>
              <a:rPr lang="es-US" sz="1200" b="1" i="0" strike="noStrike" cap="none" spc="0" baseline="0">
                <a:solidFill>
                  <a:srgbClr val="000000"/>
                </a:solidFill>
                <a:effectLst/>
                <a:latin typeface="Calibri"/>
                <a:ea typeface="Calibri"/>
                <a:cs typeface="Calibri"/>
              </a:rPr>
              <a:t>Consejo de entrenamiento Esté preparado cuando proporcione orientación y hable del abuso, quizás haya quien comparta sus experiencias. Prepárese para escuchar eso y hacer un seguimiento, según corresponda.</a:t>
            </a:r>
          </a:p>
        </p:txBody>
      </p:sp>
      <p:sp>
        <p:nvSpPr>
          <p:cNvPr id="4" name="Slide Number Placeholder 3"/>
          <p:cNvSpPr>
            <a:spLocks noGrp="1"/>
          </p:cNvSpPr>
          <p:nvPr>
            <p:ph type="sldNum" sz="quarter" idx="5"/>
          </p:nvPr>
        </p:nvSpPr>
        <p:spPr/>
        <p:txBody>
          <a:bodyPr/>
          <a:lstStyle/>
          <a:p>
            <a:fld id="{1C78673E-F29B-4593-BE77-BC78070867BB}" type="slidenum">
              <a:rPr lang="en-US" smtClean="0"/>
              <a:t>79</a:t>
            </a:fld>
            <a:endParaRPr lang="en-US"/>
          </a:p>
        </p:txBody>
      </p:sp>
    </p:spTree>
    <p:extLst>
      <p:ext uri="{BB962C8B-B14F-4D97-AF65-F5344CB8AC3E}">
        <p14:creationId xmlns:p14="http://schemas.microsoft.com/office/powerpoint/2010/main" val="3771068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strike="noStrike" cap="none" spc="0" baseline="0">
                <a:solidFill>
                  <a:srgbClr val="000000"/>
                </a:solidFill>
                <a:effectLst/>
                <a:latin typeface="Calibri"/>
                <a:ea typeface="Calibri"/>
                <a:cs typeface="Calibri"/>
              </a:rPr>
              <a:t>Entonces, ¿qué es el programa de autodeterminación?</a:t>
            </a:r>
          </a:p>
          <a:p>
            <a:pPr>
              <a:buFont typeface="Arial"/>
              <a:buNone/>
            </a:pPr>
            <a:r>
              <a:rPr lang="es-US" sz="1200" b="0" i="0" strike="noStrike" cap="none" spc="0" baseline="0">
                <a:solidFill>
                  <a:srgbClr val="000000"/>
                </a:solidFill>
                <a:effectLst/>
                <a:latin typeface="Calibri"/>
                <a:ea typeface="Calibri"/>
                <a:cs typeface="Calibri"/>
              </a:rPr>
              <a:t>El programa de autodeterminación de California, o SDP, es otra manera de recibir servicios y apoyos a través del centro regional.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ELECCIÓN, CONTROL Y RESPONSABILIDAD</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SERVICIOS Y APOYOS QUE SE ADAPTAN A SU VIDA</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DECIDA CÓMO GASTA SU PRESUPUESTO</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MUCHO APOYO</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es-US" sz="1200" b="0" i="0" strike="noStrike" cap="none" spc="0" baseline="0">
                <a:solidFill>
                  <a:srgbClr val="000000"/>
                </a:solidFill>
                <a:effectLst/>
                <a:latin typeface="Calibri"/>
                <a:ea typeface="Calibri"/>
                <a:cs typeface="Calibri"/>
              </a:rPr>
              <a:t>CENTRADOS EN LA PERSONA </a:t>
            </a: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s-US" sz="1200" b="0" i="0" strike="noStrike" cap="none" spc="0" baseline="0">
                <a:solidFill>
                  <a:srgbClr val="000000"/>
                </a:solidFill>
                <a:effectLst/>
                <a:latin typeface="Calibri"/>
                <a:ea typeface="Calibri"/>
                <a:cs typeface="Calibri"/>
              </a:rPr>
              <a:t>Algunas cosas sobre el programa de autodeterminación van a ser las mismas que en el sistema de servicio tradicional y algunas serán diferentes. </a:t>
            </a:r>
          </a:p>
        </p:txBody>
      </p:sp>
      <p:sp>
        <p:nvSpPr>
          <p:cNvPr id="4" name="Slide Number Placeholder 3"/>
          <p:cNvSpPr>
            <a:spLocks noGrp="1"/>
          </p:cNvSpPr>
          <p:nvPr>
            <p:ph type="sldNum" sz="quarter" idx="5"/>
          </p:nvPr>
        </p:nvSpPr>
        <p:spPr/>
        <p:txBody>
          <a:bodyPr/>
          <a:lstStyle/>
          <a:p>
            <a:fld id="{1C78673E-F29B-4593-BE77-BC78070867BB}" type="slidenum">
              <a:rPr lang="en-US" smtClean="0"/>
              <a:t>8</a:t>
            </a:fld>
            <a:endParaRPr lang="en-US"/>
          </a:p>
        </p:txBody>
      </p:sp>
    </p:spTree>
    <p:extLst>
      <p:ext uri="{BB962C8B-B14F-4D97-AF65-F5344CB8AC3E}">
        <p14:creationId xmlns:p14="http://schemas.microsoft.com/office/powerpoint/2010/main" val="557123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sz="1200" baseline="0"/>
          </a:p>
          <a:p>
            <a:endParaRPr lang="en-US" sz="1200" baseline="0"/>
          </a:p>
          <a:p>
            <a:endParaRPr lang="en-US" sz="1200"/>
          </a:p>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80</a:t>
            </a:fld>
            <a:endParaRPr lang="en-US"/>
          </a:p>
        </p:txBody>
      </p:sp>
    </p:spTree>
    <p:extLst>
      <p:ext uri="{BB962C8B-B14F-4D97-AF65-F5344CB8AC3E}">
        <p14:creationId xmlns:p14="http://schemas.microsoft.com/office/powerpoint/2010/main" val="41865501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r>
              <a:rPr lang="es-US" sz="1200" b="0" i="1" strike="noStrike" cap="none" spc="0" baseline="0">
                <a:solidFill>
                  <a:srgbClr val="000000"/>
                </a:solidFill>
                <a:effectLst/>
                <a:latin typeface="Calibri"/>
                <a:ea typeface="Calibri"/>
                <a:cs typeface="Calibri"/>
              </a:rPr>
              <a:t>Folleto: </a:t>
            </a:r>
            <a:r>
              <a:rPr lang="es-US" sz="1200" b="1" i="0" strike="noStrike" cap="none" spc="0" baseline="0">
                <a:solidFill>
                  <a:srgbClr val="000000"/>
                </a:solidFill>
                <a:effectLst/>
                <a:latin typeface="Calibri"/>
                <a:ea typeface="Calibri"/>
                <a:cs typeface="Calibri"/>
              </a:rPr>
              <a:t>¿Cómo defenderse?: </a:t>
            </a:r>
            <a:r>
              <a:rPr lang="es-US" sz="1200" b="1" i="1" strike="noStrike" cap="none" spc="0" baseline="0">
                <a:solidFill>
                  <a:srgbClr val="000000"/>
                </a:solidFill>
                <a:effectLst/>
                <a:latin typeface="Calibri"/>
                <a:ea typeface="Calibri"/>
                <a:cs typeface="Calibri"/>
              </a:rPr>
              <a:t>¡Luchando!: TipSheet_HowtoDefendYourself_v6</a:t>
            </a:r>
          </a:p>
          <a:p>
            <a:pPr marL="0" indent="0">
              <a:buFont typeface="Arial" panose="020B0604020202020204" pitchFamily="34" charset="0"/>
              <a:buNone/>
            </a:pPr>
            <a:endParaRPr lang="en-US" sz="1200" baseline="0"/>
          </a:p>
          <a:p>
            <a:pPr marL="0" indent="0">
              <a:buFont typeface="Arial" panose="020B0604020202020204" pitchFamily="34" charset="0"/>
              <a:buNone/>
            </a:pPr>
            <a:r>
              <a:rPr lang="es-US" sz="1200" b="0" i="0" strike="noStrike" cap="none" spc="0" baseline="0">
                <a:solidFill>
                  <a:srgbClr val="000000"/>
                </a:solidFill>
                <a:effectLst/>
                <a:latin typeface="Calibri"/>
                <a:ea typeface="Calibri"/>
                <a:cs typeface="Calibri"/>
              </a:rPr>
              <a:t>Usted tiene el apoyo de muchas personas, y usted también es un apoyo a sus amigos y otros en su vida. Una vez más, hable con alguien de confianza. </a:t>
            </a:r>
          </a:p>
          <a:p>
            <a:r>
              <a:rPr lang="es-US" sz="1200" b="0" i="0" strike="noStrike" cap="none" spc="0" baseline="0">
                <a:solidFill>
                  <a:srgbClr val="000000"/>
                </a:solidFill>
                <a:effectLst/>
                <a:latin typeface="Calibri"/>
                <a:ea typeface="Calibri"/>
                <a:cs typeface="Calibri"/>
              </a:rPr>
              <a:t>Nadie debe:</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hacerle sentir incómodo</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tomar cosas que le pertenecen</a:t>
            </a:r>
          </a:p>
          <a:p>
            <a:pPr marL="171450" indent="-171450">
              <a:buFont typeface="Arial" panose="020B0604020202020204" pitchFamily="34" charset="0"/>
              <a:buChar char="•"/>
            </a:pPr>
            <a:r>
              <a:rPr lang="es-US" sz="1200" b="0" i="0" strike="noStrike" cap="none" spc="0" baseline="0">
                <a:solidFill>
                  <a:srgbClr val="000000"/>
                </a:solidFill>
                <a:effectLst/>
                <a:latin typeface="Calibri"/>
                <a:ea typeface="Calibri"/>
                <a:cs typeface="Calibri"/>
              </a:rPr>
              <a:t>estar cerca de usted o tocarle a menos que lo consienta</a:t>
            </a:r>
          </a:p>
          <a:p>
            <a:r>
              <a:rPr lang="es-US" sz="1200" b="0" i="0" strike="noStrike" cap="none" spc="0" baseline="0">
                <a:solidFill>
                  <a:srgbClr val="000000"/>
                </a:solidFill>
                <a:effectLst/>
                <a:latin typeface="Calibri"/>
                <a:ea typeface="Calibri"/>
                <a:cs typeface="Calibri"/>
              </a:rPr>
              <a:t>No ignore cómo se siente. Hable con alguien de confianza. </a:t>
            </a:r>
          </a:p>
          <a:p>
            <a:r>
              <a:rPr lang="es-US" sz="1200" b="0" i="0" strike="noStrike" cap="none" spc="0" baseline="0">
                <a:solidFill>
                  <a:srgbClr val="000000"/>
                </a:solidFill>
                <a:effectLst/>
                <a:latin typeface="Calibri"/>
                <a:ea typeface="Calibri"/>
                <a:cs typeface="Calibri"/>
              </a:rPr>
              <a:t>¿Qué debe hacer si usted está en una situación insegura? Debe tomar medidas inmediatas para asegurarse de ir a un lugar seguro. </a:t>
            </a:r>
          </a:p>
          <a:p>
            <a:r>
              <a:rPr lang="es-US" sz="1200" b="0" i="0" strike="noStrike" cap="none" spc="0" baseline="0">
                <a:solidFill>
                  <a:srgbClr val="000000"/>
                </a:solidFill>
                <a:effectLst/>
                <a:latin typeface="Calibri"/>
                <a:ea typeface="Calibri"/>
                <a:cs typeface="Calibri"/>
              </a:rPr>
              <a:t>Hay un folleto en su paquete que proporciona algunas ideas sobre cómo lidiar con una situación incómoda o potencialmente peligrosa. </a:t>
            </a:r>
          </a:p>
          <a:p>
            <a:r>
              <a:rPr lang="es-US" sz="1200" b="1" i="0" strike="noStrike" cap="none" spc="0" baseline="0">
                <a:solidFill>
                  <a:srgbClr val="000000"/>
                </a:solidFill>
                <a:effectLst/>
                <a:latin typeface="Calibri"/>
                <a:ea typeface="Calibri"/>
                <a:cs typeface="Calibri"/>
              </a:rPr>
              <a:t>Consejo de entrenamiento Este es un buen momento para detenerse y pedirle al auditorio que piensen a quién se lo dirían. No necesitan compartirlo en voz alta, sino pensar en quién podría ser esa persona que pueda apoyarlos de esta manera.</a:t>
            </a:r>
          </a:p>
        </p:txBody>
      </p:sp>
      <p:sp>
        <p:nvSpPr>
          <p:cNvPr id="4" name="Slide Number Placeholder 3"/>
          <p:cNvSpPr>
            <a:spLocks noGrp="1"/>
          </p:cNvSpPr>
          <p:nvPr>
            <p:ph type="sldNum" sz="quarter" idx="5"/>
          </p:nvPr>
        </p:nvSpPr>
        <p:spPr/>
        <p:txBody>
          <a:bodyPr/>
          <a:lstStyle/>
          <a:p>
            <a:fld id="{1C78673E-F29B-4593-BE77-BC78070867BB}" type="slidenum">
              <a:rPr lang="en-US" smtClean="0"/>
              <a:t>81</a:t>
            </a:fld>
            <a:endParaRPr lang="en-US"/>
          </a:p>
        </p:txBody>
      </p:sp>
    </p:spTree>
    <p:extLst>
      <p:ext uri="{BB962C8B-B14F-4D97-AF65-F5344CB8AC3E}">
        <p14:creationId xmlns:p14="http://schemas.microsoft.com/office/powerpoint/2010/main" val="2959510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Calibri"/>
                <a:ea typeface="Calibri"/>
                <a:cs typeface="Calibri"/>
              </a:rPr>
              <a:t>Su equipo, familia y amigos le darán ayuda, para estar seguro y saludable y así garantizar su seguridad y comodidad con las personas que le rodean.</a:t>
            </a:r>
          </a:p>
          <a:p>
            <a:r>
              <a:rPr lang="es-US" sz="1200" b="0" i="0" strike="noStrike" cap="none" spc="0" baseline="0">
                <a:solidFill>
                  <a:srgbClr val="000000"/>
                </a:solidFill>
                <a:effectLst/>
                <a:latin typeface="Calibri"/>
                <a:ea typeface="Calibri"/>
                <a:cs typeface="Calibri"/>
              </a:rPr>
              <a:t>¿Qué debe hacer cuando experimenta, es testigo, se le habla o sospecha de abuso?</a:t>
            </a:r>
          </a:p>
          <a:p>
            <a:pPr marL="0" marR="0" lvl="0" indent="0" algn="l" defTabSz="914400" rtl="0" eaLnBrk="1" fontAlgn="auto" latinLnBrk="0" hangingPunct="1">
              <a:lnSpc>
                <a:spcPct val="100000"/>
              </a:lnSpc>
              <a:spcBef>
                <a:spcPct val="0"/>
              </a:spcBef>
              <a:spcAft>
                <a:spcPct val="0"/>
              </a:spcAft>
              <a:buClrTx/>
              <a:buSzTx/>
              <a:buFontTx/>
              <a:buNone/>
              <a:defRPr/>
            </a:pPr>
            <a:r>
              <a:rPr lang="es-US" sz="1200" b="0" i="0" strike="noStrike" cap="none" spc="0" baseline="0">
                <a:solidFill>
                  <a:srgbClr val="000000"/>
                </a:solidFill>
                <a:effectLst/>
                <a:latin typeface="Calibri"/>
                <a:ea typeface="Calibri"/>
                <a:cs typeface="Calibri"/>
              </a:rPr>
              <a:t>¡Dígaselo a alguien de confianza! </a:t>
            </a:r>
          </a:p>
          <a:p>
            <a:pPr marL="171450" indent="-17145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Si tiene buenas razones para creer que usted o alguien que conoce está siendo abusado, tome medidas inmediatas para garantizar la seguridad suya o de la persona afectada. </a:t>
            </a:r>
          </a:p>
          <a:p>
            <a:pPr marL="171450" indent="-171450">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Luego, denuncie el presunto abuso a alguien de confianza. Puede hablar con alguien que crea que le dará ayuda. </a:t>
            </a:r>
          </a:p>
          <a:p>
            <a:pPr marL="171450" indent="-171450">
              <a:buFont typeface="Wingdings" panose="05000000000000000000" pitchFamily="2" charset="2"/>
              <a:buChar char="ü"/>
            </a:pPr>
            <a:endParaRPr lang="en-US" sz="1200" baseline="0">
              <a:latin typeface="+mn-lt"/>
            </a:endParaRPr>
          </a:p>
          <a:p>
            <a:r>
              <a:rPr lang="es-US" sz="1800" b="0" i="1" strike="noStrike" cap="none" spc="0" baseline="0">
                <a:solidFill>
                  <a:srgbClr val="000000"/>
                </a:solidFill>
                <a:effectLst/>
                <a:latin typeface="Calibri"/>
                <a:ea typeface="Calibri"/>
                <a:cs typeface="Calibri"/>
              </a:rPr>
              <a:t>Durante la orientación, los centros regionales pueden incluir información en este momento con respecto a:</a:t>
            </a:r>
          </a:p>
          <a:p>
            <a:pPr marL="342900" marR="0" lvl="0" indent="-342900">
              <a:spcBef>
                <a:spcPct val="0"/>
              </a:spcBef>
              <a:spcAft>
                <a:spcPct val="0"/>
              </a:spcAft>
              <a:buFont typeface="Symbol" panose="05050102010706020507" pitchFamily="18" charset="2"/>
              <a:buChar char=""/>
            </a:pPr>
            <a:r>
              <a:rPr lang="es-US" sz="1800" b="0" i="1" strike="noStrike" cap="none" spc="0" baseline="0">
                <a:solidFill>
                  <a:srgbClr val="000000"/>
                </a:solidFill>
                <a:effectLst/>
                <a:latin typeface="Calibri"/>
                <a:ea typeface="Calibri"/>
                <a:cs typeface="Calibri"/>
              </a:rPr>
              <a:t>Recursos locales para agencias de denuncias</a:t>
            </a:r>
          </a:p>
          <a:p>
            <a:pPr marL="342900" marR="0" lvl="0" indent="-342900">
              <a:spcBef>
                <a:spcPct val="0"/>
              </a:spcBef>
              <a:spcAft>
                <a:spcPct val="0"/>
              </a:spcAft>
              <a:buFont typeface="Symbol" panose="05050102010706020507" pitchFamily="18" charset="2"/>
              <a:buChar char=""/>
            </a:pPr>
            <a:r>
              <a:rPr lang="es-US" sz="1800" b="0" i="1" strike="noStrike" cap="none" spc="0" baseline="0">
                <a:solidFill>
                  <a:srgbClr val="000000"/>
                </a:solidFill>
                <a:effectLst/>
                <a:latin typeface="Calibri"/>
                <a:ea typeface="Calibri"/>
                <a:cs typeface="Calibri"/>
              </a:rPr>
              <a:t>Recursos locales para sobrevivientes de abuso</a:t>
            </a:r>
          </a:p>
          <a:p>
            <a:pPr marL="0" indent="0">
              <a:buFont typeface="Wingdings" panose="05000000000000000000" pitchFamily="2" charset="2"/>
              <a:buNone/>
            </a:pPr>
            <a:endParaRPr lang="en-US" sz="1200" baseline="0"/>
          </a:p>
        </p:txBody>
      </p:sp>
      <p:sp>
        <p:nvSpPr>
          <p:cNvPr id="4" name="Slide Number Placeholder 3"/>
          <p:cNvSpPr>
            <a:spLocks noGrp="1"/>
          </p:cNvSpPr>
          <p:nvPr>
            <p:ph type="sldNum" sz="quarter" idx="5"/>
          </p:nvPr>
        </p:nvSpPr>
        <p:spPr/>
        <p:txBody>
          <a:bodyPr/>
          <a:lstStyle/>
          <a:p>
            <a:fld id="{1C78673E-F29B-4593-BE77-BC78070867BB}" type="slidenum">
              <a:rPr lang="en-US" smtClean="0"/>
              <a:t>82</a:t>
            </a:fld>
            <a:endParaRPr lang="en-US"/>
          </a:p>
        </p:txBody>
      </p:sp>
    </p:spTree>
    <p:extLst>
      <p:ext uri="{BB962C8B-B14F-4D97-AF65-F5344CB8AC3E}">
        <p14:creationId xmlns:p14="http://schemas.microsoft.com/office/powerpoint/2010/main" val="2787891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78673E-F29B-4593-BE77-BC78070867BB}" type="slidenum">
              <a:rPr lang="en-US" smtClean="0"/>
              <a:t>83</a:t>
            </a:fld>
            <a:endParaRPr lang="en-US"/>
          </a:p>
        </p:txBody>
      </p:sp>
    </p:spTree>
    <p:extLst>
      <p:ext uri="{BB962C8B-B14F-4D97-AF65-F5344CB8AC3E}">
        <p14:creationId xmlns:p14="http://schemas.microsoft.com/office/powerpoint/2010/main" val="2720079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84</a:t>
            </a:fld>
            <a:endParaRPr lang="en-US"/>
          </a:p>
        </p:txBody>
      </p:sp>
    </p:spTree>
    <p:extLst>
      <p:ext uri="{BB962C8B-B14F-4D97-AF65-F5344CB8AC3E}">
        <p14:creationId xmlns:p14="http://schemas.microsoft.com/office/powerpoint/2010/main" val="4724550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1C78673E-F29B-4593-BE77-BC78070867BB}" type="slidenum">
              <a:rPr lang="en-US" smtClean="0"/>
              <a:t>85</a:t>
            </a:fld>
            <a:endParaRPr lang="en-US"/>
          </a:p>
        </p:txBody>
      </p:sp>
    </p:spTree>
    <p:extLst>
      <p:ext uri="{BB962C8B-B14F-4D97-AF65-F5344CB8AC3E}">
        <p14:creationId xmlns:p14="http://schemas.microsoft.com/office/powerpoint/2010/main" val="138046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1" strike="noStrike" cap="none" spc="0" baseline="0">
                <a:solidFill>
                  <a:srgbClr val="000000"/>
                </a:solidFill>
                <a:effectLst/>
                <a:latin typeface="Calibri"/>
                <a:ea typeface="Calibri"/>
                <a:cs typeface="Calibri"/>
              </a:rPr>
              <a:t>Aquí es donde cada RC puede insertar lo que su plan es para lo que sucederá a continuación.</a:t>
            </a:r>
          </a:p>
          <a:p>
            <a:endParaRPr lang="en-US"/>
          </a:p>
          <a:p>
            <a:r>
              <a:rPr lang="es-US" sz="1800" b="0" i="1" strike="noStrike" cap="none" spc="0" baseline="0">
                <a:solidFill>
                  <a:srgbClr val="000000"/>
                </a:solidFill>
                <a:effectLst/>
                <a:latin typeface="Calibri"/>
                <a:ea typeface="Calibri"/>
                <a:cs typeface="Calibri"/>
              </a:rPr>
              <a:t>¿Todos se reunirán con su Coordinador de servicios de inmediato o celebrarán una reunión pronto? </a:t>
            </a:r>
          </a:p>
          <a:p>
            <a:r>
              <a:rPr lang="es-US" sz="1800" b="0" i="1" strike="noStrike" cap="none" spc="0" baseline="0">
                <a:solidFill>
                  <a:srgbClr val="000000"/>
                </a:solidFill>
                <a:effectLst/>
                <a:latin typeface="Calibri"/>
                <a:ea typeface="Calibri"/>
                <a:cs typeface="Calibri"/>
              </a:rPr>
              <a:t>¿Todos recibirán una copia de su declaración anual de costos para conocer su presupuesto individual? </a:t>
            </a:r>
          </a:p>
          <a:p>
            <a:r>
              <a:rPr lang="es-US" sz="1800" b="0" i="1" strike="noStrike" cap="none" spc="0" baseline="0">
                <a:solidFill>
                  <a:srgbClr val="000000"/>
                </a:solidFill>
                <a:effectLst/>
                <a:latin typeface="Calibri"/>
                <a:ea typeface="Calibri"/>
                <a:cs typeface="Calibri"/>
              </a:rPr>
              <a:t>¿Cómo le ayudará el RC en la búsqueda de un FMS, ya que son el único servicio requerido? </a:t>
            </a:r>
          </a:p>
          <a:p>
            <a:endParaRPr lang="en-US" i="1"/>
          </a:p>
          <a:p>
            <a:endParaRPr lang="en-US" i="1"/>
          </a:p>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86</a:t>
            </a:fld>
            <a:endParaRPr lang="en-US"/>
          </a:p>
        </p:txBody>
      </p:sp>
    </p:spTree>
    <p:extLst>
      <p:ext uri="{BB962C8B-B14F-4D97-AF65-F5344CB8AC3E}">
        <p14:creationId xmlns:p14="http://schemas.microsoft.com/office/powerpoint/2010/main" val="5950342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Su centro regional le da apoyo, pero hay otro apoyo local del Comité consultivo local de voluntarios. </a:t>
            </a:r>
          </a:p>
          <a:p>
            <a:endParaRPr lang="en-US" baseline="0"/>
          </a:p>
          <a:p>
            <a:r>
              <a:rPr lang="es-US" sz="1800" b="0" i="0" strike="noStrike" cap="none" spc="0" baseline="0">
                <a:solidFill>
                  <a:srgbClr val="000000"/>
                </a:solidFill>
                <a:effectLst/>
                <a:latin typeface="Calibri"/>
                <a:ea typeface="Calibri"/>
                <a:cs typeface="Calibri"/>
              </a:rPr>
              <a:t>Los comités locales de autodeterminación supervisan el desarrollo y el proceso continuo del programa. </a:t>
            </a:r>
          </a:p>
          <a:p>
            <a:endParaRPr lang="en-US"/>
          </a:p>
          <a:p>
            <a:r>
              <a:rPr lang="es-US" sz="1800" b="0" i="0" strike="noStrike" cap="none" spc="0" baseline="0">
                <a:solidFill>
                  <a:srgbClr val="000000"/>
                </a:solidFill>
                <a:effectLst/>
                <a:latin typeface="Calibri"/>
                <a:ea typeface="Calibri"/>
                <a:cs typeface="Calibri"/>
              </a:rPr>
              <a:t>Asista a reuniones y conéctese a familias y participantes que fueron seleccionados para SDP. Haga recomendaciones para mejorar. ¡Hable sobre lo que va bien en su plan y su vida autodeterminada!</a:t>
            </a:r>
          </a:p>
          <a:p>
            <a:pPr marL="0" marR="0" lvl="0" indent="0" algn="l" defTabSz="914400" rtl="0" eaLnBrk="1" fontAlgn="auto" latinLnBrk="0" hangingPunct="1">
              <a:lnSpc>
                <a:spcPct val="100000"/>
              </a:lnSpc>
              <a:spcBef>
                <a:spcPct val="0"/>
              </a:spcBef>
              <a:spcAft>
                <a:spcPct val="0"/>
              </a:spcAft>
              <a:buClrTx/>
              <a:buSzTx/>
              <a:buFontTx/>
              <a:buNone/>
              <a:defRPr/>
            </a:pPr>
            <a:endParaRPr lang="en-US" i="1"/>
          </a:p>
          <a:p>
            <a:pPr marL="0" marR="0" lvl="0" indent="0" algn="l" defTabSz="914400" rtl="0" eaLnBrk="1" fontAlgn="auto" latinLnBrk="0" hangingPunct="1">
              <a:lnSpc>
                <a:spcPct val="100000"/>
              </a:lnSpc>
              <a:spcBef>
                <a:spcPct val="0"/>
              </a:spcBef>
              <a:spcAft>
                <a:spcPct val="0"/>
              </a:spcAft>
              <a:buClrTx/>
              <a:buSzTx/>
              <a:buFontTx/>
              <a:buNone/>
              <a:defRPr/>
            </a:pPr>
            <a:r>
              <a:rPr lang="es-US" sz="1800" b="0" i="1" strike="noStrike" cap="none" spc="0" baseline="0">
                <a:solidFill>
                  <a:srgbClr val="000000"/>
                </a:solidFill>
                <a:effectLst/>
                <a:latin typeface="Calibri"/>
                <a:ea typeface="Calibri"/>
                <a:cs typeface="Calibri"/>
              </a:rPr>
              <a:t>Estos son todos los marcadores de posición que RCs/LVACs deben llenar.</a:t>
            </a:r>
          </a:p>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87</a:t>
            </a:fld>
            <a:endParaRPr lang="en-US"/>
          </a:p>
        </p:txBody>
      </p:sp>
    </p:spTree>
    <p:extLst>
      <p:ext uri="{BB962C8B-B14F-4D97-AF65-F5344CB8AC3E}">
        <p14:creationId xmlns:p14="http://schemas.microsoft.com/office/powerpoint/2010/main" val="6209491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1" strike="noStrike" cap="none" spc="0" baseline="0">
                <a:solidFill>
                  <a:srgbClr val="000000"/>
                </a:solidFill>
                <a:effectLst/>
                <a:latin typeface="Calibri"/>
                <a:ea typeface="Calibri"/>
                <a:cs typeface="Calibri"/>
              </a:rPr>
              <a:t>El centro regional puede proporcionar folletos adicionales para ayudar a encontrar apoyos locales adicionales en la comunidad.</a:t>
            </a:r>
          </a:p>
        </p:txBody>
      </p:sp>
      <p:sp>
        <p:nvSpPr>
          <p:cNvPr id="4" name="Slide Number Placeholder 3"/>
          <p:cNvSpPr>
            <a:spLocks noGrp="1"/>
          </p:cNvSpPr>
          <p:nvPr>
            <p:ph type="sldNum" sz="quarter" idx="5"/>
          </p:nvPr>
        </p:nvSpPr>
        <p:spPr/>
        <p:txBody>
          <a:bodyPr/>
          <a:lstStyle/>
          <a:p>
            <a:fld id="{1C78673E-F29B-4593-BE77-BC78070867BB}" type="slidenum">
              <a:rPr lang="en-US" smtClean="0"/>
              <a:t>88</a:t>
            </a:fld>
            <a:endParaRPr lang="en-US"/>
          </a:p>
        </p:txBody>
      </p:sp>
    </p:spTree>
    <p:extLst>
      <p:ext uri="{BB962C8B-B14F-4D97-AF65-F5344CB8AC3E}">
        <p14:creationId xmlns:p14="http://schemas.microsoft.com/office/powerpoint/2010/main" val="20113058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defTabSz="914400" rtl="0" eaLnBrk="1" latinLnBrk="0" hangingPunct="1">
              <a:lnSpc>
                <a:spcPct val="90000"/>
              </a:lnSpc>
              <a:spcBef>
                <a:spcPct val="0"/>
              </a:spcBef>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El centro regional guiará sus próximos pasos.</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Únase a su grupo consultivo local de SDP para mantenerse involucrado y tener voz en el desarrollo de SDP. </a:t>
            </a:r>
          </a:p>
          <a:p>
            <a:pPr marL="342900" indent="-342900" algn="l" defTabSz="914400" rtl="0" eaLnBrk="1" latinLnBrk="0" hangingPunct="1">
              <a:lnSpc>
                <a:spcPct val="90000"/>
              </a:lnSpc>
              <a:spcBef>
                <a:spcPct val="0"/>
              </a:spcBef>
              <a:buFont typeface="Wingdings" panose="05000000000000000000" pitchFamily="2" charset="2"/>
              <a:buChar char="ü"/>
            </a:pPr>
            <a:endParaRPr lang="en-US" sz="1200" kern="1200">
              <a:solidFill>
                <a:schemeClr val="tx1"/>
              </a:solidFill>
              <a:latin typeface="+mn-lt"/>
              <a:ea typeface="+mn-ea"/>
              <a:cs typeface="+mn-cs"/>
            </a:endParaRPr>
          </a:p>
          <a:p>
            <a:pPr marL="342900" indent="-342900" algn="l" defTabSz="914400" rtl="0" eaLnBrk="1" latinLnBrk="0" hangingPunct="1">
              <a:lnSpc>
                <a:spcPct val="90000"/>
              </a:lnSpc>
              <a:spcBef>
                <a:spcPct val="0"/>
              </a:spcBef>
              <a:buFont typeface="Wingdings" panose="05000000000000000000" pitchFamily="2" charset="2"/>
              <a:buChar char="ü"/>
            </a:pPr>
            <a:r>
              <a:rPr lang="es-US" sz="1200" b="0" i="0" strike="noStrike" cap="none" spc="0" baseline="0">
                <a:solidFill>
                  <a:srgbClr val="000000"/>
                </a:solidFill>
                <a:effectLst/>
                <a:latin typeface="Calibri"/>
                <a:ea typeface="Calibri"/>
                <a:cs typeface="Calibri"/>
              </a:rPr>
              <a:t>¡Para obtener más información, explore los enlaces proporcionados para aprender más sobre SDP, sus derechos y sus opciones!</a:t>
            </a:r>
          </a:p>
        </p:txBody>
      </p:sp>
      <p:sp>
        <p:nvSpPr>
          <p:cNvPr id="4" name="Slide Number Placeholder 3"/>
          <p:cNvSpPr>
            <a:spLocks noGrp="1"/>
          </p:cNvSpPr>
          <p:nvPr>
            <p:ph type="sldNum" sz="quarter" idx="10"/>
          </p:nvPr>
        </p:nvSpPr>
        <p:spPr/>
        <p:txBody>
          <a:bodyPr/>
          <a:lstStyle/>
          <a:p>
            <a:fld id="{1C78673E-F29B-4593-BE77-BC78070867BB}" type="slidenum">
              <a:rPr lang="en-US" smtClean="0"/>
              <a:t>89</a:t>
            </a:fld>
            <a:endParaRPr lang="en-US"/>
          </a:p>
        </p:txBody>
      </p:sp>
    </p:spTree>
    <p:extLst>
      <p:ext uri="{BB962C8B-B14F-4D97-AF65-F5344CB8AC3E}">
        <p14:creationId xmlns:p14="http://schemas.microsoft.com/office/powerpoint/2010/main" val="181878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800" b="0" i="0" strike="noStrike" cap="none" spc="0" baseline="0">
                <a:solidFill>
                  <a:srgbClr val="000000"/>
                </a:solidFill>
                <a:effectLst/>
                <a:latin typeface="Calibri"/>
                <a:ea typeface="Calibri"/>
                <a:cs typeface="Calibri"/>
              </a:rPr>
              <a:t>A simple vista, podrá ver que algunas cosas parezcan lo mismo en el SDP.  </a:t>
            </a:r>
          </a:p>
          <a:p>
            <a:endParaRPr lang="en-US" baseline="0"/>
          </a:p>
          <a:p>
            <a:r>
              <a:rPr lang="es-US" sz="1800" b="0" i="0" strike="noStrike" cap="none" spc="0" baseline="0">
                <a:solidFill>
                  <a:srgbClr val="000000"/>
                </a:solidFill>
                <a:effectLst/>
                <a:latin typeface="Calibri"/>
                <a:ea typeface="Calibri"/>
                <a:cs typeface="Calibri"/>
              </a:rPr>
              <a:t>Sin embargo, vamos a ver cómo las cosas que parecen ser lo mismo, en realidad son algo distintas.</a:t>
            </a:r>
          </a:p>
          <a:p>
            <a:endParaRPr lang="en-US" baseline="0"/>
          </a:p>
          <a:p>
            <a:r>
              <a:rPr lang="es-US" sz="1800" b="0" i="0" strike="noStrike" cap="none" spc="0" baseline="0">
                <a:solidFill>
                  <a:srgbClr val="000000"/>
                </a:solidFill>
                <a:effectLst/>
                <a:latin typeface="Calibri"/>
                <a:ea typeface="Calibri"/>
                <a:cs typeface="Calibri"/>
              </a:rPr>
              <a:t>Comencemos con la planificación centrada en la persona. </a:t>
            </a:r>
            <a:r>
              <a:rPr lang="es-US" sz="1200" b="0" i="0" strike="noStrike" cap="none" spc="0" baseline="0">
                <a:solidFill>
                  <a:srgbClr val="000000"/>
                </a:solidFill>
                <a:effectLst/>
                <a:latin typeface="Calibri"/>
                <a:ea typeface="Calibri"/>
                <a:cs typeface="Calibri"/>
              </a:rPr>
              <a:t>La planificación centrada en la persona es la piedra angular del modelo tradicional y SDP.   En la autodeterminación, una planificación sólida y eficaz centrada en la persona es esencial, con resultados centrados individualmente, claros y significativos.  Con resultados claros, usted y su círculo de apoyo pueden identificar los servicios y apoyos específicos necesarios para alcanzarlos.  Eso es básico para el desarrollo de un plan de gasto preciso.  Esa planificación centrada en la persona conduce al IPP escrito y </a:t>
            </a:r>
            <a:r>
              <a:rPr lang="es-US" sz="1800" b="0" i="0" strike="noStrike" cap="none" spc="0" baseline="0">
                <a:solidFill>
                  <a:srgbClr val="000000"/>
                </a:solidFill>
                <a:effectLst/>
                <a:latin typeface="Calibri"/>
                <a:ea typeface="Calibri"/>
                <a:cs typeface="Calibri"/>
              </a:rPr>
              <a:t>a través de la planificación centrada en la persona, determinará si desea utilizar proveedores contratados o no; verá cómo usar su presupuesto individual para comprar servicios y apoyos que necesita (y cuánto costarán); es posible que desee la ayuda de un facilitador independiente; y qué tipo de apoyo necesitará de un proveedor de servicios de gestión financiera. </a:t>
            </a:r>
          </a:p>
        </p:txBody>
      </p:sp>
      <p:sp>
        <p:nvSpPr>
          <p:cNvPr id="4" name="Slide Number Placeholder 3"/>
          <p:cNvSpPr>
            <a:spLocks noGrp="1"/>
          </p:cNvSpPr>
          <p:nvPr>
            <p:ph type="sldNum" sz="quarter" idx="10"/>
          </p:nvPr>
        </p:nvSpPr>
        <p:spPr/>
        <p:txBody>
          <a:bodyPr/>
          <a:lstStyle/>
          <a:p>
            <a:fld id="{1C78673E-F29B-4593-BE77-BC78070867BB}" type="slidenum">
              <a:rPr lang="en-US" smtClean="0"/>
              <a:t>9</a:t>
            </a:fld>
            <a:endParaRPr lang="en-US"/>
          </a:p>
        </p:txBody>
      </p:sp>
    </p:spTree>
    <p:extLst>
      <p:ext uri="{BB962C8B-B14F-4D97-AF65-F5344CB8AC3E}">
        <p14:creationId xmlns:p14="http://schemas.microsoft.com/office/powerpoint/2010/main" val="33712836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78673E-F29B-4593-BE77-BC78070867BB}" type="slidenum">
              <a:rPr lang="en-US" smtClean="0"/>
              <a:t>90</a:t>
            </a:fld>
            <a:endParaRPr lang="en-US"/>
          </a:p>
        </p:txBody>
      </p:sp>
    </p:spTree>
    <p:extLst>
      <p:ext uri="{BB962C8B-B14F-4D97-AF65-F5344CB8AC3E}">
        <p14:creationId xmlns:p14="http://schemas.microsoft.com/office/powerpoint/2010/main" val="1314975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8673E-F29B-4593-BE77-BC78070867BB}" type="slidenum">
              <a:rPr lang="en-US" smtClean="0"/>
              <a:t>91</a:t>
            </a:fld>
            <a:endParaRPr lang="en-US"/>
          </a:p>
        </p:txBody>
      </p:sp>
    </p:spTree>
    <p:extLst>
      <p:ext uri="{BB962C8B-B14F-4D97-AF65-F5344CB8AC3E}">
        <p14:creationId xmlns:p14="http://schemas.microsoft.com/office/powerpoint/2010/main" val="38449986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78673E-F29B-4593-BE77-BC78070867BB}" type="slidenum">
              <a:rPr lang="en-US" smtClean="0"/>
              <a:t>92</a:t>
            </a:fld>
            <a:endParaRPr lang="en-US"/>
          </a:p>
        </p:txBody>
      </p:sp>
    </p:spTree>
    <p:extLst>
      <p:ext uri="{BB962C8B-B14F-4D97-AF65-F5344CB8AC3E}">
        <p14:creationId xmlns:p14="http://schemas.microsoft.com/office/powerpoint/2010/main" val="723970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71000">
              <a:schemeClr val="bg1">
                <a:tint val="93000"/>
                <a:satMod val="150000"/>
                <a:shade val="98000"/>
                <a:lumMod val="102000"/>
                <a:alpha val="25000"/>
              </a:schemeClr>
            </a:gs>
            <a:gs pos="50000">
              <a:schemeClr val="bg1">
                <a:tint val="98000"/>
                <a:satMod val="130000"/>
                <a:shade val="90000"/>
                <a:lumMod val="103000"/>
              </a:schemeClr>
            </a:gs>
            <a:gs pos="100000">
              <a:schemeClr val="bg1">
                <a:shade val="63000"/>
                <a:satMod val="120000"/>
              </a:schemeClr>
            </a:gs>
          </a:gsLst>
          <a:lin ang="2700000" scaled="1"/>
        </a:gradFill>
        <a:effectLst/>
      </p:bgPr>
    </p:bg>
    <p:spTree>
      <p:nvGrpSpPr>
        <p:cNvPr id="1" name=""/>
        <p:cNvGrpSpPr/>
        <p:nvPr/>
      </p:nvGrpSpPr>
      <p:grpSpPr>
        <a:xfrm>
          <a:off x="0" y="0"/>
          <a:ext cx="0" cy="0"/>
          <a:chOff x="0" y="0"/>
          <a:chExt cx="0" cy="0"/>
        </a:xfrm>
      </p:grpSpPr>
      <p:sp>
        <p:nvSpPr>
          <p:cNvPr id="8" name="Rectangle 7"/>
          <p:cNvSpPr/>
          <p:nvPr userDrawn="1"/>
        </p:nvSpPr>
        <p:spPr>
          <a:xfrm rot="19877302">
            <a:off x="-1060741" y="3284594"/>
            <a:ext cx="16912803"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251284" y="1443789"/>
            <a:ext cx="9785684" cy="433136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2202820"/>
            <a:ext cx="9144000" cy="1679907"/>
          </a:xfrm>
        </p:spPr>
        <p:txBody>
          <a:bodyPr anchor="t"/>
          <a:lstStyle>
            <a:lvl1pPr algn="ctr">
              <a:defRPr sz="6000" baseline="0"/>
            </a:lvl1pPr>
          </a:lstStyle>
          <a:p>
            <a:r>
              <a:rPr lang="en-US"/>
              <a:t>Main Title Page</a:t>
            </a:r>
          </a:p>
        </p:txBody>
      </p:sp>
      <p:sp>
        <p:nvSpPr>
          <p:cNvPr id="3" name="Subtitle 2"/>
          <p:cNvSpPr>
            <a:spLocks noGrp="1"/>
          </p:cNvSpPr>
          <p:nvPr>
            <p:ph type="subTitle" idx="1" hasCustomPrompt="1"/>
          </p:nvPr>
        </p:nvSpPr>
        <p:spPr>
          <a:xfrm>
            <a:off x="1524000" y="4290976"/>
            <a:ext cx="9144000" cy="366823"/>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p:txBody>
      </p:sp>
      <p:sp>
        <p:nvSpPr>
          <p:cNvPr id="4" name="Date Placeholder 3"/>
          <p:cNvSpPr>
            <a:spLocks noGrp="1"/>
          </p:cNvSpPr>
          <p:nvPr>
            <p:ph type="dt" sz="half" idx="10"/>
          </p:nvPr>
        </p:nvSpPr>
        <p:spPr/>
        <p:txBody>
          <a:bodyPr/>
          <a:lstStyle/>
          <a:p>
            <a:fld id="{83B4C624-C215-4F46-989F-825EB1364343}"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a:p>
        </p:txBody>
      </p:sp>
      <p:sp>
        <p:nvSpPr>
          <p:cNvPr id="7" name="Subtitle 2"/>
          <p:cNvSpPr txBox="1"/>
          <p:nvPr userDrawn="1"/>
        </p:nvSpPr>
        <p:spPr>
          <a:xfrm>
            <a:off x="1524000" y="1596965"/>
            <a:ext cx="9144000" cy="36682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US" sz="2400" b="0" i="0" strike="noStrike" cap="none" spc="0" baseline="0">
                <a:solidFill>
                  <a:srgbClr val="000000"/>
                </a:solidFill>
                <a:effectLst/>
                <a:latin typeface="Calibri"/>
                <a:ea typeface="Calibri"/>
                <a:cs typeface="Calibri"/>
              </a:rPr>
              <a:t>BIENVENIDOS</a:t>
            </a:r>
          </a:p>
        </p:txBody>
      </p:sp>
    </p:spTree>
    <p:extLst>
      <p:ext uri="{BB962C8B-B14F-4D97-AF65-F5344CB8AC3E}">
        <p14:creationId xmlns:p14="http://schemas.microsoft.com/office/powerpoint/2010/main" val="2146392687"/>
      </p:ext>
    </p:extLst>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4C624-C215-4F46-989F-825EB1364343}" type="datetimeFigureOut">
              <a:rPr lang="en-US" smtClean="0"/>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34238866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61935042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B4C624-C215-4F46-989F-825EB1364343}"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24008578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403362688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B4C624-C215-4F46-989F-825EB1364343}"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230368053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DFBB82-675B-485F-8854-E8FFBEB56334}" type="datetime1">
              <a:rPr lang="en-US" smtClean="0"/>
              <a:t>3/29/2019</a:t>
            </a:fld>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AD2C7FAB-02E7-4817-83F3-8A1DEB39E7BF}" type="slidenum">
              <a:rPr lang="en-US" smtClean="0"/>
              <a:t>‹#›</a:t>
            </a:fld>
            <a:endParaRPr lang="en-US"/>
          </a:p>
        </p:txBody>
      </p:sp>
    </p:spTree>
    <p:extLst>
      <p:ext uri="{BB962C8B-B14F-4D97-AF65-F5344CB8AC3E}">
        <p14:creationId xmlns:p14="http://schemas.microsoft.com/office/powerpoint/2010/main" val="1273482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C191A6-7933-4FEF-A60A-5AD232CF24C2}"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414850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103807732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C191A6-7933-4FEF-A60A-5AD232CF24C2}"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2706433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C191A6-7933-4FEF-A60A-5AD232CF24C2}"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1159476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blipFill dpi="0" rotWithShape="1">
            <a:blip r:embed="rId2">
              <a:alphaModFix amt="4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3B4C624-C215-4F46-989F-825EB1364343}"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a:p>
        </p:txBody>
      </p:sp>
      <p:sp>
        <p:nvSpPr>
          <p:cNvPr id="11" name="Rectangle 7">
            <a:extLst>
              <a:ext uri="{FF2B5EF4-FFF2-40B4-BE49-F238E27FC236}">
                <a16:creationId xmlns:a16="http://schemas.microsoft.com/office/drawing/2014/main" id="{EE39C345-4674-7D42-8448-18E5A2FEA754}"/>
              </a:ext>
            </a:extLst>
          </p:cNvPr>
          <p:cNvSpPr/>
          <p:nvPr userDrawn="1"/>
        </p:nvSpPr>
        <p:spPr>
          <a:xfrm rot="19877302">
            <a:off x="-1332590" y="3395807"/>
            <a:ext cx="16912803" cy="8459895"/>
          </a:xfrm>
          <a:custGeom>
            <a:avLst/>
            <a:gdLst>
              <a:gd name="connsiteX0" fmla="*/ 0 w 16912804"/>
              <a:gd name="connsiteY0" fmla="*/ 0 h 8459895"/>
              <a:gd name="connsiteX1" fmla="*/ 16912804 w 16912804"/>
              <a:gd name="connsiteY1" fmla="*/ 0 h 8459895"/>
              <a:gd name="connsiteX2" fmla="*/ 16912804 w 16912804"/>
              <a:gd name="connsiteY2" fmla="*/ 8459895 h 8459895"/>
              <a:gd name="connsiteX3" fmla="*/ 7311075 w 16912804"/>
              <a:gd name="connsiteY3" fmla="*/ 3777999 h 8459895"/>
              <a:gd name="connsiteX4" fmla="*/ 0 w 16912804"/>
              <a:gd name="connsiteY4" fmla="*/ 0 h 8459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2804" h="8459895">
                <a:moveTo>
                  <a:pt x="0" y="0"/>
                </a:moveTo>
                <a:lnTo>
                  <a:pt x="16912804" y="0"/>
                </a:lnTo>
                <a:lnTo>
                  <a:pt x="16912804" y="8459895"/>
                </a:lnTo>
                <a:lnTo>
                  <a:pt x="7311075" y="3777999"/>
                </a:lnTo>
                <a:lnTo>
                  <a:pt x="0" y="0"/>
                </a:lnTo>
                <a:close/>
              </a:path>
            </a:pathLst>
          </a:cu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696036" y="676254"/>
            <a:ext cx="10836322" cy="5592029"/>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792342" y="1047175"/>
            <a:ext cx="5457967" cy="1460500"/>
          </a:xfrm>
        </p:spPr>
        <p:txBody>
          <a:bodyPr/>
          <a:lstStyle>
            <a:lvl1pPr>
              <a:defRPr>
                <a:solidFill>
                  <a:schemeClr val="accent5">
                    <a:lumMod val="50000"/>
                  </a:schemeClr>
                </a:solidFill>
                <a:latin typeface="Century Gothic" panose="020B0502020202020204" pitchFamily="34" charset="0"/>
              </a:defRPr>
            </a:lvl1pPr>
          </a:lstStyle>
          <a:p>
            <a:r>
              <a:rPr lang="en-US"/>
              <a:t>Main Section Slide</a:t>
            </a:r>
          </a:p>
        </p:txBody>
      </p:sp>
      <p:sp>
        <p:nvSpPr>
          <p:cNvPr id="16" name="Text Placeholder 15"/>
          <p:cNvSpPr>
            <a:spLocks noGrp="1"/>
          </p:cNvSpPr>
          <p:nvPr>
            <p:ph type="body" sz="quarter" idx="13" hasCustomPrompt="1"/>
          </p:nvPr>
        </p:nvSpPr>
        <p:spPr>
          <a:xfrm>
            <a:off x="838200" y="3466532"/>
            <a:ext cx="5098576" cy="2517162"/>
          </a:xfrm>
        </p:spPr>
        <p:txBody>
          <a:bodyPr>
            <a:normAutofit/>
          </a:bodyPr>
          <a:lstStyle>
            <a:lvl1pPr marL="0" indent="0">
              <a:buNone/>
              <a:defRPr lang="en-US" sz="2000" kern="1200" baseline="0" smtClean="0">
                <a:solidFill>
                  <a:schemeClr val="accent5">
                    <a:lumMod val="50000"/>
                  </a:schemeClr>
                </a:solidFill>
                <a:latin typeface="Century Gothic" panose="020B0502020202020204" pitchFamily="34" charset="0"/>
                <a:ea typeface="+mj-ea"/>
                <a:cs typeface="+mj-cs"/>
              </a:defRPr>
            </a:lvl1pPr>
          </a:lstStyle>
          <a:p>
            <a:pPr lvl="0"/>
            <a:r>
              <a:rPr lang="en-US" sz="2000"/>
              <a:t>5 PRINCIPELS</a:t>
            </a:r>
          </a:p>
          <a:p>
            <a:pPr lvl="0"/>
            <a:endParaRPr lang="en-US" sz="2000"/>
          </a:p>
          <a:p>
            <a:pPr lvl="0"/>
            <a:r>
              <a:rPr lang="en-US" sz="2000"/>
              <a:t>ROLES AND RESPONSABILITY</a:t>
            </a:r>
            <a:endParaRPr lang="en-US"/>
          </a:p>
        </p:txBody>
      </p:sp>
    </p:spTree>
    <p:extLst>
      <p:ext uri="{BB962C8B-B14F-4D97-AF65-F5344CB8AC3E}">
        <p14:creationId xmlns:p14="http://schemas.microsoft.com/office/powerpoint/2010/main" val="179726928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C191A6-7933-4FEF-A60A-5AD232CF24C2}" type="datetimeFigureOut">
              <a:rPr lang="en-US" smtClean="0"/>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15148640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C191A6-7933-4FEF-A60A-5AD232CF24C2}" type="datetimeFigureOut">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6051173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191A6-7933-4FEF-A60A-5AD232CF24C2}" type="datetimeFigureOut">
              <a:rPr lang="en-US" smtClean="0"/>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12123415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317899997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C191A6-7933-4FEF-A60A-5AD232CF24C2}"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337745210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416365273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C191A6-7933-4FEF-A60A-5AD232CF24C2}"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3AA242-6459-4B68-A5EC-8CF36921BE5C}" type="slidenum">
              <a:rPr lang="en-US" smtClean="0"/>
              <a:t>‹#›</a:t>
            </a:fld>
            <a:endParaRPr lang="en-US"/>
          </a:p>
        </p:txBody>
      </p:sp>
    </p:spTree>
    <p:extLst>
      <p:ext uri="{BB962C8B-B14F-4D97-AF65-F5344CB8AC3E}">
        <p14:creationId xmlns:p14="http://schemas.microsoft.com/office/powerpoint/2010/main" val="375193981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8E896F-0BA9-4805-835B-4223AA28C600}"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41516853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47431540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8E896F-0BA9-4805-835B-4223AA28C600}"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153401690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a:p>
        </p:txBody>
      </p:sp>
      <p:sp>
        <p:nvSpPr>
          <p:cNvPr id="7" name="Rectangle 6"/>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3" hasCustomPrompt="1"/>
          </p:nvPr>
        </p:nvSpPr>
        <p:spPr>
          <a:xfrm>
            <a:off x="311489" y="65055"/>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a:t>SECTION TITLE HERE</a:t>
            </a:r>
          </a:p>
        </p:txBody>
      </p:sp>
      <p:sp>
        <p:nvSpPr>
          <p:cNvPr id="14" name="Text Placeholder 13"/>
          <p:cNvSpPr>
            <a:spLocks noGrp="1"/>
          </p:cNvSpPr>
          <p:nvPr>
            <p:ph type="body" sz="quarter" idx="14"/>
          </p:nvPr>
        </p:nvSpPr>
        <p:spPr>
          <a:xfrm>
            <a:off x="311489" y="630751"/>
            <a:ext cx="5689600" cy="515937"/>
          </a:xfrm>
        </p:spPr>
        <p:txBody>
          <a:bodyPr>
            <a:normAutofit/>
          </a:bodyPr>
          <a:lstStyle>
            <a:lvl1pPr marL="0" indent="0" algn="l">
              <a:buNone/>
              <a:defRPr sz="2000">
                <a:latin typeface="Century Gothic" panose="020B0502020202020204" pitchFamily="34" charset="0"/>
              </a:defRPr>
            </a:lvl1pPr>
          </a:lstStyle>
          <a:p>
            <a:pPr lvl="0"/>
            <a:endParaRPr lang="en-US"/>
          </a:p>
        </p:txBody>
      </p:sp>
    </p:spTree>
    <p:extLst>
      <p:ext uri="{BB962C8B-B14F-4D97-AF65-F5344CB8AC3E}">
        <p14:creationId xmlns:p14="http://schemas.microsoft.com/office/powerpoint/2010/main" val="250723512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8E896F-0BA9-4805-835B-4223AA28C600}"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73559002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8E896F-0BA9-4805-835B-4223AA28C600}" type="datetimeFigureOut">
              <a:rPr lang="en-US" smtClean="0"/>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3237971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8E896F-0BA9-4805-835B-4223AA28C600}" type="datetimeFigureOut">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41655958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E896F-0BA9-4805-835B-4223AA28C600}" type="datetimeFigureOut">
              <a:rPr lang="en-US" smtClean="0"/>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407634776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151346393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8E896F-0BA9-4805-835B-4223AA28C600}"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14013154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55284938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8E896F-0BA9-4805-835B-4223AA28C600}"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5BB18D-4911-42F2-86C9-C71540308B27}" type="slidenum">
              <a:rPr lang="en-US" smtClean="0"/>
              <a:t>‹#›</a:t>
            </a:fld>
            <a:endParaRPr lang="en-US"/>
          </a:p>
        </p:txBody>
      </p:sp>
    </p:spTree>
    <p:extLst>
      <p:ext uri="{BB962C8B-B14F-4D97-AF65-F5344CB8AC3E}">
        <p14:creationId xmlns:p14="http://schemas.microsoft.com/office/powerpoint/2010/main" val="275308040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35C736-1284-4020-AC12-F46539FDCA1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187492587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32114958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7991D3">
            <a:alpha val="11000"/>
          </a:srgb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a:p>
        </p:txBody>
      </p:sp>
      <p:sp>
        <p:nvSpPr>
          <p:cNvPr id="7" name="Rectangle 6"/>
          <p:cNvSpPr/>
          <p:nvPr userDrawn="1"/>
        </p:nvSpPr>
        <p:spPr>
          <a:xfrm>
            <a:off x="-88474" y="-68998"/>
            <a:ext cx="6489274" cy="1897798"/>
          </a:xfrm>
          <a:prstGeom prst="rect">
            <a:avLst/>
          </a:prstGeom>
          <a:solidFill>
            <a:schemeClr val="bg1">
              <a:lumMod val="85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88474" y="1312557"/>
            <a:ext cx="6489274" cy="516243"/>
          </a:xfrm>
          <a:prstGeom prst="rect">
            <a:avLst/>
          </a:prstGeom>
          <a:solidFill>
            <a:schemeClr val="bg1">
              <a:alpha val="72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3" hasCustomPrompt="1"/>
          </p:nvPr>
        </p:nvSpPr>
        <p:spPr>
          <a:xfrm>
            <a:off x="311405" y="338292"/>
            <a:ext cx="5689516" cy="649408"/>
          </a:xfrm>
        </p:spPr>
        <p:txBody>
          <a:bodyPr>
            <a:noAutofit/>
          </a:bodyPr>
          <a:lstStyle>
            <a:lvl1pPr marL="0" indent="0" algn="l">
              <a:buNone/>
              <a:defRPr sz="3200" baseline="0">
                <a:solidFill>
                  <a:schemeClr val="tx2">
                    <a:lumMod val="50000"/>
                  </a:schemeClr>
                </a:solidFill>
                <a:latin typeface="Century Gothic" panose="020B0502020202020204" pitchFamily="34" charset="0"/>
              </a:defRPr>
            </a:lvl1pPr>
          </a:lstStyle>
          <a:p>
            <a:pPr lvl="0"/>
            <a:r>
              <a:rPr lang="en-US"/>
              <a:t>SECTION TITLE HERE</a:t>
            </a:r>
          </a:p>
        </p:txBody>
      </p:sp>
      <p:sp>
        <p:nvSpPr>
          <p:cNvPr id="14" name="Text Placeholder 13"/>
          <p:cNvSpPr>
            <a:spLocks noGrp="1"/>
          </p:cNvSpPr>
          <p:nvPr>
            <p:ph type="body" sz="quarter" idx="14"/>
          </p:nvPr>
        </p:nvSpPr>
        <p:spPr>
          <a:xfrm>
            <a:off x="246063" y="1312863"/>
            <a:ext cx="5689600" cy="515937"/>
          </a:xfrm>
        </p:spPr>
        <p:txBody>
          <a:bodyPr>
            <a:normAutofit/>
          </a:bodyPr>
          <a:lstStyle>
            <a:lvl1pPr marL="0" indent="0" algn="l">
              <a:buNone/>
              <a:defRPr sz="2000">
                <a:latin typeface="Century Gothic" panose="020B0502020202020204" pitchFamily="34" charset="0"/>
              </a:defRPr>
            </a:lvl1pPr>
          </a:lstStyle>
          <a:p>
            <a:pPr lvl="0"/>
            <a:endParaRPr lang="en-US"/>
          </a:p>
        </p:txBody>
      </p:sp>
    </p:spTree>
    <p:extLst>
      <p:ext uri="{BB962C8B-B14F-4D97-AF65-F5344CB8AC3E}">
        <p14:creationId xmlns:p14="http://schemas.microsoft.com/office/powerpoint/2010/main" val="216166633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35C736-1284-4020-AC12-F46539FDCA1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126776659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35C736-1284-4020-AC12-F46539FDCA1B}"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211486831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35C736-1284-4020-AC12-F46539FDCA1B}" type="datetimeFigureOut">
              <a:rPr lang="en-US" smtClean="0"/>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331466768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35C736-1284-4020-AC12-F46539FDCA1B}" type="datetimeFigureOut">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132641439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C736-1284-4020-AC12-F46539FDCA1B}" type="datetimeFigureOut">
              <a:rPr lang="en-US" smtClean="0"/>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358370958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25090377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35C736-1284-4020-AC12-F46539FDCA1B}"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417870364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257401724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5C736-1284-4020-AC12-F46539FDCA1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59518-436B-4CE0-A5E5-CB2270939032}" type="slidenum">
              <a:rPr lang="en-US" smtClean="0"/>
              <a:t>‹#›</a:t>
            </a:fld>
            <a:endParaRPr lang="en-US"/>
          </a:p>
        </p:txBody>
      </p:sp>
    </p:spTree>
    <p:extLst>
      <p:ext uri="{BB962C8B-B14F-4D97-AF65-F5344CB8AC3E}">
        <p14:creationId xmlns:p14="http://schemas.microsoft.com/office/powerpoint/2010/main" val="2392551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29B025-3C67-45BB-A2EC-8DCD27A9772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283727465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B4C624-C215-4F46-989F-825EB1364343}"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E5609-FE4C-4FDE-AD6F-D3A3F5CE6A5C}" type="slidenum">
              <a:rPr lang="en-US" smtClean="0"/>
              <a:t>‹#›</a:t>
            </a:fld>
            <a:endParaRPr lang="en-US"/>
          </a:p>
        </p:txBody>
      </p:sp>
      <p:sp>
        <p:nvSpPr>
          <p:cNvPr id="11" name="Rectangle 10">
            <a:extLst>
              <a:ext uri="{FF2B5EF4-FFF2-40B4-BE49-F238E27FC236}">
                <a16:creationId xmlns:a16="http://schemas.microsoft.com/office/drawing/2014/main" id="{193A02F2-02DA-5948-BBDE-996CD9F9DD30}"/>
              </a:ext>
            </a:extLst>
          </p:cNvPr>
          <p:cNvSpPr/>
          <p:nvPr userDrawn="1"/>
        </p:nvSpPr>
        <p:spPr>
          <a:xfrm>
            <a:off x="-88475" y="-109202"/>
            <a:ext cx="12445231" cy="823665"/>
          </a:xfrm>
          <a:prstGeom prst="rect">
            <a:avLst/>
          </a:prstGeom>
          <a:solidFill>
            <a:schemeClr val="bg2">
              <a:lumMod val="90000"/>
            </a:schemeClr>
          </a:solidFill>
          <a:ln>
            <a:no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540DB9C-6CB1-394C-A52B-BA5480B353FD}"/>
              </a:ext>
            </a:extLst>
          </p:cNvPr>
          <p:cNvSpPr/>
          <p:nvPr userDrawn="1"/>
        </p:nvSpPr>
        <p:spPr>
          <a:xfrm>
            <a:off x="-88475" y="630751"/>
            <a:ext cx="12445231" cy="38524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99441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330004280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9B025-3C67-45BB-A2EC-8DCD27A9772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355507953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29B025-3C67-45BB-A2EC-8DCD27A9772B}"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207806092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B025-3C67-45BB-A2EC-8DCD27A9772B}" type="datetimeFigureOut">
              <a:rPr lang="en-US" smtClean="0"/>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221674410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29B025-3C67-45BB-A2EC-8DCD27A9772B}" type="datetimeFigureOut">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38264131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29B025-3C67-45BB-A2EC-8DCD27A9772B}" type="datetimeFigureOut">
              <a:rPr lang="en-US" smtClean="0"/>
              <a:t>3/29/2019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289663890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7684211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29B025-3C67-45BB-A2EC-8DCD27A9772B}"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167665174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96457143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29B025-3C67-45BB-A2EC-8DCD27A9772B}" type="datetimeFigureOut">
              <a:rPr lang="en-US" smtClean="0"/>
              <a:t>3/29/2019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F15F5D-7513-423B-9028-154BADED397B}" type="slidenum">
              <a:rPr lang="en-US" smtClean="0"/>
              <a:t>‹#›</a:t>
            </a:fld>
            <a:endParaRPr lang="en-US"/>
          </a:p>
        </p:txBody>
      </p:sp>
    </p:spTree>
    <p:extLst>
      <p:ext uri="{BB962C8B-B14F-4D97-AF65-F5344CB8AC3E}">
        <p14:creationId xmlns:p14="http://schemas.microsoft.com/office/powerpoint/2010/main" val="38335257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30149931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B4C624-C215-4F46-989F-825EB1364343}" type="datetimeFigureOut">
              <a:rPr lang="en-US" smtClean="0"/>
              <a:t>3/29/2019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58486127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B4C624-C215-4F46-989F-825EB1364343}" type="datetimeFigureOut">
              <a:rPr lang="en-US" smtClean="0"/>
              <a:t>3/29/2019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291592360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B4C624-C215-4F46-989F-825EB1364343}" type="datetimeFigureOut">
              <a:rPr lang="en-US" smtClean="0"/>
              <a:t>3/29/2019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E5609-FE4C-4FDE-AD6F-D3A3F5CE6A5C}" type="slidenum">
              <a:rPr lang="en-US" smtClean="0"/>
              <a:t>‹#›</a:t>
            </a:fld>
            <a:endParaRPr lang="en-US"/>
          </a:p>
        </p:txBody>
      </p:sp>
    </p:spTree>
    <p:extLst>
      <p:ext uri="{BB962C8B-B14F-4D97-AF65-F5344CB8AC3E}">
        <p14:creationId xmlns:p14="http://schemas.microsoft.com/office/powerpoint/2010/main" val="33382715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4C624-C215-4F46-989F-825EB1364343}" type="datetimeFigureOut">
              <a:rPr lang="en-US" smtClean="0"/>
              <a:t>3/29/2019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E5609-FE4C-4FDE-AD6F-D3A3F5CE6A5C}" type="slidenum">
              <a:rPr lang="en-US" smtClean="0"/>
              <a:t>‹#›</a:t>
            </a:fld>
            <a:endParaRPr lang="en-US"/>
          </a:p>
        </p:txBody>
      </p:sp>
    </p:spTree>
    <p:extLst>
      <p:ext uri="{BB962C8B-B14F-4D97-AF65-F5344CB8AC3E}">
        <p14:creationId xmlns:p14="http://schemas.microsoft.com/office/powerpoint/2010/main" val="1279075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709" r:id="rId4"/>
    <p:sldLayoutId id="2147483710" r:id="rId5"/>
    <p:sldLayoutId id="214748367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711"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C191A6-7933-4FEF-A60A-5AD232CF24C2}" type="datetimeFigureOut">
              <a:rPr lang="en-US" smtClean="0"/>
              <a:t>3/29/2019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AA242-6459-4B68-A5EC-8CF36921BE5C}" type="slidenum">
              <a:rPr lang="en-US" smtClean="0"/>
              <a:t>‹#›</a:t>
            </a:fld>
            <a:endParaRPr lang="en-US"/>
          </a:p>
        </p:txBody>
      </p:sp>
    </p:spTree>
    <p:extLst>
      <p:ext uri="{BB962C8B-B14F-4D97-AF65-F5344CB8AC3E}">
        <p14:creationId xmlns:p14="http://schemas.microsoft.com/office/powerpoint/2010/main" val="201296576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E896F-0BA9-4805-835B-4223AA28C600}" type="datetimeFigureOut">
              <a:rPr lang="en-US" smtClean="0"/>
              <a:t>3/29/2019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BB18D-4911-42F2-86C9-C71540308B27}" type="slidenum">
              <a:rPr lang="en-US" smtClean="0"/>
              <a:t>‹#›</a:t>
            </a:fld>
            <a:endParaRPr lang="en-US"/>
          </a:p>
        </p:txBody>
      </p:sp>
    </p:spTree>
    <p:extLst>
      <p:ext uri="{BB962C8B-B14F-4D97-AF65-F5344CB8AC3E}">
        <p14:creationId xmlns:p14="http://schemas.microsoft.com/office/powerpoint/2010/main" val="1864959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35C736-1284-4020-AC12-F46539FDCA1B}" type="datetimeFigureOut">
              <a:rPr lang="en-US" smtClean="0"/>
              <a:t>3/29/2019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59518-436B-4CE0-A5E5-CB2270939032}" type="slidenum">
              <a:rPr lang="en-US" smtClean="0"/>
              <a:t>‹#›</a:t>
            </a:fld>
            <a:endParaRPr lang="en-US"/>
          </a:p>
        </p:txBody>
      </p:sp>
    </p:spTree>
    <p:extLst>
      <p:ext uri="{BB962C8B-B14F-4D97-AF65-F5344CB8AC3E}">
        <p14:creationId xmlns:p14="http://schemas.microsoft.com/office/powerpoint/2010/main" val="13857667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9B025-3C67-45BB-A2EC-8DCD27A9772B}" type="datetimeFigureOut">
              <a:rPr lang="en-US" smtClean="0"/>
              <a:t>3/29/2019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15F5D-7513-423B-9028-154BADED397B}" type="slidenum">
              <a:rPr lang="en-US" smtClean="0"/>
              <a:t>‹#›</a:t>
            </a:fld>
            <a:endParaRPr lang="en-US"/>
          </a:p>
        </p:txBody>
      </p:sp>
    </p:spTree>
    <p:extLst>
      <p:ext uri="{BB962C8B-B14F-4D97-AF65-F5344CB8AC3E}">
        <p14:creationId xmlns:p14="http://schemas.microsoft.com/office/powerpoint/2010/main" val="28116022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4.tiff"/><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hyperlink" Target="DO%20NOT%20MOVE-SDP%20Orientation%20Handouts%20LINKS/H1%20Draft%20Principles%206%204%2018.docx"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DO%20NOT%20MOVE-SDP%20Orientation%20Handouts%20LINKS/The%205%20Principles.doc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tiff"/><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0.gif"/></Relationships>
</file>

<file path=ppt/slides/_rels/slide1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tiff"/></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DO%20NOT%20MOVE-SDP%20Orientation%20Handouts%20LINKS/Hiring%20Service%20Providers%20TEMPLATE.doc" TargetMode="External"/><Relationship Id="rId5" Type="http://schemas.openxmlformats.org/officeDocument/2006/relationships/hyperlink" Target="DO%20NOT%20MOVE-SDP%20Orientation%20Handouts%20LINKS/H10%20Hiring%20Service%20Providers%20DRAFT.doc" TargetMode="External"/><Relationship Id="rId4" Type="http://schemas.openxmlformats.org/officeDocument/2006/relationships/image" Target="../media/image23.tif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hyperlink" Target="DO%20NOT%20MOVE-SDP%20Orientation%20Handouts%20LINKS/H10%20Hiring%20Service%20Providers%20DRAFT.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DO%20NOT%20MOVE-SDP%20Orientation%20Handouts%20LINKS/Hiring%20Service%20Providers%20TEMPLATE.doc" TargetMode="Externa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hyperlink" Target="DO%20NOT%20MOVE-SDP%20Orientation%20Handouts%20LINKS/Service%20Provider%20Agreement%20TEMPLATE.doc" TargetMode="External"/><Relationship Id="rId4" Type="http://schemas.openxmlformats.org/officeDocument/2006/relationships/hyperlink" Target="DO%20NOT%20MOVE-SDP%20Orientation%20Handouts%20LINKS"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DO%20NOT%20MOVE-SDP%20Orientation%20Handouts%20LINKS/Meet%20Jason%20&amp;%20Sofia.docx" TargetMode="External"/><Relationship Id="rId7" Type="http://schemas.openxmlformats.org/officeDocument/2006/relationships/image" Target="../media/image21.tif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2.tiff"/><Relationship Id="rId11" Type="http://schemas.openxmlformats.org/officeDocument/2006/relationships/image" Target="../media/image30.png"/><Relationship Id="rId5" Type="http://schemas.openxmlformats.org/officeDocument/2006/relationships/image" Target="../media/image9.png"/><Relationship Id="rId10" Type="http://schemas.openxmlformats.org/officeDocument/2006/relationships/image" Target="../media/image29.png"/><Relationship Id="rId4" Type="http://schemas.openxmlformats.org/officeDocument/2006/relationships/hyperlink" Target="DO%20NOT%20MOVE-SDP%20Orientation%20Handouts%20LINKS/PCP%20Resources.docx" TargetMode="External"/><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hyperlink" Target="DO%20NOT%20MOVE-SDP%20Orientation%20Handouts%20LINKS/SDP%20Service%20Definitions.pdf" TargetMode="External"/><Relationship Id="rId5" Type="http://schemas.openxmlformats.org/officeDocument/2006/relationships/hyperlink" Target="DO%20NOT%20MOVE-SDP%20Orientation%20Handouts%20LINKS/Jason%20&amp;%20Sofia%20Planning.docx" TargetMode="External"/><Relationship Id="rId4" Type="http://schemas.openxmlformats.org/officeDocument/2006/relationships/image" Target="../media/image34.tiff"/></Relationships>
</file>

<file path=ppt/slides/_rels/slide32.xml.rels><?xml version="1.0" encoding="UTF-8" standalone="yes"?>
<Relationships xmlns="http://schemas.openxmlformats.org/package/2006/relationships"><Relationship Id="rId8" Type="http://schemas.openxmlformats.org/officeDocument/2006/relationships/image" Target="../media/image21.tiff"/><Relationship Id="rId13" Type="http://schemas.openxmlformats.org/officeDocument/2006/relationships/image" Target="../media/image37.png"/><Relationship Id="rId3" Type="http://schemas.openxmlformats.org/officeDocument/2006/relationships/hyperlink" Target="DO%20NOT%20MOVE-SDP%20Orientation%20Handouts%20LINKS/HCBSFinalRule.pdf" TargetMode="External"/><Relationship Id="rId7" Type="http://schemas.openxmlformats.org/officeDocument/2006/relationships/image" Target="../media/image29.png"/><Relationship Id="rId12"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4.jpeg"/><Relationship Id="rId11" Type="http://schemas.openxmlformats.org/officeDocument/2006/relationships/image" Target="../media/image35.png"/><Relationship Id="rId5" Type="http://schemas.openxmlformats.org/officeDocument/2006/relationships/image" Target="../media/image22.tiff"/><Relationship Id="rId10" Type="http://schemas.openxmlformats.org/officeDocument/2006/relationships/image" Target="../media/image9.png"/><Relationship Id="rId4" Type="http://schemas.openxmlformats.org/officeDocument/2006/relationships/hyperlink" Target="DO%20NOT%20MOVE-SDP%20Orientation%20Handouts%20LINKS/Jason%20&amp;%20Sofia%20Individual%20Budget.docx" TargetMode="External"/><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tiff"/><Relationship Id="rId9"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DO%20NOT%20MOVE-SDP%20Orientation%20Handouts%20LINKS/Jason%20&amp;%20Sofia%20Individual%20Budget.docx"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DO%20NOT%20MOVE-SDP%20Orientation%20Handouts%20LINKS/Jason%20Spending%20Plan.docx" TargetMode="External"/><Relationship Id="rId7"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13.tiff"/><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DO%20NOT%20MOVE-SDP%20Orientation%20Handouts%20LINKS/Sofia%20Spending%20Plan.doc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hyperlink" Target="DO%20NOT%20MOVE-SDP%20Orientation%20Handouts%20LINKS/Spending%20Plan%20Activity.doc"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hyperlink" Target="DO%20NOT%20MOVE-SDP%20Orientation%20Handouts%20LINKS/FMSRates.pdf" TargetMode="External"/><Relationship Id="rId3" Type="http://schemas.openxmlformats.org/officeDocument/2006/relationships/image" Target="../media/image54.png"/><Relationship Id="rId7" Type="http://schemas.openxmlformats.org/officeDocument/2006/relationships/hyperlink" Target="DO%20NOT%20MOVE-SDP%20Orientation%20Handouts%20LINKS/Spending%20Plan%20Activity.doc"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30.png"/><Relationship Id="rId4" Type="http://schemas.microsoft.com/office/2007/relationships/hdphoto" Target="../media/hdphoto3.wdp"/><Relationship Id="rId9"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10.gif"/><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37.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7.png"/></Relationships>
</file>

<file path=ppt/slides/_rels/slide5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DO%20NOT%20MOVE-SDP%20Orientation%20Handouts%20LINKS/Rights%20Link%20on%20DDS%20Webpage.PNG"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37.png"/><Relationship Id="rId5" Type="http://schemas.openxmlformats.org/officeDocument/2006/relationships/image" Target="../media/image10.gif"/><Relationship Id="rId10"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7.png"/></Relationships>
</file>

<file path=ppt/slides/_rels/slide5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DO%20NOT%20MOVE-SDP%20Orientation%20Handouts%20LINKS/H2%20Jason%20and%20Sofia%20Packet%201%207%2019.doc" TargetMode="External"/><Relationship Id="rId7" Type="http://schemas.openxmlformats.org/officeDocument/2006/relationships/image" Target="../media/image10.gif"/><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mailto:sdpbackground@dds.ca.gov"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www.dds.ca.gov/sdp"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hyperlink" Target="DO%20NOT%20MOVE-SDP%20Orientation%20Handouts%20LINKS/TipSheet_HowtoDefendYourself_v6.pdf" TargetMode="External"/><Relationship Id="rId5" Type="http://schemas.openxmlformats.org/officeDocument/2006/relationships/hyperlink" Target="mailto:sdpbackground@dds.ca.gov" TargetMode="External"/><Relationship Id="rId4" Type="http://schemas.openxmlformats.org/officeDocument/2006/relationships/hyperlink" Target="DO%20NOT%20MOVE-SDP%20Orientation%20Handouts%20LINKS/H6%20Spending%20Plan%20Activity.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tiff"/><Relationship Id="rId7" Type="http://schemas.openxmlformats.org/officeDocument/2006/relationships/image" Target="../media/image69.tiff"/><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tiff"/></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57.png"/><Relationship Id="rId10" Type="http://schemas.openxmlformats.org/officeDocument/2006/relationships/image" Target="../media/image74.png"/><Relationship Id="rId4" Type="http://schemas.openxmlformats.org/officeDocument/2006/relationships/image" Target="../media/image47.png"/><Relationship Id="rId9"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66.tiff"/></Relationships>
</file>

<file path=ppt/slides/_rels/slide64.xml.rels><?xml version="1.0" encoding="UTF-8" standalone="yes"?>
<Relationships xmlns="http://schemas.openxmlformats.org/package/2006/relationships"><Relationship Id="rId3" Type="http://schemas.openxmlformats.org/officeDocument/2006/relationships/image" Target="../media/image66.tiff"/><Relationship Id="rId7" Type="http://schemas.openxmlformats.org/officeDocument/2006/relationships/image" Target="../media/image68.tiff"/><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4.png"/><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66.tiff"/><Relationship Id="rId7"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68.tiff"/><Relationship Id="rId5" Type="http://schemas.openxmlformats.org/officeDocument/2006/relationships/image" Target="../media/image74.png"/><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87.png"/><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3.png"/><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89.jpeg"/><Relationship Id="rId3" Type="http://schemas.openxmlformats.org/officeDocument/2006/relationships/hyperlink" Target="mailto:sdp@dds.ca.gov" TargetMode="External"/><Relationship Id="rId7" Type="http://schemas.openxmlformats.org/officeDocument/2006/relationships/image" Target="../media/image66.tiff"/><Relationship Id="rId12"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0.gif"/><Relationship Id="rId11" Type="http://schemas.openxmlformats.org/officeDocument/2006/relationships/image" Target="../media/image80.jpeg"/><Relationship Id="rId5" Type="http://schemas.openxmlformats.org/officeDocument/2006/relationships/hyperlink" Target="DO%20NOT%20MOVE-SDP%20Orientation%20Handouts%20LINKS/SDP%20FMS%20Rates.pdf" TargetMode="External"/><Relationship Id="rId10" Type="http://schemas.openxmlformats.org/officeDocument/2006/relationships/image" Target="../media/image82.jpeg"/><Relationship Id="rId4" Type="http://schemas.openxmlformats.org/officeDocument/2006/relationships/hyperlink" Target="DO%20NOT%20MOVE-SDP%20Orientation%20Handouts%20LINKS/FMSRates.pdf" TargetMode="External"/><Relationship Id="rId9" Type="http://schemas.openxmlformats.org/officeDocument/2006/relationships/image" Target="../media/image68.tiff"/></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7.png"/><Relationship Id="rId7"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90.png"/><Relationship Id="rId7"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74.png"/></Relationships>
</file>

<file path=ppt/slides/_rels/slide7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0.png"/><Relationship Id="rId7"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92.jpeg"/><Relationship Id="rId5" Type="http://schemas.openxmlformats.org/officeDocument/2006/relationships/image" Target="../media/image70.pn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hyperlink" Target="DO%20NOT%20MOVE-SDP%20Orientation%20Handouts%20LINKS/Rights%20Link%20on%20DDS%20Webpage.PNG"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hyperlink" Target="mailto:sdpbackground@dds.ca.gov" TargetMode="External"/><Relationship Id="rId7" Type="http://schemas.openxmlformats.org/officeDocument/2006/relationships/image" Target="../media/image95.tiff"/><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94.tiff"/><Relationship Id="rId5" Type="http://schemas.openxmlformats.org/officeDocument/2006/relationships/image" Target="../media/image68.tiff"/><Relationship Id="rId4" Type="http://schemas.openxmlformats.org/officeDocument/2006/relationships/image" Target="../media/image10.gif"/><Relationship Id="rId9" Type="http://schemas.openxmlformats.org/officeDocument/2006/relationships/image" Target="../media/image96.tiff"/></Relationships>
</file>

<file path=ppt/slides/_rels/slide79.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97.tiff"/><Relationship Id="rId7" Type="http://schemas.openxmlformats.org/officeDocument/2006/relationships/image" Target="../media/image101.tiff"/><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00.tiff"/><Relationship Id="rId5" Type="http://schemas.openxmlformats.org/officeDocument/2006/relationships/image" Target="../media/image99.tiff"/><Relationship Id="rId4" Type="http://schemas.openxmlformats.org/officeDocument/2006/relationships/image" Target="../media/image98.tiff"/><Relationship Id="rId9" Type="http://schemas.openxmlformats.org/officeDocument/2006/relationships/image" Target="../media/image103.tiff"/></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tiff"/><Relationship Id="rId7"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tiff"/><Relationship Id="rId4" Type="http://schemas.openxmlformats.org/officeDocument/2006/relationships/image" Target="../media/image7.tiff"/></Relationships>
</file>

<file path=ppt/slides/_rels/slide80.xml.rels><?xml version="1.0" encoding="UTF-8" standalone="yes"?>
<Relationships xmlns="http://schemas.openxmlformats.org/package/2006/relationships"><Relationship Id="rId8" Type="http://schemas.openxmlformats.org/officeDocument/2006/relationships/image" Target="../media/image104.tiff"/><Relationship Id="rId13" Type="http://schemas.openxmlformats.org/officeDocument/2006/relationships/image" Target="../media/image109.tif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8.tiff"/><Relationship Id="rId2" Type="http://schemas.openxmlformats.org/officeDocument/2006/relationships/notesSlide" Target="../notesSlides/notesSlide80.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07.tiff"/><Relationship Id="rId5" Type="http://schemas.openxmlformats.org/officeDocument/2006/relationships/diagramQuickStyle" Target="../diagrams/quickStyle1.xml"/><Relationship Id="rId10" Type="http://schemas.openxmlformats.org/officeDocument/2006/relationships/image" Target="../media/image106.tiff"/><Relationship Id="rId4" Type="http://schemas.openxmlformats.org/officeDocument/2006/relationships/diagramLayout" Target="../diagrams/layout1.xml"/><Relationship Id="rId9" Type="http://schemas.openxmlformats.org/officeDocument/2006/relationships/image" Target="../media/image105.tiff"/></Relationships>
</file>

<file path=ppt/slides/_rels/slide81.xml.rels><?xml version="1.0" encoding="UTF-8" standalone="yes"?>
<Relationships xmlns="http://schemas.openxmlformats.org/package/2006/relationships"><Relationship Id="rId3" Type="http://schemas.openxmlformats.org/officeDocument/2006/relationships/hyperlink" Target="DO%20NOT%20MOVE-SDP%20Orientation%20Handouts%20LINKS/TipSheet_HowtoDefendYourself_v6.pdf"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111.png"/><Relationship Id="rId4" Type="http://schemas.openxmlformats.org/officeDocument/2006/relationships/image" Target="../media/image110.tiff"/></Relationships>
</file>

<file path=ppt/slides/_rels/slide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15.gif"/><Relationship Id="rId5" Type="http://schemas.openxmlformats.org/officeDocument/2006/relationships/image" Target="../media/image114.png"/><Relationship Id="rId4" Type="http://schemas.openxmlformats.org/officeDocument/2006/relationships/image" Target="../media/image113.png"/></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mailto:sdp@dds.ca.gov" TargetMode="External"/><Relationship Id="rId4" Type="http://schemas.openxmlformats.org/officeDocument/2006/relationships/hyperlink" Target="http://www.dds.ca.gov/sd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lum/>
          </a:blip>
          <a:stretch>
            <a:fillRect l="-2000" t="-42000" r="-2000" b="-53000"/>
          </a:stretch>
        </a:blipFill>
        <a:effectLst/>
      </p:bgPr>
    </p:bg>
    <p:spTree>
      <p:nvGrpSpPr>
        <p:cNvPr id="1" name=""/>
        <p:cNvGrpSpPr/>
        <p:nvPr/>
      </p:nvGrpSpPr>
      <p:grpSpPr>
        <a:xfrm>
          <a:off x="0" y="0"/>
          <a:ext cx="0" cy="0"/>
          <a:chOff x="0" y="0"/>
          <a:chExt cx="0" cy="0"/>
        </a:xfrm>
      </p:grpSpPr>
      <p:sp>
        <p:nvSpPr>
          <p:cNvPr id="5" name="Isosceles Triangle 4"/>
          <p:cNvSpPr/>
          <p:nvPr/>
        </p:nvSpPr>
        <p:spPr>
          <a:xfrm rot="9174234">
            <a:off x="910008" y="2426712"/>
            <a:ext cx="15967749" cy="10541308"/>
          </a:xfrm>
          <a:prstGeom prst="triangle">
            <a:avLst/>
          </a:prstGeom>
          <a:solidFill>
            <a:schemeClr val="accent1">
              <a:lumMod val="50000"/>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57136" y="1777868"/>
            <a:ext cx="8807116" cy="4010526"/>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1788694" y="5087579"/>
            <a:ext cx="9144000" cy="366713"/>
          </a:xfrm>
        </p:spPr>
        <p:txBody>
          <a:bodyPr>
            <a:noAutofit/>
          </a:bodyPr>
          <a:lstStyle/>
          <a:p>
            <a:pPr marL="0" indent="0" algn="ctr">
              <a:buNone/>
            </a:pPr>
            <a:r>
              <a:rPr lang="es-US" sz="2800" b="0" i="0" strike="noStrike" cap="none" spc="0" baseline="0">
                <a:solidFill>
                  <a:srgbClr val="000000"/>
                </a:solidFill>
                <a:effectLst/>
                <a:latin typeface="Century Gothic"/>
                <a:ea typeface="Century Gothic"/>
                <a:cs typeface="Century Gothic"/>
              </a:rPr>
              <a:t>ELIZABETH HARRELL</a:t>
            </a:r>
          </a:p>
        </p:txBody>
      </p:sp>
      <p:sp>
        <p:nvSpPr>
          <p:cNvPr id="2" name="Title 1"/>
          <p:cNvSpPr>
            <a:spLocks noGrp="1"/>
          </p:cNvSpPr>
          <p:nvPr>
            <p:ph type="ctrTitle" idx="4294967295"/>
          </p:nvPr>
        </p:nvSpPr>
        <p:spPr>
          <a:xfrm>
            <a:off x="3015915" y="2342388"/>
            <a:ext cx="6689558" cy="2428875"/>
          </a:xfrm>
        </p:spPr>
        <p:txBody>
          <a:bodyPr>
            <a:normAutofit fontScale="90000"/>
          </a:bodyPr>
          <a:lstStyle/>
          <a:p>
            <a:pPr algn="ctr"/>
            <a:r>
              <a:rPr lang="es-US" sz="4400" b="0" i="0" strike="noStrike" cap="none" spc="0" baseline="0" dirty="0">
                <a:solidFill>
                  <a:srgbClr val="000000"/>
                </a:solidFill>
                <a:effectLst/>
                <a:latin typeface="Century Gothic"/>
                <a:ea typeface="Century Gothic"/>
                <a:cs typeface="Century Gothic"/>
              </a:rPr>
              <a:t>Programa de autodeterminación </a:t>
            </a:r>
            <a:br>
              <a:rPr sz="4400" dirty="0"/>
            </a:br>
            <a:r>
              <a:rPr lang="es-US" sz="4400" b="0" i="0" strike="noStrike" cap="none" spc="0" baseline="0" dirty="0">
                <a:solidFill>
                  <a:srgbClr val="000000"/>
                </a:solidFill>
                <a:effectLst/>
                <a:latin typeface="Century Gothic"/>
                <a:ea typeface="Century Gothic"/>
                <a:cs typeface="Century Gothic"/>
              </a:rPr>
              <a:t>Orientación </a:t>
            </a:r>
            <a:br>
              <a:rPr sz="4400" dirty="0"/>
            </a:br>
            <a:r>
              <a:rPr lang="es-US" sz="4400" b="1" i="0" strike="noStrike" cap="none" spc="0" baseline="0" dirty="0">
                <a:solidFill>
                  <a:srgbClr val="000000"/>
                </a:solidFill>
                <a:effectLst/>
                <a:latin typeface="Century Gothic"/>
                <a:ea typeface="Century Gothic"/>
                <a:cs typeface="Century Gothic"/>
              </a:rPr>
              <a:t>Entrenando al entrenador</a:t>
            </a:r>
          </a:p>
        </p:txBody>
      </p:sp>
      <p:sp>
        <p:nvSpPr>
          <p:cNvPr id="7" name="Subtitle 2"/>
          <p:cNvSpPr txBox="1"/>
          <p:nvPr/>
        </p:nvSpPr>
        <p:spPr>
          <a:xfrm>
            <a:off x="1788694" y="2102542"/>
            <a:ext cx="9144000" cy="366713"/>
          </a:xfrm>
          <a:prstGeom prst="rect">
            <a:avLst/>
          </a:prstGeom>
        </p:spPr>
        <p:txBody>
          <a:bodyPr vert="horz" lIns="91440" tIns="45720" rIns="91440" bIns="45720" rtlCol="0">
            <a:normAutofit fontScale="8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US" sz="2800" b="0" i="0" strike="noStrike" cap="none" spc="0" baseline="0" dirty="0">
                <a:solidFill>
                  <a:srgbClr val="000000"/>
                </a:solidFill>
                <a:effectLst/>
                <a:latin typeface="Century Gothic"/>
                <a:ea typeface="Century Gothic"/>
                <a:cs typeface="Century Gothic"/>
              </a:rPr>
              <a:t>BIENVENIDOS</a:t>
            </a:r>
          </a:p>
        </p:txBody>
      </p:sp>
    </p:spTree>
    <p:extLst>
      <p:ext uri="{BB962C8B-B14F-4D97-AF65-F5344CB8AC3E}">
        <p14:creationId xmlns:p14="http://schemas.microsoft.com/office/powerpoint/2010/main" val="60203591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236537" y="1448049"/>
            <a:ext cx="13198557" cy="4881044"/>
          </a:xfrm>
          <a:prstGeom prst="homePlate">
            <a:avLst>
              <a:gd name="adj" fmla="val 93712"/>
            </a:avLst>
          </a:prstGeom>
          <a:solidFill>
            <a:schemeClr val="bg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dirty="0">
                <a:solidFill>
                  <a:srgbClr val="222A35"/>
                </a:solidFill>
                <a:effectLst/>
                <a:latin typeface="Century Gothic"/>
                <a:ea typeface="Century Gothic"/>
                <a:cs typeface="Century Gothic"/>
              </a:rPr>
              <a:t>QUÉ ES LA AUTODETERMINACIÓN</a:t>
            </a:r>
          </a:p>
        </p:txBody>
      </p:sp>
      <p:sp>
        <p:nvSpPr>
          <p:cNvPr id="5" name="TextBox 4">
            <a:extLst>
              <a:ext uri="{FF2B5EF4-FFF2-40B4-BE49-F238E27FC236}">
                <a16:creationId xmlns:a16="http://schemas.microsoft.com/office/drawing/2014/main" id="{C8153160-F310-5D4D-A1DD-28A1A99CE5B9}"/>
              </a:ext>
            </a:extLst>
          </p:cNvPr>
          <p:cNvSpPr txBox="1"/>
          <p:nvPr/>
        </p:nvSpPr>
        <p:spPr>
          <a:xfrm>
            <a:off x="96152" y="588254"/>
            <a:ext cx="725265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HISTORIA DE LA AUTODETERMINACIÓN</a:t>
            </a:r>
          </a:p>
        </p:txBody>
      </p:sp>
      <p:grpSp>
        <p:nvGrpSpPr>
          <p:cNvPr id="53" name="Group 52">
            <a:extLst>
              <a:ext uri="{FF2B5EF4-FFF2-40B4-BE49-F238E27FC236}">
                <a16:creationId xmlns:a16="http://schemas.microsoft.com/office/drawing/2014/main" id="{3DAC962A-E0BB-824D-872F-17AE972A4E82}"/>
              </a:ext>
            </a:extLst>
          </p:cNvPr>
          <p:cNvGrpSpPr/>
          <p:nvPr/>
        </p:nvGrpSpPr>
        <p:grpSpPr>
          <a:xfrm>
            <a:off x="283929" y="3522829"/>
            <a:ext cx="11789359" cy="1352486"/>
            <a:chOff x="110210" y="3219514"/>
            <a:chExt cx="11351031" cy="820025"/>
          </a:xfrm>
        </p:grpSpPr>
        <p:grpSp>
          <p:nvGrpSpPr>
            <p:cNvPr id="51" name="Group 50">
              <a:extLst>
                <a:ext uri="{FF2B5EF4-FFF2-40B4-BE49-F238E27FC236}">
                  <a16:creationId xmlns:a16="http://schemas.microsoft.com/office/drawing/2014/main" id="{832538E9-D18F-644C-8386-61A8EAC61E48}"/>
                </a:ext>
              </a:extLst>
            </p:cNvPr>
            <p:cNvGrpSpPr/>
            <p:nvPr/>
          </p:nvGrpSpPr>
          <p:grpSpPr>
            <a:xfrm>
              <a:off x="110210" y="3219514"/>
              <a:ext cx="2177769" cy="811917"/>
              <a:chOff x="710109" y="4951942"/>
              <a:chExt cx="2447993" cy="1233093"/>
            </a:xfrm>
            <a:solidFill>
              <a:schemeClr val="bg1">
                <a:lumMod val="95000"/>
              </a:schemeClr>
            </a:solidFill>
          </p:grpSpPr>
          <p:sp>
            <p:nvSpPr>
              <p:cNvPr id="34" name="Rounded Rectangle 33">
                <a:extLst>
                  <a:ext uri="{FF2B5EF4-FFF2-40B4-BE49-F238E27FC236}">
                    <a16:creationId xmlns:a16="http://schemas.microsoft.com/office/drawing/2014/main" id="{375EAA9E-77FE-7F40-B09D-42DC27F6D8D7}"/>
                  </a:ext>
                </a:extLst>
              </p:cNvPr>
              <p:cNvSpPr/>
              <p:nvPr/>
            </p:nvSpPr>
            <p:spPr>
              <a:xfrm>
                <a:off x="710109" y="4951942"/>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2">
                      <a:lumMod val="25000"/>
                    </a:schemeClr>
                  </a:solidFill>
                </a:endParaRPr>
              </a:p>
            </p:txBody>
          </p:sp>
          <p:sp>
            <p:nvSpPr>
              <p:cNvPr id="36" name="TextBox 35">
                <a:extLst>
                  <a:ext uri="{FF2B5EF4-FFF2-40B4-BE49-F238E27FC236}">
                    <a16:creationId xmlns:a16="http://schemas.microsoft.com/office/drawing/2014/main" id="{1228BD20-7C93-7143-AFDD-0E3EDDF6B0BC}"/>
                  </a:ext>
                </a:extLst>
              </p:cNvPr>
              <p:cNvSpPr txBox="1"/>
              <p:nvPr/>
            </p:nvSpPr>
            <p:spPr>
              <a:xfrm>
                <a:off x="957827" y="5386547"/>
                <a:ext cx="2067857" cy="263570"/>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es-US" sz="1400" b="1" i="0" strike="noStrike" cap="none" spc="0" baseline="0" dirty="0">
                    <a:solidFill>
                      <a:srgbClr val="3B3838"/>
                    </a:solidFill>
                    <a:effectLst/>
                    <a:latin typeface="Century Gothic"/>
                    <a:ea typeface="Century Gothic"/>
                    <a:cs typeface="Century Gothic"/>
                  </a:rPr>
                  <a:t>INTERNACIONAL</a:t>
                </a:r>
                <a:r>
                  <a:rPr lang="es-US" sz="1400" b="0" i="0" strike="noStrike" cap="none" spc="0" baseline="0" dirty="0">
                    <a:solidFill>
                      <a:srgbClr val="3B3838"/>
                    </a:solidFill>
                    <a:effectLst/>
                    <a:latin typeface="Century Gothic"/>
                    <a:ea typeface="Century Gothic"/>
                    <a:cs typeface="Century Gothic"/>
                  </a:rPr>
                  <a:t> </a:t>
                </a:r>
              </a:p>
            </p:txBody>
          </p:sp>
        </p:grpSp>
        <p:grpSp>
          <p:nvGrpSpPr>
            <p:cNvPr id="50" name="Group 49">
              <a:extLst>
                <a:ext uri="{FF2B5EF4-FFF2-40B4-BE49-F238E27FC236}">
                  <a16:creationId xmlns:a16="http://schemas.microsoft.com/office/drawing/2014/main" id="{5D535D4E-C6EB-D649-9FCC-25B4A04C946B}"/>
                </a:ext>
              </a:extLst>
            </p:cNvPr>
            <p:cNvGrpSpPr/>
            <p:nvPr/>
          </p:nvGrpSpPr>
          <p:grpSpPr>
            <a:xfrm>
              <a:off x="2404397" y="3227621"/>
              <a:ext cx="2177770" cy="811917"/>
              <a:chOff x="2582109" y="5139439"/>
              <a:chExt cx="2447993" cy="1233093"/>
            </a:xfrm>
            <a:solidFill>
              <a:schemeClr val="bg1">
                <a:lumMod val="95000"/>
              </a:schemeClr>
            </a:solidFill>
          </p:grpSpPr>
          <p:sp>
            <p:nvSpPr>
              <p:cNvPr id="40" name="Rounded Rectangle 39">
                <a:extLst>
                  <a:ext uri="{FF2B5EF4-FFF2-40B4-BE49-F238E27FC236}">
                    <a16:creationId xmlns:a16="http://schemas.microsoft.com/office/drawing/2014/main" id="{6847F428-467B-3849-A8B1-DB829F5F2660}"/>
                  </a:ext>
                </a:extLst>
              </p:cNvPr>
              <p:cNvSpPr/>
              <p:nvPr/>
            </p:nvSpPr>
            <p:spPr>
              <a:xfrm>
                <a:off x="2582109" y="5139439"/>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2">
                      <a:lumMod val="25000"/>
                    </a:schemeClr>
                  </a:solidFill>
                </a:endParaRPr>
              </a:p>
            </p:txBody>
          </p:sp>
          <p:sp>
            <p:nvSpPr>
              <p:cNvPr id="39" name="TextBox 38">
                <a:extLst>
                  <a:ext uri="{FF2B5EF4-FFF2-40B4-BE49-F238E27FC236}">
                    <a16:creationId xmlns:a16="http://schemas.microsoft.com/office/drawing/2014/main" id="{16ECF1D9-89B8-4048-97EB-448A25ABA18A}"/>
                  </a:ext>
                </a:extLst>
              </p:cNvPr>
              <p:cNvSpPr txBox="1"/>
              <p:nvPr/>
            </p:nvSpPr>
            <p:spPr>
              <a:xfrm>
                <a:off x="2953152" y="5352365"/>
                <a:ext cx="1705905" cy="799214"/>
              </a:xfrm>
              <a:prstGeom prst="rect">
                <a:avLst/>
              </a:prstGeom>
              <a:grpFill/>
              <a:ln>
                <a:noFill/>
              </a:ln>
            </p:spPr>
            <p:txBody>
              <a:bodyPr wrap="square" rtlCol="0" anchor="ctr">
                <a:spAutoFit/>
              </a:bodyPr>
              <a:lstStyle/>
              <a:p>
                <a:pPr algn="ctr">
                  <a:lnSpc>
                    <a:spcPct val="90000"/>
                  </a:lnSpc>
                  <a:spcBef>
                    <a:spcPct val="0"/>
                  </a:spcBef>
                </a:pPr>
                <a:r>
                  <a:rPr lang="es-US" sz="1400" b="1" i="0" strike="noStrike" cap="none" spc="0" baseline="0" dirty="0">
                    <a:solidFill>
                      <a:srgbClr val="3B3838"/>
                    </a:solidFill>
                    <a:effectLst/>
                    <a:latin typeface="Century Gothic"/>
                    <a:ea typeface="Century Gothic"/>
                    <a:cs typeface="Century Gothic"/>
                  </a:rPr>
                  <a:t>MOVIMIENTO POR LOS DERECHOS CIVILES </a:t>
                </a:r>
                <a:r>
                  <a:rPr lang="es-US" sz="1400" b="0" i="0" strike="noStrike" cap="none" spc="0" baseline="0" dirty="0">
                    <a:solidFill>
                      <a:srgbClr val="3B3838"/>
                    </a:solidFill>
                    <a:effectLst/>
                    <a:latin typeface="Century Gothic"/>
                    <a:ea typeface="Century Gothic"/>
                    <a:cs typeface="Century Gothic"/>
                  </a:rPr>
                  <a:t> </a:t>
                </a:r>
              </a:p>
            </p:txBody>
          </p:sp>
        </p:grpSp>
        <p:grpSp>
          <p:nvGrpSpPr>
            <p:cNvPr id="47" name="Group 46">
              <a:extLst>
                <a:ext uri="{FF2B5EF4-FFF2-40B4-BE49-F238E27FC236}">
                  <a16:creationId xmlns:a16="http://schemas.microsoft.com/office/drawing/2014/main" id="{A3377039-C2BE-5F46-AD20-75A76D01DB1F}"/>
                </a:ext>
              </a:extLst>
            </p:cNvPr>
            <p:cNvGrpSpPr/>
            <p:nvPr/>
          </p:nvGrpSpPr>
          <p:grpSpPr>
            <a:xfrm>
              <a:off x="4701045" y="3221459"/>
              <a:ext cx="2177769" cy="811917"/>
              <a:chOff x="898777" y="2027574"/>
              <a:chExt cx="2447993" cy="1233093"/>
            </a:xfrm>
            <a:solidFill>
              <a:schemeClr val="bg1">
                <a:lumMod val="95000"/>
              </a:schemeClr>
            </a:solidFill>
          </p:grpSpPr>
          <p:sp>
            <p:nvSpPr>
              <p:cNvPr id="41" name="Rounded Rectangle 40">
                <a:extLst>
                  <a:ext uri="{FF2B5EF4-FFF2-40B4-BE49-F238E27FC236}">
                    <a16:creationId xmlns:a16="http://schemas.microsoft.com/office/drawing/2014/main" id="{8BBBF0F2-7F9F-E64C-9D9C-A24A713CF3F2}"/>
                  </a:ext>
                </a:extLst>
              </p:cNvPr>
              <p:cNvSpPr/>
              <p:nvPr/>
            </p:nvSpPr>
            <p:spPr>
              <a:xfrm>
                <a:off x="898777" y="2027574"/>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2">
                      <a:lumMod val="25000"/>
                    </a:schemeClr>
                  </a:solidFill>
                </a:endParaRPr>
              </a:p>
            </p:txBody>
          </p:sp>
          <p:sp>
            <p:nvSpPr>
              <p:cNvPr id="21" name="TextBox 20">
                <a:extLst>
                  <a:ext uri="{FF2B5EF4-FFF2-40B4-BE49-F238E27FC236}">
                    <a16:creationId xmlns:a16="http://schemas.microsoft.com/office/drawing/2014/main" id="{7A13F326-132D-9C4D-A07B-17FE8642632D}"/>
                  </a:ext>
                </a:extLst>
              </p:cNvPr>
              <p:cNvSpPr txBox="1"/>
              <p:nvPr/>
            </p:nvSpPr>
            <p:spPr>
              <a:xfrm>
                <a:off x="1240621" y="2512333"/>
                <a:ext cx="1840012" cy="263570"/>
              </a:xfrm>
              <a:prstGeom prst="rect">
                <a:avLst/>
              </a:prstGeom>
              <a:grpFill/>
              <a:ln>
                <a:noFill/>
              </a:ln>
            </p:spPr>
            <p:txBody>
              <a:bodyPr wrap="square" rtlCol="0" anchor="ctr">
                <a:spAutoFit/>
              </a:bodyPr>
              <a:lstStyle/>
              <a:p>
                <a:pPr algn="ctr" defTabSz="914400" rtl="0" eaLnBrk="1" latinLnBrk="0" hangingPunct="1">
                  <a:lnSpc>
                    <a:spcPct val="90000"/>
                  </a:lnSpc>
                  <a:spcBef>
                    <a:spcPct val="0"/>
                  </a:spcBef>
                  <a:buNone/>
                </a:pPr>
                <a:r>
                  <a:rPr lang="es-US" sz="1400" b="1" i="0" strike="noStrike" cap="none" spc="0" baseline="0" dirty="0">
                    <a:solidFill>
                      <a:srgbClr val="3B3838"/>
                    </a:solidFill>
                    <a:effectLst/>
                    <a:latin typeface="Century Gothic"/>
                    <a:ea typeface="Century Gothic"/>
                    <a:cs typeface="Century Gothic"/>
                  </a:rPr>
                  <a:t>LEY LANTERMAN</a:t>
                </a:r>
              </a:p>
            </p:txBody>
          </p:sp>
        </p:grpSp>
        <p:grpSp>
          <p:nvGrpSpPr>
            <p:cNvPr id="48" name="Group 47">
              <a:extLst>
                <a:ext uri="{FF2B5EF4-FFF2-40B4-BE49-F238E27FC236}">
                  <a16:creationId xmlns:a16="http://schemas.microsoft.com/office/drawing/2014/main" id="{A8DD80E3-A6A0-8D41-88EB-39AD0131D826}"/>
                </a:ext>
              </a:extLst>
            </p:cNvPr>
            <p:cNvGrpSpPr/>
            <p:nvPr/>
          </p:nvGrpSpPr>
          <p:grpSpPr>
            <a:xfrm>
              <a:off x="9283472" y="3227621"/>
              <a:ext cx="2177769" cy="811918"/>
              <a:chOff x="4074122" y="2316760"/>
              <a:chExt cx="2447993" cy="1233093"/>
            </a:xfrm>
            <a:solidFill>
              <a:schemeClr val="bg1">
                <a:lumMod val="95000"/>
              </a:schemeClr>
            </a:solidFill>
          </p:grpSpPr>
          <p:sp>
            <p:nvSpPr>
              <p:cNvPr id="43" name="Rounded Rectangle 42">
                <a:extLst>
                  <a:ext uri="{FF2B5EF4-FFF2-40B4-BE49-F238E27FC236}">
                    <a16:creationId xmlns:a16="http://schemas.microsoft.com/office/drawing/2014/main" id="{75D180F5-8FBB-2440-BF26-377906032B75}"/>
                  </a:ext>
                </a:extLst>
              </p:cNvPr>
              <p:cNvSpPr/>
              <p:nvPr/>
            </p:nvSpPr>
            <p:spPr>
              <a:xfrm>
                <a:off x="4074122" y="2316760"/>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2">
                      <a:lumMod val="25000"/>
                    </a:schemeClr>
                  </a:solidFill>
                </a:endParaRPr>
              </a:p>
            </p:txBody>
          </p:sp>
          <p:sp>
            <p:nvSpPr>
              <p:cNvPr id="44" name="TextBox 43">
                <a:extLst>
                  <a:ext uri="{FF2B5EF4-FFF2-40B4-BE49-F238E27FC236}">
                    <a16:creationId xmlns:a16="http://schemas.microsoft.com/office/drawing/2014/main" id="{DA535543-4730-754C-B3CC-8F65728D8E2A}"/>
                  </a:ext>
                </a:extLst>
              </p:cNvPr>
              <p:cNvSpPr txBox="1"/>
              <p:nvPr/>
            </p:nvSpPr>
            <p:spPr>
              <a:xfrm>
                <a:off x="4200542" y="2716260"/>
                <a:ext cx="2195149" cy="442117"/>
              </a:xfrm>
              <a:prstGeom prst="rect">
                <a:avLst/>
              </a:prstGeom>
              <a:grpFill/>
              <a:ln>
                <a:noFill/>
              </a:ln>
            </p:spPr>
            <p:txBody>
              <a:bodyPr wrap="square" rtlCol="0" anchor="ctr">
                <a:spAutoFit/>
              </a:bodyPr>
              <a:lstStyle/>
              <a:p>
                <a:pPr algn="ctr">
                  <a:lnSpc>
                    <a:spcPct val="90000"/>
                  </a:lnSpc>
                  <a:spcBef>
                    <a:spcPct val="0"/>
                  </a:spcBef>
                </a:pPr>
                <a:r>
                  <a:rPr lang="es-US" sz="1400" b="1" i="0" strike="noStrike" cap="none" spc="0" baseline="0" dirty="0">
                    <a:solidFill>
                      <a:srgbClr val="3B3838"/>
                    </a:solidFill>
                    <a:effectLst/>
                    <a:latin typeface="Century Gothic"/>
                    <a:ea typeface="Century Gothic"/>
                    <a:cs typeface="Century Gothic"/>
                  </a:rPr>
                  <a:t>AUTODETERMINACIÓN EN CALIFORNIA</a:t>
                </a:r>
              </a:p>
            </p:txBody>
          </p:sp>
        </p:grpSp>
        <p:grpSp>
          <p:nvGrpSpPr>
            <p:cNvPr id="49" name="Group 48">
              <a:extLst>
                <a:ext uri="{FF2B5EF4-FFF2-40B4-BE49-F238E27FC236}">
                  <a16:creationId xmlns:a16="http://schemas.microsoft.com/office/drawing/2014/main" id="{30F7FAA0-AFBC-154A-ADD8-B0DD8454B781}"/>
                </a:ext>
              </a:extLst>
            </p:cNvPr>
            <p:cNvGrpSpPr/>
            <p:nvPr/>
          </p:nvGrpSpPr>
          <p:grpSpPr>
            <a:xfrm>
              <a:off x="6992258" y="3219514"/>
              <a:ext cx="2177770" cy="811917"/>
              <a:chOff x="4211029" y="4047623"/>
              <a:chExt cx="2447993" cy="1233093"/>
            </a:xfrm>
            <a:solidFill>
              <a:schemeClr val="bg1">
                <a:lumMod val="95000"/>
              </a:schemeClr>
            </a:solidFill>
          </p:grpSpPr>
          <p:sp>
            <p:nvSpPr>
              <p:cNvPr id="42" name="Rounded Rectangle 41">
                <a:extLst>
                  <a:ext uri="{FF2B5EF4-FFF2-40B4-BE49-F238E27FC236}">
                    <a16:creationId xmlns:a16="http://schemas.microsoft.com/office/drawing/2014/main" id="{E88CBDE7-C8BC-994A-8B39-49B95D12B600}"/>
                  </a:ext>
                </a:extLst>
              </p:cNvPr>
              <p:cNvSpPr/>
              <p:nvPr/>
            </p:nvSpPr>
            <p:spPr>
              <a:xfrm>
                <a:off x="4211029" y="4047623"/>
                <a:ext cx="2447993" cy="12330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50">
                  <a:solidFill>
                    <a:schemeClr val="bg2">
                      <a:lumMod val="25000"/>
                    </a:schemeClr>
                  </a:solidFill>
                </a:endParaRPr>
              </a:p>
            </p:txBody>
          </p:sp>
          <p:sp>
            <p:nvSpPr>
              <p:cNvPr id="45" name="TextBox 44">
                <a:extLst>
                  <a:ext uri="{FF2B5EF4-FFF2-40B4-BE49-F238E27FC236}">
                    <a16:creationId xmlns:a16="http://schemas.microsoft.com/office/drawing/2014/main" id="{46A50976-B0A1-C047-B280-A69CD4F22202}"/>
                  </a:ext>
                </a:extLst>
              </p:cNvPr>
              <p:cNvSpPr txBox="1"/>
              <p:nvPr/>
            </p:nvSpPr>
            <p:spPr>
              <a:xfrm>
                <a:off x="4279751" y="4439097"/>
                <a:ext cx="2310547" cy="442118"/>
              </a:xfrm>
              <a:prstGeom prst="rect">
                <a:avLst/>
              </a:prstGeom>
              <a:grpFill/>
              <a:ln>
                <a:noFill/>
              </a:ln>
            </p:spPr>
            <p:txBody>
              <a:bodyPr wrap="square" rtlCol="0" anchor="ctr">
                <a:spAutoFit/>
              </a:bodyPr>
              <a:lstStyle/>
              <a:p>
                <a:pPr algn="ctr">
                  <a:lnSpc>
                    <a:spcPct val="90000"/>
                  </a:lnSpc>
                  <a:spcBef>
                    <a:spcPct val="0"/>
                  </a:spcBef>
                </a:pPr>
                <a:r>
                  <a:rPr lang="es-US" sz="1400" b="1" i="0" strike="noStrike" cap="none" spc="0" baseline="0" dirty="0">
                    <a:solidFill>
                      <a:srgbClr val="3B3838"/>
                    </a:solidFill>
                    <a:effectLst/>
                    <a:latin typeface="Century Gothic"/>
                    <a:ea typeface="Century Gothic"/>
                    <a:cs typeface="Century Gothic"/>
                  </a:rPr>
                  <a:t>PROYECTO PILOTO DE AUTODETERMINACIÓN </a:t>
                </a:r>
              </a:p>
            </p:txBody>
          </p:sp>
        </p:grpSp>
      </p:grpSp>
      <p:sp>
        <p:nvSpPr>
          <p:cNvPr id="57" name="Right Arrow 56">
            <a:extLst>
              <a:ext uri="{FF2B5EF4-FFF2-40B4-BE49-F238E27FC236}">
                <a16:creationId xmlns:a16="http://schemas.microsoft.com/office/drawing/2014/main" id="{B9518B3E-6F48-3D43-A46C-4E9EA4555088}"/>
              </a:ext>
            </a:extLst>
          </p:cNvPr>
          <p:cNvSpPr/>
          <p:nvPr/>
        </p:nvSpPr>
        <p:spPr>
          <a:xfrm rot="5400000">
            <a:off x="7572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56" name="Rectangle 55">
            <a:extLst>
              <a:ext uri="{FF2B5EF4-FFF2-40B4-BE49-F238E27FC236}">
                <a16:creationId xmlns:a16="http://schemas.microsoft.com/office/drawing/2014/main" id="{AE68B6B5-E570-324C-9913-ADC2FF023C76}"/>
              </a:ext>
            </a:extLst>
          </p:cNvPr>
          <p:cNvSpPr/>
          <p:nvPr/>
        </p:nvSpPr>
        <p:spPr>
          <a:xfrm>
            <a:off x="-572719" y="2418080"/>
            <a:ext cx="13414959" cy="3251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58" name="Right Arrow 57">
            <a:extLst>
              <a:ext uri="{FF2B5EF4-FFF2-40B4-BE49-F238E27FC236}">
                <a16:creationId xmlns:a16="http://schemas.microsoft.com/office/drawing/2014/main" id="{A8DF3A8D-1E27-4C4D-9AB8-323684EE3F71}"/>
              </a:ext>
            </a:extLst>
          </p:cNvPr>
          <p:cNvSpPr/>
          <p:nvPr/>
        </p:nvSpPr>
        <p:spPr>
          <a:xfrm rot="5400000">
            <a:off x="31469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59" name="Right Arrow 58">
            <a:extLst>
              <a:ext uri="{FF2B5EF4-FFF2-40B4-BE49-F238E27FC236}">
                <a16:creationId xmlns:a16="http://schemas.microsoft.com/office/drawing/2014/main" id="{F6E00B64-9838-9A4C-81A3-FF9227F7CC0C}"/>
              </a:ext>
            </a:extLst>
          </p:cNvPr>
          <p:cNvSpPr/>
          <p:nvPr/>
        </p:nvSpPr>
        <p:spPr>
          <a:xfrm rot="5400000">
            <a:off x="5561571" y="254728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60" name="Right Arrow 59">
            <a:extLst>
              <a:ext uri="{FF2B5EF4-FFF2-40B4-BE49-F238E27FC236}">
                <a16:creationId xmlns:a16="http://schemas.microsoft.com/office/drawing/2014/main" id="{D3A171EB-2B8D-284F-A27C-514D01C363DC}"/>
              </a:ext>
            </a:extLst>
          </p:cNvPr>
          <p:cNvSpPr/>
          <p:nvPr/>
        </p:nvSpPr>
        <p:spPr>
          <a:xfrm rot="5400000">
            <a:off x="790710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
        <p:nvSpPr>
          <p:cNvPr id="61" name="Right Arrow 60">
            <a:extLst>
              <a:ext uri="{FF2B5EF4-FFF2-40B4-BE49-F238E27FC236}">
                <a16:creationId xmlns:a16="http://schemas.microsoft.com/office/drawing/2014/main" id="{AEC561FB-7393-1246-AEA2-4CB2AE1DFFB3}"/>
              </a:ext>
            </a:extLst>
          </p:cNvPr>
          <p:cNvSpPr/>
          <p:nvPr/>
        </p:nvSpPr>
        <p:spPr>
          <a:xfrm rot="5400000">
            <a:off x="10285976" y="2498971"/>
            <a:ext cx="1184419" cy="1054954"/>
          </a:xfrm>
          <a:prstGeom prst="right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p>
        </p:txBody>
      </p:sp>
    </p:spTree>
    <p:extLst>
      <p:ext uri="{BB962C8B-B14F-4D97-AF65-F5344CB8AC3E}">
        <p14:creationId xmlns:p14="http://schemas.microsoft.com/office/powerpoint/2010/main" val="56955540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QUÉ ES LA AUTODETERMINACIÓN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88254"/>
            <a:ext cx="617975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PUNTOS PARA RECORDAR</a:t>
            </a:r>
          </a:p>
        </p:txBody>
      </p:sp>
      <p:grpSp>
        <p:nvGrpSpPr>
          <p:cNvPr id="3" name="Group 2">
            <a:extLst>
              <a:ext uri="{FF2B5EF4-FFF2-40B4-BE49-F238E27FC236}">
                <a16:creationId xmlns:a16="http://schemas.microsoft.com/office/drawing/2014/main" id="{16704EDF-18D2-E74E-8EB5-73A2B6C4DA6C}"/>
              </a:ext>
            </a:extLst>
          </p:cNvPr>
          <p:cNvGrpSpPr/>
          <p:nvPr/>
        </p:nvGrpSpPr>
        <p:grpSpPr>
          <a:xfrm>
            <a:off x="1879600" y="1612465"/>
            <a:ext cx="8229600" cy="4826000"/>
            <a:chOff x="1752600" y="1295400"/>
            <a:chExt cx="8229600" cy="4826000"/>
          </a:xfrm>
        </p:grpSpPr>
        <p:sp>
          <p:nvSpPr>
            <p:cNvPr id="2" name="Rectangle 1">
              <a:extLst>
                <a:ext uri="{FF2B5EF4-FFF2-40B4-BE49-F238E27FC236}">
                  <a16:creationId xmlns:a16="http://schemas.microsoft.com/office/drawing/2014/main" id="{B8790109-C262-0A41-8C1A-2FEF40657D84}"/>
                </a:ext>
              </a:extLst>
            </p:cNvPr>
            <p:cNvSpPr/>
            <p:nvPr/>
          </p:nvSpPr>
          <p:spPr>
            <a:xfrm>
              <a:off x="1752600" y="1295400"/>
              <a:ext cx="8229600" cy="4826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6540208-64FF-954F-9CA4-D0D0A03A1B7D}"/>
                </a:ext>
              </a:extLst>
            </p:cNvPr>
            <p:cNvSpPr/>
            <p:nvPr/>
          </p:nvSpPr>
          <p:spPr>
            <a:xfrm>
              <a:off x="2446233"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a:latin typeface="Century Gothic" panose="020B0502020202020204" pitchFamily="34" charset="0"/>
              </a:endParaRPr>
            </a:p>
            <a:p>
              <a:pPr algn="ctr"/>
              <a:endParaRPr lang="en-US" sz="2400">
                <a:latin typeface="Century Gothic" panose="020B0502020202020204" pitchFamily="34" charset="0"/>
              </a:endParaRPr>
            </a:p>
            <a:p>
              <a:pPr algn="ctr"/>
              <a:r>
                <a:rPr lang="es-US" sz="2400" b="0" i="0" strike="noStrike" cap="none" spc="0" baseline="0">
                  <a:solidFill>
                    <a:srgbClr val="000000"/>
                  </a:solidFill>
                  <a:effectLst/>
                  <a:latin typeface="Century Gothic"/>
                  <a:ea typeface="Century Gothic"/>
                  <a:cs typeface="Century Gothic"/>
                </a:rPr>
                <a:t>Programa voluntario</a:t>
              </a:r>
            </a:p>
            <a:p>
              <a:pPr algn="ctr"/>
              <a:endParaRPr lang="en-US" sz="2400">
                <a:latin typeface="Century Gothic" panose="020B0502020202020204" pitchFamily="34" charset="0"/>
              </a:endParaRPr>
            </a:p>
          </p:txBody>
        </p:sp>
        <p:sp>
          <p:nvSpPr>
            <p:cNvPr id="18" name="Rectangle 17">
              <a:extLst>
                <a:ext uri="{FF2B5EF4-FFF2-40B4-BE49-F238E27FC236}">
                  <a16:creationId xmlns:a16="http://schemas.microsoft.com/office/drawing/2014/main" id="{CB32FCA5-C5EE-E748-A6D3-411CD9853BB0}"/>
                </a:ext>
              </a:extLst>
            </p:cNvPr>
            <p:cNvSpPr/>
            <p:nvPr/>
          </p:nvSpPr>
          <p:spPr>
            <a:xfrm>
              <a:off x="4837208"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endParaRPr lang="en-US" sz="2400" dirty="0">
                <a:latin typeface="Century Gothic" panose="020B0502020202020204" pitchFamily="34" charset="0"/>
              </a:endParaRPr>
            </a:p>
            <a:p>
              <a:pPr algn="ctr"/>
              <a:r>
                <a:rPr lang="es-US" sz="2400" b="0" i="0" strike="noStrike" cap="none" spc="0" baseline="0" dirty="0">
                  <a:solidFill>
                    <a:srgbClr val="000000"/>
                  </a:solidFill>
                  <a:effectLst/>
                  <a:latin typeface="Century Gothic"/>
                  <a:ea typeface="Century Gothic"/>
                  <a:cs typeface="Century Gothic"/>
                </a:rPr>
                <a:t>Permanezca en el programa </a:t>
              </a:r>
              <a:br>
                <a:rPr lang="es-US" sz="2400" b="0" i="0" strike="noStrike" cap="none" spc="0" baseline="0" dirty="0">
                  <a:solidFill>
                    <a:srgbClr val="000000"/>
                  </a:solidFill>
                  <a:effectLst/>
                  <a:latin typeface="Century Gothic"/>
                  <a:ea typeface="Century Gothic"/>
                  <a:cs typeface="Century Gothic"/>
                </a:rPr>
              </a:br>
              <a:r>
                <a:rPr lang="es-US" sz="2400" b="0" i="0" strike="noStrike" cap="none" spc="0" baseline="0" dirty="0">
                  <a:solidFill>
                    <a:srgbClr val="000000"/>
                  </a:solidFill>
                  <a:effectLst/>
                  <a:latin typeface="Century Gothic"/>
                  <a:ea typeface="Century Gothic"/>
                  <a:cs typeface="Century Gothic"/>
                </a:rPr>
                <a:t>si se muda</a:t>
              </a:r>
            </a:p>
            <a:p>
              <a:pPr algn="ctr"/>
              <a:endParaRPr lang="en-US" sz="2400" dirty="0">
                <a:latin typeface="Century Gothic" panose="020B0502020202020204" pitchFamily="34" charset="0"/>
              </a:endParaRPr>
            </a:p>
          </p:txBody>
        </p:sp>
        <p:sp>
          <p:nvSpPr>
            <p:cNvPr id="19" name="Rectangle 18">
              <a:extLst>
                <a:ext uri="{FF2B5EF4-FFF2-40B4-BE49-F238E27FC236}">
                  <a16:creationId xmlns:a16="http://schemas.microsoft.com/office/drawing/2014/main" id="{58BC5CFA-CFC7-1B46-A89E-CED77F7EA27A}"/>
                </a:ext>
              </a:extLst>
            </p:cNvPr>
            <p:cNvSpPr/>
            <p:nvPr/>
          </p:nvSpPr>
          <p:spPr>
            <a:xfrm>
              <a:off x="7198046" y="1639272"/>
              <a:ext cx="2113279" cy="399208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sz="2400">
                <a:latin typeface="Century Gothic" panose="020B0502020202020204" pitchFamily="34" charset="0"/>
              </a:endParaRPr>
            </a:p>
            <a:p>
              <a:pPr algn="ctr"/>
              <a:endParaRPr lang="en-US" sz="2400">
                <a:latin typeface="Century Gothic" panose="020B0502020202020204" pitchFamily="34" charset="0"/>
              </a:endParaRPr>
            </a:p>
            <a:p>
              <a:pPr algn="ctr"/>
              <a:endParaRPr lang="en-US" sz="2400">
                <a:latin typeface="Century Gothic" panose="020B0502020202020204" pitchFamily="34" charset="0"/>
              </a:endParaRPr>
            </a:p>
            <a:p>
              <a:pPr algn="ctr"/>
              <a:r>
                <a:rPr lang="es-US" sz="2400" b="0" i="0" strike="noStrike" cap="none" spc="0" baseline="0">
                  <a:solidFill>
                    <a:srgbClr val="000000"/>
                  </a:solidFill>
                  <a:effectLst/>
                  <a:latin typeface="Century Gothic"/>
                  <a:ea typeface="Century Gothic"/>
                  <a:cs typeface="Century Gothic"/>
                </a:rPr>
                <a:t>Debe vivir en la comunidad</a:t>
              </a:r>
            </a:p>
            <a:p>
              <a:pPr algn="ctr"/>
              <a:endParaRPr lang="en-US" sz="2400">
                <a:latin typeface="Century Gothic" panose="020B0502020202020204" pitchFamily="34" charset="0"/>
              </a:endParaRPr>
            </a:p>
          </p:txBody>
        </p:sp>
        <p:grpSp>
          <p:nvGrpSpPr>
            <p:cNvPr id="20" name="Group 19">
              <a:extLst>
                <a:ext uri="{FF2B5EF4-FFF2-40B4-BE49-F238E27FC236}">
                  <a16:creationId xmlns:a16="http://schemas.microsoft.com/office/drawing/2014/main" id="{87C5D3CD-FA5D-3348-8552-DAD63EB9043C}"/>
                </a:ext>
              </a:extLst>
            </p:cNvPr>
            <p:cNvGrpSpPr/>
            <p:nvPr/>
          </p:nvGrpSpPr>
          <p:grpSpPr>
            <a:xfrm>
              <a:off x="3005228" y="1597585"/>
              <a:ext cx="5860059" cy="1570985"/>
              <a:chOff x="5424794" y="1355095"/>
              <a:chExt cx="5860059" cy="1570985"/>
            </a:xfrm>
          </p:grpSpPr>
          <p:pic>
            <p:nvPicPr>
              <p:cNvPr id="7" name="Picture 6">
                <a:extLst>
                  <a:ext uri="{FF2B5EF4-FFF2-40B4-BE49-F238E27FC236}">
                    <a16:creationId xmlns:a16="http://schemas.microsoft.com/office/drawing/2014/main" id="{ADB50016-58DE-904F-BEF4-D7BCB1604147}"/>
                  </a:ext>
                </a:extLst>
              </p:cNvPr>
              <p:cNvPicPr>
                <a:picLocks noChangeAspect="1"/>
              </p:cNvPicPr>
              <p:nvPr/>
            </p:nvPicPr>
            <p:blipFill>
              <a:blip r:embed="rId3">
                <a:extLst>
                  <a:ext uri="{BEBA8EAE-BF5A-486C-A8C5-ECC9F3942E4B}">
                    <a14:imgProps xmlns:a14="http://schemas.microsoft.com/office/drawing/2010/main">
                      <a14:imgLayer>
                        <a14:imgEffect>
                          <a14:colorTemperature colorTemp="4782"/>
                        </a14:imgEffect>
                        <a14:imgEffect>
                          <a14:saturation sat="400000"/>
                        </a14:imgEffect>
                      </a14:imgLayer>
                    </a14:imgProps>
                  </a:ext>
                </a:extLst>
              </a:blip>
              <a:srcRect l="-11658" r="-11658"/>
              <a:stretch>
                <a:fillRect/>
              </a:stretch>
            </p:blipFill>
            <p:spPr>
              <a:xfrm>
                <a:off x="7642855" y="1355095"/>
                <a:ext cx="1341119" cy="134111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F84B865-9B1D-484A-A239-0003B0C84A8C}"/>
                  </a:ext>
                </a:extLst>
              </p:cNvPr>
              <p:cNvPicPr/>
              <p:nvPr/>
            </p:nvPicPr>
            <p:blipFill>
              <a:blip r:embed="rId4"/>
              <a:srcRect l="-3831" t="-11111" r="-3831" b="-11111"/>
              <a:stretch>
                <a:fillRect/>
              </a:stretch>
            </p:blipFill>
            <p:spPr>
              <a:xfrm>
                <a:off x="10063648" y="1396782"/>
                <a:ext cx="1221205" cy="152929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78CEA2F-FEFA-E14E-B6B5-ECA3D1C79551}"/>
                  </a:ext>
                </a:extLst>
              </p:cNvPr>
              <p:cNvPicPr>
                <a:picLocks noChangeAspect="1"/>
              </p:cNvPicPr>
              <p:nvPr/>
            </p:nvPicPr>
            <p:blipFill>
              <a:blip r:embed="rId5"/>
              <a:stretch>
                <a:fillRect/>
              </a:stretch>
            </p:blipFill>
            <p:spPr>
              <a:xfrm>
                <a:off x="5424794" y="1489078"/>
                <a:ext cx="1075304" cy="1075304"/>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407699538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19A6781-438E-0D4B-A677-BE267F9BFBA1}"/>
              </a:ext>
            </a:extLst>
          </p:cNvPr>
          <p:cNvGrpSpPr/>
          <p:nvPr/>
        </p:nvGrpSpPr>
        <p:grpSpPr>
          <a:xfrm>
            <a:off x="5034233" y="4315558"/>
            <a:ext cx="1863355" cy="2635334"/>
            <a:chOff x="159163" y="2850150"/>
            <a:chExt cx="3978252" cy="5048304"/>
          </a:xfrm>
        </p:grpSpPr>
        <p:sp>
          <p:nvSpPr>
            <p:cNvPr id="27" name="Freeform 26">
              <a:extLst>
                <a:ext uri="{FF2B5EF4-FFF2-40B4-BE49-F238E27FC236}">
                  <a16:creationId xmlns:a16="http://schemas.microsoft.com/office/drawing/2014/main" id="{A4033DDD-F7CC-2548-95F3-EEFCA5B65D0D}"/>
                </a:ext>
              </a:extLst>
            </p:cNvPr>
            <p:cNvSpPr/>
            <p:nvPr/>
          </p:nvSpPr>
          <p:spPr>
            <a:xfrm>
              <a:off x="159163" y="2850150"/>
              <a:ext cx="3978252" cy="5048304"/>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26" name="Group 25">
              <a:extLst>
                <a:ext uri="{FF2B5EF4-FFF2-40B4-BE49-F238E27FC236}">
                  <a16:creationId xmlns:a16="http://schemas.microsoft.com/office/drawing/2014/main" id="{3045AA2B-4D7A-6141-BA33-62577D720081}"/>
                </a:ext>
              </a:extLst>
            </p:cNvPr>
            <p:cNvGrpSpPr/>
            <p:nvPr/>
          </p:nvGrpSpPr>
          <p:grpSpPr>
            <a:xfrm rot="21131918">
              <a:off x="1649430" y="5421900"/>
              <a:ext cx="2184360" cy="2002079"/>
              <a:chOff x="1516778" y="3927466"/>
              <a:chExt cx="3679963" cy="3245308"/>
            </a:xfrm>
          </p:grpSpPr>
          <p:pic>
            <p:nvPicPr>
              <p:cNvPr id="20" name="Graphic 19" descr="Light bulb">
                <a:extLst>
                  <a:ext uri="{FF2B5EF4-FFF2-40B4-BE49-F238E27FC236}">
                    <a16:creationId xmlns:a16="http://schemas.microsoft.com/office/drawing/2014/main" id="{C00CF4ED-E5A8-AD43-B9A5-A59958A7A0CE}"/>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rot="3023110">
                <a:off x="3539622" y="4937890"/>
                <a:ext cx="1053454" cy="1053454"/>
              </a:xfrm>
              <a:prstGeom prst="rect">
                <a:avLst/>
              </a:prstGeom>
            </p:spPr>
          </p:pic>
          <p:grpSp>
            <p:nvGrpSpPr>
              <p:cNvPr id="25" name="Group 24">
                <a:extLst>
                  <a:ext uri="{FF2B5EF4-FFF2-40B4-BE49-F238E27FC236}">
                    <a16:creationId xmlns:a16="http://schemas.microsoft.com/office/drawing/2014/main" id="{88FEA7EC-2478-B145-AA7D-2ED4E9C68F52}"/>
                  </a:ext>
                </a:extLst>
              </p:cNvPr>
              <p:cNvGrpSpPr/>
              <p:nvPr/>
            </p:nvGrpSpPr>
            <p:grpSpPr>
              <a:xfrm>
                <a:off x="1516778" y="3927466"/>
                <a:ext cx="3679963" cy="3245308"/>
                <a:chOff x="1406006" y="4732920"/>
                <a:chExt cx="2876296" cy="2367331"/>
              </a:xfrm>
            </p:grpSpPr>
            <p:sp>
              <p:nvSpPr>
                <p:cNvPr id="8" name="Heart 7">
                  <a:extLst>
                    <a:ext uri="{FF2B5EF4-FFF2-40B4-BE49-F238E27FC236}">
                      <a16:creationId xmlns:a16="http://schemas.microsoft.com/office/drawing/2014/main" id="{FF042437-8740-E34D-94B5-073E9B445CC4}"/>
                    </a:ext>
                  </a:extLst>
                </p:cNvPr>
                <p:cNvSpPr/>
                <p:nvPr/>
              </p:nvSpPr>
              <p:spPr>
                <a:xfrm rot="1709704">
                  <a:off x="1406006" y="4931894"/>
                  <a:ext cx="2876296" cy="2168357"/>
                </a:xfrm>
                <a:prstGeom prst="hear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4" name="Graphic 13" descr="Single gear">
                  <a:extLst>
                    <a:ext uri="{FF2B5EF4-FFF2-40B4-BE49-F238E27FC236}">
                      <a16:creationId xmlns:a16="http://schemas.microsoft.com/office/drawing/2014/main" id="{99B70B05-BDCC-ED4B-BDF2-35F65C8B728B}"/>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2199148" y="5531420"/>
                  <a:ext cx="914400" cy="914400"/>
                </a:xfrm>
                <a:prstGeom prst="rect">
                  <a:avLst/>
                </a:prstGeom>
              </p:spPr>
            </p:pic>
            <p:pic>
              <p:nvPicPr>
                <p:cNvPr id="16" name="Graphic 15" descr="Puzzle">
                  <a:extLst>
                    <a:ext uri="{FF2B5EF4-FFF2-40B4-BE49-F238E27FC236}">
                      <a16:creationId xmlns:a16="http://schemas.microsoft.com/office/drawing/2014/main" id="{ECAD4657-229B-4849-B5A3-DC8376B6448C}"/>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rot="1320557">
                  <a:off x="3298813" y="5986592"/>
                  <a:ext cx="759936" cy="759936"/>
                </a:xfrm>
                <a:prstGeom prst="rect">
                  <a:avLst/>
                </a:prstGeom>
              </p:spPr>
            </p:pic>
            <p:pic>
              <p:nvPicPr>
                <p:cNvPr id="18" name="Graphic 17" descr="Gears">
                  <a:extLst>
                    <a:ext uri="{FF2B5EF4-FFF2-40B4-BE49-F238E27FC236}">
                      <a16:creationId xmlns:a16="http://schemas.microsoft.com/office/drawing/2014/main" id="{E97F59F2-1F00-4843-9F65-48AEA5E73474}"/>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rot="19435556">
                  <a:off x="1861923" y="5788816"/>
                  <a:ext cx="621664" cy="621664"/>
                </a:xfrm>
                <a:prstGeom prst="rect">
                  <a:avLst/>
                </a:prstGeom>
              </p:spPr>
            </p:pic>
            <p:pic>
              <p:nvPicPr>
                <p:cNvPr id="22" name="Graphic 21" descr="Money">
                  <a:extLst>
                    <a:ext uri="{FF2B5EF4-FFF2-40B4-BE49-F238E27FC236}">
                      <a16:creationId xmlns:a16="http://schemas.microsoft.com/office/drawing/2014/main" id="{EABD06D5-CCC1-E94F-A7B7-DF8C44644250}"/>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2408288" y="6159915"/>
                  <a:ext cx="777804" cy="777804"/>
                </a:xfrm>
                <a:prstGeom prst="rect">
                  <a:avLst/>
                </a:prstGeom>
              </p:spPr>
            </p:pic>
            <p:pic>
              <p:nvPicPr>
                <p:cNvPr id="24" name="Graphic 23" descr="Scales of Justice">
                  <a:extLst>
                    <a:ext uri="{FF2B5EF4-FFF2-40B4-BE49-F238E27FC236}">
                      <a16:creationId xmlns:a16="http://schemas.microsoft.com/office/drawing/2014/main" id="{E9390B4D-822D-B84A-B825-DC4E95516EE8}"/>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rot="20092028">
                  <a:off x="1900223" y="4732920"/>
                  <a:ext cx="896231" cy="896231"/>
                </a:xfrm>
                <a:prstGeom prst="rect">
                  <a:avLst/>
                </a:prstGeom>
              </p:spPr>
            </p:pic>
          </p:grpSp>
        </p:grpSp>
      </p:gr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dirty="0">
                <a:solidFill>
                  <a:srgbClr val="222A35"/>
                </a:solidFill>
                <a:effectLst/>
                <a:latin typeface="Century Gothic"/>
                <a:ea typeface="Century Gothic"/>
                <a:cs typeface="Century Gothic"/>
              </a:rPr>
              <a:t>QUÉ ES LA AUTODETERMINACIÓN</a:t>
            </a:r>
          </a:p>
        </p:txBody>
      </p:sp>
      <p:sp>
        <p:nvSpPr>
          <p:cNvPr id="5" name="TextBox 4">
            <a:extLst>
              <a:ext uri="{FF2B5EF4-FFF2-40B4-BE49-F238E27FC236}">
                <a16:creationId xmlns:a16="http://schemas.microsoft.com/office/drawing/2014/main" id="{C8153160-F310-5D4D-A1DD-28A1A99CE5B9}"/>
              </a:ext>
            </a:extLst>
          </p:cNvPr>
          <p:cNvSpPr txBox="1"/>
          <p:nvPr/>
        </p:nvSpPr>
        <p:spPr>
          <a:xfrm>
            <a:off x="120069" y="612186"/>
            <a:ext cx="809169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5 PRINCIPIOS DE LA AUTODETERMINACIÓN</a:t>
            </a:r>
          </a:p>
        </p:txBody>
      </p:sp>
      <p:sp>
        <p:nvSpPr>
          <p:cNvPr id="66" name="TextBox 65">
            <a:hlinkClick r:id="rId3" action="ppaction://hlinkfile"/>
            <a:extLst>
              <a:ext uri="{FF2B5EF4-FFF2-40B4-BE49-F238E27FC236}">
                <a16:creationId xmlns:a16="http://schemas.microsoft.com/office/drawing/2014/main" id="{41D46AEA-6C9F-384F-84C0-606A67D4B072}"/>
              </a:ext>
            </a:extLst>
          </p:cNvPr>
          <p:cNvSpPr txBox="1"/>
          <p:nvPr/>
        </p:nvSpPr>
        <p:spPr>
          <a:xfrm>
            <a:off x="2660933" y="1216122"/>
            <a:ext cx="6727993" cy="757130"/>
          </a:xfrm>
          <a:prstGeom prst="rect">
            <a:avLst/>
          </a:prstGeom>
          <a:solidFill>
            <a:schemeClr val="bg1">
              <a:lumMod val="95000"/>
            </a:schemeClr>
          </a:solidFill>
          <a:ln>
            <a:solidFill>
              <a:schemeClr val="accent5">
                <a:lumMod val="50000"/>
              </a:schemeClr>
            </a:solidFill>
          </a:ln>
        </p:spPr>
        <p:txBody>
          <a:bodyPr wrap="square" rtlCol="0" anchor="ctr">
            <a:spAutoFit/>
          </a:bodyPr>
          <a:lstStyle/>
          <a:p>
            <a:pPr algn="ctr" defTabSz="914400" rtl="0" eaLnBrk="1" latinLnBrk="0" hangingPunct="1">
              <a:lnSpc>
                <a:spcPct val="90000"/>
              </a:lnSpc>
              <a:spcBef>
                <a:spcPct val="0"/>
              </a:spcBef>
              <a:buNone/>
            </a:pPr>
            <a:r>
              <a:rPr lang="es-US" sz="2400" b="1" i="0" strike="noStrike" cap="none" spc="0" baseline="0">
                <a:solidFill>
                  <a:srgbClr val="203864"/>
                </a:solidFill>
                <a:effectLst/>
                <a:latin typeface="Century Gothic"/>
                <a:ea typeface="Century Gothic"/>
                <a:cs typeface="Century Gothic"/>
                <a:hlinkClick r:id="rId4" history="0"/>
              </a:rPr>
              <a:t>* 5 PRINCIPIOS</a:t>
            </a:r>
          </a:p>
          <a:p>
            <a:pPr algn="ctr" defTabSz="914400" rtl="0" eaLnBrk="1" latinLnBrk="0" hangingPunct="1">
              <a:lnSpc>
                <a:spcPct val="90000"/>
              </a:lnSpc>
              <a:spcBef>
                <a:spcPct val="0"/>
              </a:spcBef>
              <a:buNone/>
            </a:pPr>
            <a:r>
              <a:rPr lang="es-US" sz="2400" b="1" i="0" strike="noStrike" cap="none" spc="0" baseline="0">
                <a:solidFill>
                  <a:srgbClr val="203864"/>
                </a:solidFill>
                <a:effectLst/>
                <a:latin typeface="Century Gothic"/>
                <a:ea typeface="Century Gothic"/>
                <a:cs typeface="Century Gothic"/>
                <a:hlinkClick r:id="rId4" history="0"/>
              </a:rPr>
              <a:t> DE LA AUTODETERMINACIÓN</a:t>
            </a:r>
          </a:p>
        </p:txBody>
      </p:sp>
      <p:grpSp>
        <p:nvGrpSpPr>
          <p:cNvPr id="7" name="Group 6">
            <a:extLst>
              <a:ext uri="{FF2B5EF4-FFF2-40B4-BE49-F238E27FC236}">
                <a16:creationId xmlns:a16="http://schemas.microsoft.com/office/drawing/2014/main" id="{2E5DFB8D-B871-B949-864D-2C41B2E0AF83}"/>
              </a:ext>
            </a:extLst>
          </p:cNvPr>
          <p:cNvGrpSpPr/>
          <p:nvPr/>
        </p:nvGrpSpPr>
        <p:grpSpPr>
          <a:xfrm>
            <a:off x="398248" y="4315558"/>
            <a:ext cx="2135734" cy="2293463"/>
            <a:chOff x="663747" y="2335463"/>
            <a:chExt cx="2135734" cy="2293463"/>
          </a:xfrm>
        </p:grpSpPr>
        <p:sp>
          <p:nvSpPr>
            <p:cNvPr id="68" name="Oval 67">
              <a:extLst>
                <a:ext uri="{FF2B5EF4-FFF2-40B4-BE49-F238E27FC236}">
                  <a16:creationId xmlns:a16="http://schemas.microsoft.com/office/drawing/2014/main" id="{532B178B-A26D-424C-B0E5-63A983BD8CF8}"/>
                </a:ext>
              </a:extLst>
            </p:cNvPr>
            <p:cNvSpPr/>
            <p:nvPr/>
          </p:nvSpPr>
          <p:spPr>
            <a:xfrm>
              <a:off x="71241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marL="0" lvl="1" indent="-228600" algn="ctr">
                <a:lnSpc>
                  <a:spcPct val="90000"/>
                </a:lnSpc>
                <a:spcBef>
                  <a:spcPct val="0"/>
                </a:spcBef>
                <a:spcAft>
                  <a:spcPct val="15000"/>
                </a:spcAft>
                <a:buNone/>
              </a:pPr>
              <a:r>
                <a:rPr lang="es-US" sz="1400" b="1" i="0" strike="noStrike" cap="none" spc="0" baseline="0" dirty="0">
                  <a:solidFill>
                    <a:srgbClr val="3B3838"/>
                  </a:solidFill>
                  <a:effectLst/>
                  <a:latin typeface="Century Gothic"/>
                  <a:ea typeface="Century Gothic"/>
                  <a:cs typeface="Century Gothic"/>
                </a:rPr>
                <a:t>LIBERTAD</a:t>
              </a:r>
            </a:p>
          </p:txBody>
        </p:sp>
        <p:sp>
          <p:nvSpPr>
            <p:cNvPr id="52" name="TextBox 51">
              <a:extLst>
                <a:ext uri="{FF2B5EF4-FFF2-40B4-BE49-F238E27FC236}">
                  <a16:creationId xmlns:a16="http://schemas.microsoft.com/office/drawing/2014/main" id="{A96E92F0-1F7C-1346-8EC6-C7E8575DDBF9}"/>
                </a:ext>
              </a:extLst>
            </p:cNvPr>
            <p:cNvSpPr txBox="1"/>
            <p:nvPr/>
          </p:nvSpPr>
          <p:spPr>
            <a:xfrm>
              <a:off x="663747" y="3035912"/>
              <a:ext cx="2135734" cy="978729"/>
            </a:xfrm>
            <a:prstGeom prst="rect">
              <a:avLst/>
            </a:prstGeom>
            <a:noFill/>
          </p:spPr>
          <p:txBody>
            <a:bodyPr wrap="square" rtlCol="0">
              <a:spAutoFit/>
            </a:bodyPr>
            <a:lstStyle/>
            <a:p>
              <a:pPr marL="0" lvl="1" indent="-228600" algn="ctr">
                <a:lnSpc>
                  <a:spcPct val="90000"/>
                </a:lnSpc>
                <a:spcBef>
                  <a:spcPct val="0"/>
                </a:spcBef>
                <a:spcAft>
                  <a:spcPct val="15000"/>
                </a:spcAft>
              </a:pPr>
              <a:r>
                <a:rPr lang="es-US" sz="1600" b="0" i="0" strike="noStrike" cap="none" spc="0" baseline="0" dirty="0">
                  <a:solidFill>
                    <a:srgbClr val="000000"/>
                  </a:solidFill>
                  <a:effectLst/>
                  <a:latin typeface="Century Gothic"/>
                  <a:ea typeface="Century Gothic"/>
                  <a:cs typeface="Century Gothic"/>
                </a:rPr>
                <a:t>El derecho a planear su propia vida y tomar sus propias decisiones</a:t>
              </a:r>
            </a:p>
          </p:txBody>
        </p:sp>
      </p:grpSp>
      <p:grpSp>
        <p:nvGrpSpPr>
          <p:cNvPr id="11" name="Group 10">
            <a:extLst>
              <a:ext uri="{FF2B5EF4-FFF2-40B4-BE49-F238E27FC236}">
                <a16:creationId xmlns:a16="http://schemas.microsoft.com/office/drawing/2014/main" id="{C5E2A106-9B14-914E-AFD6-3856594BE4E3}"/>
              </a:ext>
            </a:extLst>
          </p:cNvPr>
          <p:cNvGrpSpPr/>
          <p:nvPr/>
        </p:nvGrpSpPr>
        <p:grpSpPr>
          <a:xfrm>
            <a:off x="7498100" y="2722544"/>
            <a:ext cx="2150575" cy="2293463"/>
            <a:chOff x="7130535" y="2345085"/>
            <a:chExt cx="2150575" cy="2293463"/>
          </a:xfrm>
        </p:grpSpPr>
        <p:sp>
          <p:nvSpPr>
            <p:cNvPr id="70" name="Oval 69">
              <a:extLst>
                <a:ext uri="{FF2B5EF4-FFF2-40B4-BE49-F238E27FC236}">
                  <a16:creationId xmlns:a16="http://schemas.microsoft.com/office/drawing/2014/main" id="{CCA44130-BB22-AF43-99E1-D316E89B01B2}"/>
                </a:ext>
              </a:extLst>
            </p:cNvPr>
            <p:cNvSpPr/>
            <p:nvPr/>
          </p:nvSpPr>
          <p:spPr>
            <a:xfrm>
              <a:off x="7221430" y="2345085"/>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s-US" sz="1400" b="1" i="0" strike="noStrike" cap="none" spc="0" baseline="0" dirty="0">
                  <a:solidFill>
                    <a:srgbClr val="3B3838"/>
                  </a:solidFill>
                  <a:effectLst/>
                  <a:latin typeface="Century Gothic"/>
                  <a:ea typeface="Century Gothic"/>
                  <a:cs typeface="Century Gothic"/>
                </a:rPr>
                <a:t>RESPONSABILIDAD</a:t>
              </a:r>
            </a:p>
          </p:txBody>
        </p:sp>
        <p:sp>
          <p:nvSpPr>
            <p:cNvPr id="57" name="TextBox 56">
              <a:extLst>
                <a:ext uri="{FF2B5EF4-FFF2-40B4-BE49-F238E27FC236}">
                  <a16:creationId xmlns:a16="http://schemas.microsoft.com/office/drawing/2014/main" id="{7CE17976-8CD0-E141-B807-488F3EA6B1F2}"/>
                </a:ext>
              </a:extLst>
            </p:cNvPr>
            <p:cNvSpPr txBox="1"/>
            <p:nvPr/>
          </p:nvSpPr>
          <p:spPr>
            <a:xfrm>
              <a:off x="7130535" y="3160560"/>
              <a:ext cx="2076003" cy="1200329"/>
            </a:xfrm>
            <a:prstGeom prst="rect">
              <a:avLst/>
            </a:prstGeom>
            <a:noFill/>
          </p:spPr>
          <p:txBody>
            <a:bodyPr wrap="square" rtlCol="0">
              <a:spAutoFit/>
            </a:bodyPr>
            <a:lstStyle/>
            <a:p>
              <a:pPr marL="228600" lvl="1" indent="-228600" algn="ctr" defTabSz="889000">
                <a:lnSpc>
                  <a:spcPct val="90000"/>
                </a:lnSpc>
                <a:spcBef>
                  <a:spcPct val="0"/>
                </a:spcBef>
                <a:spcAft>
                  <a:spcPct val="15000"/>
                </a:spcAft>
                <a:buNone/>
              </a:pPr>
              <a:r>
                <a:rPr lang="es-US" sz="1600" b="0" i="0" strike="noStrike" cap="none" spc="0" baseline="0" dirty="0">
                  <a:solidFill>
                    <a:srgbClr val="000000"/>
                  </a:solidFill>
                  <a:effectLst/>
                  <a:latin typeface="Century Gothic"/>
                  <a:ea typeface="Century Gothic"/>
                  <a:cs typeface="Century Gothic"/>
                </a:rPr>
                <a:t>Tomar decisiones en su vida y tener un papel valioso en su comunidad</a:t>
              </a:r>
            </a:p>
          </p:txBody>
        </p:sp>
      </p:grpSp>
      <p:grpSp>
        <p:nvGrpSpPr>
          <p:cNvPr id="10" name="Group 9">
            <a:extLst>
              <a:ext uri="{FF2B5EF4-FFF2-40B4-BE49-F238E27FC236}">
                <a16:creationId xmlns:a16="http://schemas.microsoft.com/office/drawing/2014/main" id="{F8DAB0A3-CC63-4D42-BFCC-9D5E7238B86E}"/>
              </a:ext>
            </a:extLst>
          </p:cNvPr>
          <p:cNvGrpSpPr/>
          <p:nvPr/>
        </p:nvGrpSpPr>
        <p:grpSpPr>
          <a:xfrm>
            <a:off x="4875492" y="2135960"/>
            <a:ext cx="2135734" cy="2293466"/>
            <a:chOff x="4995324" y="2335463"/>
            <a:chExt cx="2135734" cy="2293466"/>
          </a:xfrm>
        </p:grpSpPr>
        <p:sp>
          <p:nvSpPr>
            <p:cNvPr id="71" name="Oval 70">
              <a:extLst>
                <a:ext uri="{FF2B5EF4-FFF2-40B4-BE49-F238E27FC236}">
                  <a16:creationId xmlns:a16="http://schemas.microsoft.com/office/drawing/2014/main" id="{B5825038-0357-3146-BFBF-8B06F0EC5649}"/>
                </a:ext>
              </a:extLst>
            </p:cNvPr>
            <p:cNvSpPr/>
            <p:nvPr/>
          </p:nvSpPr>
          <p:spPr>
            <a:xfrm>
              <a:off x="5033350" y="2335463"/>
              <a:ext cx="2059680" cy="2293466"/>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s-US" sz="1400" b="1" i="0" strike="noStrike" cap="none" spc="0" baseline="0" dirty="0">
                  <a:solidFill>
                    <a:srgbClr val="3B3838"/>
                  </a:solidFill>
                  <a:effectLst/>
                  <a:latin typeface="Century Gothic"/>
                  <a:ea typeface="Century Gothic"/>
                  <a:cs typeface="Century Gothic"/>
                </a:rPr>
                <a:t>APOYO</a:t>
              </a:r>
            </a:p>
          </p:txBody>
        </p:sp>
        <p:sp>
          <p:nvSpPr>
            <p:cNvPr id="58" name="TextBox 57">
              <a:extLst>
                <a:ext uri="{FF2B5EF4-FFF2-40B4-BE49-F238E27FC236}">
                  <a16:creationId xmlns:a16="http://schemas.microsoft.com/office/drawing/2014/main" id="{96188E6C-35EE-ED49-B609-0DBFF1A6E0BD}"/>
                </a:ext>
              </a:extLst>
            </p:cNvPr>
            <p:cNvSpPr txBox="1"/>
            <p:nvPr/>
          </p:nvSpPr>
          <p:spPr>
            <a:xfrm>
              <a:off x="4995324" y="3058304"/>
              <a:ext cx="2135734" cy="1077218"/>
            </a:xfrm>
            <a:prstGeom prst="rect">
              <a:avLst/>
            </a:prstGeom>
            <a:noFill/>
          </p:spPr>
          <p:txBody>
            <a:bodyPr wrap="square" rtlCol="0">
              <a:spAutoFit/>
            </a:bodyPr>
            <a:lstStyle/>
            <a:p>
              <a:pPr algn="ctr"/>
              <a:r>
                <a:rPr lang="es-US" sz="1600" b="0" i="0" strike="noStrike" cap="none" spc="0" baseline="0" dirty="0">
                  <a:solidFill>
                    <a:srgbClr val="000000"/>
                  </a:solidFill>
                  <a:effectLst/>
                  <a:latin typeface="Century Gothic"/>
                  <a:ea typeface="Century Gothic"/>
                  <a:cs typeface="Century Gothic"/>
                </a:rPr>
                <a:t>Elija apoyos y personas que lo ayuden a vivir, trabajar y jugar</a:t>
              </a:r>
            </a:p>
          </p:txBody>
        </p:sp>
      </p:grpSp>
      <p:grpSp>
        <p:nvGrpSpPr>
          <p:cNvPr id="9" name="Group 8">
            <a:extLst>
              <a:ext uri="{FF2B5EF4-FFF2-40B4-BE49-F238E27FC236}">
                <a16:creationId xmlns:a16="http://schemas.microsoft.com/office/drawing/2014/main" id="{A6382C54-DE4F-EC46-8674-1315491C9A6F}"/>
              </a:ext>
            </a:extLst>
          </p:cNvPr>
          <p:cNvGrpSpPr/>
          <p:nvPr/>
        </p:nvGrpSpPr>
        <p:grpSpPr>
          <a:xfrm>
            <a:off x="2325673" y="2722544"/>
            <a:ext cx="2135734" cy="2293463"/>
            <a:chOff x="2838375" y="2335463"/>
            <a:chExt cx="2135734" cy="2293463"/>
          </a:xfrm>
        </p:grpSpPr>
        <p:sp>
          <p:nvSpPr>
            <p:cNvPr id="72" name="Oval 71">
              <a:extLst>
                <a:ext uri="{FF2B5EF4-FFF2-40B4-BE49-F238E27FC236}">
                  <a16:creationId xmlns:a16="http://schemas.microsoft.com/office/drawing/2014/main" id="{269007E3-1DF6-9D42-8588-2BD495861FB3}"/>
                </a:ext>
              </a:extLst>
            </p:cNvPr>
            <p:cNvSpPr/>
            <p:nvPr/>
          </p:nvSpPr>
          <p:spPr>
            <a:xfrm>
              <a:off x="2885707"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r>
                <a:rPr lang="es-US" sz="1400" b="1" i="0" strike="noStrike" cap="none" spc="0" baseline="0" dirty="0">
                  <a:solidFill>
                    <a:srgbClr val="181717"/>
                  </a:solidFill>
                  <a:effectLst/>
                  <a:latin typeface="Century Gothic"/>
                  <a:ea typeface="Century Gothic"/>
                  <a:cs typeface="Century Gothic"/>
                </a:rPr>
                <a:t>AUTORIDAD</a:t>
              </a:r>
            </a:p>
          </p:txBody>
        </p:sp>
        <p:sp>
          <p:nvSpPr>
            <p:cNvPr id="59" name="TextBox 58">
              <a:extLst>
                <a:ext uri="{FF2B5EF4-FFF2-40B4-BE49-F238E27FC236}">
                  <a16:creationId xmlns:a16="http://schemas.microsoft.com/office/drawing/2014/main" id="{FD4A3C13-64A8-BC47-B891-D76AD1A3C722}"/>
                </a:ext>
              </a:extLst>
            </p:cNvPr>
            <p:cNvSpPr txBox="1"/>
            <p:nvPr/>
          </p:nvSpPr>
          <p:spPr>
            <a:xfrm>
              <a:off x="2838375" y="3058304"/>
              <a:ext cx="2135734" cy="1077218"/>
            </a:xfrm>
            <a:prstGeom prst="rect">
              <a:avLst/>
            </a:prstGeom>
            <a:noFill/>
          </p:spPr>
          <p:txBody>
            <a:bodyPr wrap="square" rtlCol="0">
              <a:spAutoFit/>
            </a:bodyPr>
            <a:lstStyle/>
            <a:p>
              <a:pPr algn="ctr"/>
              <a:r>
                <a:rPr lang="es-US" sz="1600" b="0" i="0" strike="noStrike" cap="none" spc="0" baseline="0" dirty="0">
                  <a:solidFill>
                    <a:srgbClr val="000000"/>
                  </a:solidFill>
                  <a:effectLst/>
                  <a:latin typeface="Century Gothic"/>
                  <a:ea typeface="Century Gothic"/>
                  <a:cs typeface="Century Gothic"/>
                </a:rPr>
                <a:t>Tener control </a:t>
              </a:r>
              <a:br>
                <a:rPr lang="es-US" sz="1600" b="0" i="0" strike="noStrike" cap="none" spc="0" baseline="0" dirty="0">
                  <a:solidFill>
                    <a:srgbClr val="000000"/>
                  </a:solidFill>
                  <a:effectLst/>
                  <a:latin typeface="Century Gothic"/>
                  <a:ea typeface="Century Gothic"/>
                  <a:cs typeface="Century Gothic"/>
                </a:rPr>
              </a:br>
              <a:r>
                <a:rPr lang="es-US" sz="1600" b="0" i="0" strike="noStrike" cap="none" spc="0" baseline="0" dirty="0">
                  <a:solidFill>
                    <a:srgbClr val="000000"/>
                  </a:solidFill>
                  <a:effectLst/>
                  <a:latin typeface="Century Gothic"/>
                  <a:ea typeface="Century Gothic"/>
                  <a:cs typeface="Century Gothic"/>
                </a:rPr>
                <a:t>sobre un </a:t>
              </a:r>
            </a:p>
            <a:p>
              <a:pPr algn="ctr"/>
              <a:r>
                <a:rPr lang="es-US" sz="1600" b="0" i="0" strike="noStrike" cap="none" spc="0" baseline="0" dirty="0">
                  <a:solidFill>
                    <a:srgbClr val="000000"/>
                  </a:solidFill>
                  <a:effectLst/>
                  <a:latin typeface="Century Gothic"/>
                  <a:ea typeface="Century Gothic"/>
                  <a:cs typeface="Century Gothic"/>
                </a:rPr>
                <a:t>presupuesto para los servicios </a:t>
              </a:r>
            </a:p>
          </p:txBody>
        </p:sp>
      </p:grpSp>
      <p:grpSp>
        <p:nvGrpSpPr>
          <p:cNvPr id="12" name="Group 11">
            <a:extLst>
              <a:ext uri="{FF2B5EF4-FFF2-40B4-BE49-F238E27FC236}">
                <a16:creationId xmlns:a16="http://schemas.microsoft.com/office/drawing/2014/main" id="{25CCC3D4-8450-8140-BE29-9AEFBD2D5E23}"/>
              </a:ext>
            </a:extLst>
          </p:cNvPr>
          <p:cNvGrpSpPr/>
          <p:nvPr/>
        </p:nvGrpSpPr>
        <p:grpSpPr>
          <a:xfrm>
            <a:off x="9498078" y="4315559"/>
            <a:ext cx="2135734" cy="2293463"/>
            <a:chOff x="9279298" y="2335463"/>
            <a:chExt cx="2135734" cy="2293463"/>
          </a:xfrm>
        </p:grpSpPr>
        <p:sp>
          <p:nvSpPr>
            <p:cNvPr id="69" name="Oval 68">
              <a:extLst>
                <a:ext uri="{FF2B5EF4-FFF2-40B4-BE49-F238E27FC236}">
                  <a16:creationId xmlns:a16="http://schemas.microsoft.com/office/drawing/2014/main" id="{9198EA1F-011D-1D41-8E0A-32BB77087E15}"/>
                </a:ext>
              </a:extLst>
            </p:cNvPr>
            <p:cNvSpPr/>
            <p:nvPr/>
          </p:nvSpPr>
          <p:spPr>
            <a:xfrm>
              <a:off x="9354285" y="2335463"/>
              <a:ext cx="2059680" cy="2293463"/>
            </a:xfrm>
            <a:prstGeom prst="ellipse">
              <a:avLst/>
            </a:prstGeom>
            <a:solidFill>
              <a:schemeClr val="bg1">
                <a:lumMod val="9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1"/>
            <a:lstStyle/>
            <a:p>
              <a:pPr algn="ctr"/>
              <a:r>
                <a:rPr lang="es-US" sz="1400" b="1" i="0" strike="noStrike" cap="none" spc="0" baseline="0" dirty="0">
                  <a:solidFill>
                    <a:srgbClr val="3B3838"/>
                  </a:solidFill>
                  <a:effectLst/>
                  <a:latin typeface="Century Gothic"/>
                  <a:ea typeface="Century Gothic"/>
                  <a:cs typeface="Century Gothic"/>
                </a:rPr>
                <a:t>CONFIRMACIÓN</a:t>
              </a:r>
            </a:p>
          </p:txBody>
        </p:sp>
        <p:sp>
          <p:nvSpPr>
            <p:cNvPr id="60" name="TextBox 59">
              <a:extLst>
                <a:ext uri="{FF2B5EF4-FFF2-40B4-BE49-F238E27FC236}">
                  <a16:creationId xmlns:a16="http://schemas.microsoft.com/office/drawing/2014/main" id="{F71C3F23-C5ED-F94A-8193-606D4C860442}"/>
                </a:ext>
              </a:extLst>
            </p:cNvPr>
            <p:cNvSpPr txBox="1"/>
            <p:nvPr/>
          </p:nvSpPr>
          <p:spPr>
            <a:xfrm>
              <a:off x="9279298" y="3035912"/>
              <a:ext cx="2135734" cy="830997"/>
            </a:xfrm>
            <a:prstGeom prst="rect">
              <a:avLst/>
            </a:prstGeom>
            <a:noFill/>
          </p:spPr>
          <p:txBody>
            <a:bodyPr wrap="square" rtlCol="0">
              <a:spAutoFit/>
            </a:bodyPr>
            <a:lstStyle/>
            <a:p>
              <a:pPr algn="ctr"/>
              <a:r>
                <a:rPr lang="es-US" sz="1600" b="1" i="0" strike="noStrike" cap="none" spc="0" baseline="0" dirty="0">
                  <a:solidFill>
                    <a:srgbClr val="000000"/>
                  </a:solidFill>
                  <a:effectLst/>
                  <a:latin typeface="Century Gothic"/>
                  <a:ea typeface="Century Gothic"/>
                  <a:cs typeface="Century Gothic"/>
                </a:rPr>
                <a:t>Usted</a:t>
              </a:r>
              <a:r>
                <a:rPr lang="es-US" sz="1600" b="0" i="0" strike="noStrike" cap="none" spc="0" baseline="0" dirty="0">
                  <a:solidFill>
                    <a:srgbClr val="000000"/>
                  </a:solidFill>
                  <a:effectLst/>
                  <a:latin typeface="Century Gothic"/>
                  <a:ea typeface="Century Gothic"/>
                  <a:cs typeface="Century Gothic"/>
                </a:rPr>
                <a:t> toma decisiones sobre </a:t>
              </a:r>
              <a:br>
                <a:rPr lang="es-US" sz="1600" b="0" i="0" strike="noStrike" cap="none" spc="0" baseline="0" dirty="0">
                  <a:solidFill>
                    <a:srgbClr val="000000"/>
                  </a:solidFill>
                  <a:effectLst/>
                  <a:latin typeface="Century Gothic"/>
                  <a:ea typeface="Century Gothic"/>
                  <a:cs typeface="Century Gothic"/>
                </a:rPr>
              </a:br>
              <a:r>
                <a:rPr lang="es-US" sz="1600" b="0" i="0" strike="noStrike" cap="none" spc="0" baseline="0" dirty="0">
                  <a:solidFill>
                    <a:srgbClr val="000000"/>
                  </a:solidFill>
                  <a:effectLst/>
                  <a:latin typeface="Century Gothic"/>
                  <a:ea typeface="Century Gothic"/>
                  <a:cs typeface="Century Gothic"/>
                </a:rPr>
                <a:t>su vida</a:t>
              </a:r>
            </a:p>
          </p:txBody>
        </p:sp>
      </p:grpSp>
      <p:cxnSp>
        <p:nvCxnSpPr>
          <p:cNvPr id="15" name="Straight Connector 14">
            <a:extLst>
              <a:ext uri="{FF2B5EF4-FFF2-40B4-BE49-F238E27FC236}">
                <a16:creationId xmlns:a16="http://schemas.microsoft.com/office/drawing/2014/main" id="{79D58EAC-9D50-A345-8E49-494A7ED3818F}"/>
              </a:ext>
            </a:extLst>
          </p:cNvPr>
          <p:cNvCxnSpPr/>
          <p:nvPr/>
        </p:nvCxnSpPr>
        <p:spPr>
          <a:xfrm>
            <a:off x="2551474" y="6117574"/>
            <a:ext cx="2325084" cy="351105"/>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7D4B66-8C50-2343-B6F0-CCC70003AE24}"/>
              </a:ext>
            </a:extLst>
          </p:cNvPr>
          <p:cNvCxnSpPr/>
          <p:nvPr/>
        </p:nvCxnSpPr>
        <p:spPr>
          <a:xfrm>
            <a:off x="4170218" y="4912799"/>
            <a:ext cx="967643" cy="61680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B1C9A43-98D9-C949-A867-24C2FDD30867}"/>
              </a:ext>
            </a:extLst>
          </p:cNvPr>
          <p:cNvCxnSpPr/>
          <p:nvPr/>
        </p:nvCxnSpPr>
        <p:spPr>
          <a:xfrm flipV="1">
            <a:off x="7055356" y="5903971"/>
            <a:ext cx="2593319" cy="53750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4257FE-D187-194A-957D-7D3F30D96E2D}"/>
              </a:ext>
            </a:extLst>
          </p:cNvPr>
          <p:cNvCxnSpPr/>
          <p:nvPr/>
        </p:nvCxnSpPr>
        <p:spPr>
          <a:xfrm flipV="1">
            <a:off x="7044416" y="4826180"/>
            <a:ext cx="837740" cy="868964"/>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4073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dirty="0">
                <a:solidFill>
                  <a:srgbClr val="222A35"/>
                </a:solidFill>
                <a:effectLst/>
                <a:latin typeface="Century Gothic"/>
                <a:ea typeface="Century Gothic"/>
                <a:cs typeface="Century Gothic"/>
              </a:rPr>
              <a:t>QUÉ ES LA AUTODETERMINACIÓN</a:t>
            </a:r>
          </a:p>
        </p:txBody>
      </p:sp>
      <p:sp>
        <p:nvSpPr>
          <p:cNvPr id="5" name="TextBox 4">
            <a:extLst>
              <a:ext uri="{FF2B5EF4-FFF2-40B4-BE49-F238E27FC236}">
                <a16:creationId xmlns:a16="http://schemas.microsoft.com/office/drawing/2014/main" id="{C8153160-F310-5D4D-A1DD-28A1A99CE5B9}"/>
              </a:ext>
            </a:extLst>
          </p:cNvPr>
          <p:cNvSpPr txBox="1"/>
          <p:nvPr/>
        </p:nvSpPr>
        <p:spPr>
          <a:xfrm>
            <a:off x="127573" y="594851"/>
            <a:ext cx="7430180" cy="832936"/>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PLANIFICACIÓN CENTRADA EN LA PERSONA</a:t>
            </a:r>
          </a:p>
        </p:txBody>
      </p:sp>
      <p:sp>
        <p:nvSpPr>
          <p:cNvPr id="2" name="Rectangle 1">
            <a:extLst>
              <a:ext uri="{FF2B5EF4-FFF2-40B4-BE49-F238E27FC236}">
                <a16:creationId xmlns:a16="http://schemas.microsoft.com/office/drawing/2014/main" id="{0B70882D-BB84-4F40-9D06-D6D97D637F97}"/>
              </a:ext>
            </a:extLst>
          </p:cNvPr>
          <p:cNvSpPr/>
          <p:nvPr/>
        </p:nvSpPr>
        <p:spPr>
          <a:xfrm>
            <a:off x="7550329" y="3728255"/>
            <a:ext cx="4330607" cy="2456094"/>
          </a:xfrm>
          <a:prstGeom prst="rect">
            <a:avLst/>
          </a:prstGeom>
        </p:spPr>
        <p:txBody>
          <a:bodyPr wrap="square">
            <a:spAutoFit/>
          </a:bodyPr>
          <a:lstStyle/>
          <a:p>
            <a:pPr lvl="1"/>
            <a:r>
              <a:rPr lang="es-US" sz="3100" b="1" i="0" strike="noStrike" cap="none" spc="0" baseline="0">
                <a:solidFill>
                  <a:srgbClr val="000000"/>
                </a:solidFill>
                <a:effectLst/>
                <a:latin typeface="Century Gothic"/>
                <a:ea typeface="Century Gothic"/>
                <a:cs typeface="Century Gothic"/>
              </a:rPr>
              <a:t>Usted</a:t>
            </a:r>
            <a:r>
              <a:rPr lang="es-US" sz="3100" b="0" i="0" strike="noStrike" cap="none" spc="0" baseline="0">
                <a:solidFill>
                  <a:srgbClr val="000000"/>
                </a:solidFill>
                <a:effectLst/>
                <a:latin typeface="Century Gothic"/>
                <a:ea typeface="Century Gothic"/>
                <a:cs typeface="Century Gothic"/>
              </a:rPr>
              <a:t> planea lo que es importante </a:t>
            </a:r>
            <a:r>
              <a:rPr lang="es-US" sz="3100" b="1" i="0" u="sng" strike="noStrike" cap="none" spc="0" baseline="0">
                <a:solidFill>
                  <a:srgbClr val="000000"/>
                </a:solidFill>
                <a:effectLst/>
                <a:uFill>
                  <a:solidFill>
                    <a:srgbClr val="000000"/>
                  </a:solidFill>
                </a:uFill>
                <a:latin typeface="Century Gothic"/>
                <a:ea typeface="Century Gothic"/>
                <a:cs typeface="Century Gothic"/>
              </a:rPr>
              <a:t>para</a:t>
            </a:r>
            <a:r>
              <a:rPr lang="es-US" sz="3100" b="0" i="0" strike="noStrike" cap="none" spc="0" baseline="0">
                <a:solidFill>
                  <a:srgbClr val="000000"/>
                </a:solidFill>
                <a:effectLst/>
                <a:latin typeface="Century Gothic"/>
                <a:ea typeface="Century Gothic"/>
                <a:cs typeface="Century Gothic"/>
              </a:rPr>
              <a:t> estar sano, seguro y cómodo en su comunidad.</a:t>
            </a:r>
          </a:p>
        </p:txBody>
      </p:sp>
      <p:sp>
        <p:nvSpPr>
          <p:cNvPr id="7" name="Parallelogram 6">
            <a:extLst>
              <a:ext uri="{FF2B5EF4-FFF2-40B4-BE49-F238E27FC236}">
                <a16:creationId xmlns:a16="http://schemas.microsoft.com/office/drawing/2014/main" id="{D3CB3DE6-6615-4E4A-953A-E75A56C82B9A}"/>
              </a:ext>
            </a:extLst>
          </p:cNvPr>
          <p:cNvSpPr/>
          <p:nvPr/>
        </p:nvSpPr>
        <p:spPr>
          <a:xfrm rot="10800000">
            <a:off x="-1800529" y="1054535"/>
            <a:ext cx="8757920" cy="6509065"/>
          </a:xfrm>
          <a:prstGeom prst="parallelogram">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470400" y="2976688"/>
            <a:ext cx="3241979" cy="322916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a:extLst>
              <a:ext uri="{FF2B5EF4-FFF2-40B4-BE49-F238E27FC236}">
                <a16:creationId xmlns:a16="http://schemas.microsoft.com/office/drawing/2014/main" id="{0176DD9E-8021-6846-85C8-9E1E2BB43358}"/>
              </a:ext>
            </a:extLst>
          </p:cNvPr>
          <p:cNvSpPr txBox="1"/>
          <p:nvPr/>
        </p:nvSpPr>
        <p:spPr>
          <a:xfrm>
            <a:off x="0" y="2966507"/>
            <a:ext cx="4735541" cy="1983182"/>
          </a:xfrm>
          <a:prstGeom prst="rect">
            <a:avLst/>
          </a:prstGeom>
          <a:noFill/>
        </p:spPr>
        <p:txBody>
          <a:bodyPr wrap="square" rtlCol="0">
            <a:spAutoFit/>
          </a:bodyPr>
          <a:lstStyle/>
          <a:p>
            <a:pPr lvl="1"/>
            <a:r>
              <a:rPr lang="es-US" sz="3100" b="1" i="0" strike="noStrike" cap="none" spc="0" baseline="0">
                <a:solidFill>
                  <a:srgbClr val="FFFFFF"/>
                </a:solidFill>
                <a:effectLst/>
                <a:latin typeface="Century Gothic"/>
                <a:ea typeface="Century Gothic"/>
                <a:cs typeface="Century Gothic"/>
              </a:rPr>
              <a:t>Usted</a:t>
            </a:r>
            <a:r>
              <a:rPr lang="es-US" sz="3100" b="0" i="0" strike="noStrike" cap="none" spc="0" baseline="0">
                <a:solidFill>
                  <a:srgbClr val="FFFFFF"/>
                </a:solidFill>
                <a:effectLst/>
                <a:latin typeface="Century Gothic"/>
                <a:ea typeface="Century Gothic"/>
                <a:cs typeface="Century Gothic"/>
              </a:rPr>
              <a:t> decide qué es importante </a:t>
            </a:r>
            <a:r>
              <a:rPr lang="es-US" sz="3100" b="1" i="0" u="sng" strike="noStrike" cap="none" spc="0" baseline="0">
                <a:solidFill>
                  <a:srgbClr val="FFFFFF"/>
                </a:solidFill>
                <a:effectLst/>
                <a:uFill>
                  <a:solidFill>
                    <a:srgbClr val="FFFFFF"/>
                  </a:solidFill>
                </a:uFill>
                <a:latin typeface="Century Gothic"/>
                <a:ea typeface="Century Gothic"/>
                <a:cs typeface="Century Gothic"/>
              </a:rPr>
              <a:t>para</a:t>
            </a:r>
            <a:r>
              <a:rPr lang="es-US" sz="3100" b="0" i="0" strike="noStrike" cap="none" spc="0" baseline="0">
                <a:solidFill>
                  <a:srgbClr val="FFFFFF"/>
                </a:solidFill>
                <a:effectLst/>
                <a:latin typeface="Century Gothic"/>
                <a:ea typeface="Century Gothic"/>
                <a:cs typeface="Century Gothic"/>
              </a:rPr>
              <a:t> sentirse satisfecho y feliz. </a:t>
            </a:r>
          </a:p>
        </p:txBody>
      </p:sp>
      <p:sp>
        <p:nvSpPr>
          <p:cNvPr id="9" name="TextBox 8">
            <a:extLst>
              <a:ext uri="{FF2B5EF4-FFF2-40B4-BE49-F238E27FC236}">
                <a16:creationId xmlns:a16="http://schemas.microsoft.com/office/drawing/2014/main" id="{21696CA9-C29F-FD40-B33F-C9300D880DDC}"/>
              </a:ext>
            </a:extLst>
          </p:cNvPr>
          <p:cNvSpPr txBox="1"/>
          <p:nvPr/>
        </p:nvSpPr>
        <p:spPr>
          <a:xfrm>
            <a:off x="2205446" y="1287347"/>
            <a:ext cx="7771885" cy="108007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lnSpc>
                <a:spcPct val="90000"/>
              </a:lnSpc>
              <a:spcBef>
                <a:spcPct val="0"/>
              </a:spcBef>
            </a:pPr>
            <a:r>
              <a:rPr lang="es-US" sz="3600" b="1" i="0" strike="noStrike" cap="none" spc="0" baseline="0">
                <a:solidFill>
                  <a:srgbClr val="3B3838"/>
                </a:solidFill>
                <a:effectLst/>
                <a:latin typeface="Century Gothic"/>
                <a:ea typeface="Century Gothic"/>
                <a:cs typeface="Century Gothic"/>
              </a:rPr>
              <a:t>¡La planificación centrada en la persona se trata de USTED!</a:t>
            </a:r>
          </a:p>
        </p:txBody>
      </p:sp>
    </p:spTree>
    <p:extLst>
      <p:ext uri="{BB962C8B-B14F-4D97-AF65-F5344CB8AC3E}">
        <p14:creationId xmlns:p14="http://schemas.microsoft.com/office/powerpoint/2010/main" val="127250155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000"/>
            <a:lum/>
          </a:blip>
          <a:stretch>
            <a:fillRect l="-2000" t="15000" b="-56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QUÉ ES LA AUTODETERMINACIÓN </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REVISIÓN</a:t>
            </a:r>
          </a:p>
        </p:txBody>
      </p:sp>
      <p:grpSp>
        <p:nvGrpSpPr>
          <p:cNvPr id="6" name="Group 5">
            <a:extLst>
              <a:ext uri="{FF2B5EF4-FFF2-40B4-BE49-F238E27FC236}">
                <a16:creationId xmlns:a16="http://schemas.microsoft.com/office/drawing/2014/main" id="{D36AFEA1-A69F-1B44-9CDD-A54A66705BA5}"/>
              </a:ext>
            </a:extLst>
          </p:cNvPr>
          <p:cNvGrpSpPr/>
          <p:nvPr/>
        </p:nvGrpSpPr>
        <p:grpSpPr>
          <a:xfrm>
            <a:off x="2227694" y="1778331"/>
            <a:ext cx="7915188" cy="4347154"/>
            <a:chOff x="7276831" y="3324108"/>
            <a:chExt cx="3580830" cy="4624188"/>
          </a:xfrm>
        </p:grpSpPr>
        <p:grpSp>
          <p:nvGrpSpPr>
            <p:cNvPr id="7" name="Group 6">
              <a:extLst>
                <a:ext uri="{FF2B5EF4-FFF2-40B4-BE49-F238E27FC236}">
                  <a16:creationId xmlns:a16="http://schemas.microsoft.com/office/drawing/2014/main" id="{1070B244-D4CB-6E41-AAC0-86D4A617D865}"/>
                </a:ext>
              </a:extLst>
            </p:cNvPr>
            <p:cNvGrpSpPr/>
            <p:nvPr/>
          </p:nvGrpSpPr>
          <p:grpSpPr>
            <a:xfrm>
              <a:off x="7278478" y="3324108"/>
              <a:ext cx="3579183" cy="4624188"/>
              <a:chOff x="1711412" y="3988186"/>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711412" y="3988186"/>
                <a:ext cx="3579183" cy="4129226"/>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A58D2C-A69D-E740-BC11-13CDAC7AC1EE}"/>
                  </a:ext>
                </a:extLst>
              </p:cNvPr>
              <p:cNvSpPr/>
              <p:nvPr/>
            </p:nvSpPr>
            <p:spPr>
              <a:xfrm>
                <a:off x="1855354" y="4071071"/>
                <a:ext cx="3291298" cy="3877631"/>
              </a:xfrm>
              <a:prstGeom prst="rect">
                <a:avLst/>
              </a:prstGeom>
              <a:solidFill>
                <a:schemeClr val="bg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69BF79D-6210-D844-9BAC-4446AEDDA5DE}"/>
                </a:ext>
              </a:extLst>
            </p:cNvPr>
            <p:cNvSpPr txBox="1"/>
            <p:nvPr/>
          </p:nvSpPr>
          <p:spPr>
            <a:xfrm>
              <a:off x="7276831" y="3426558"/>
              <a:ext cx="3294589" cy="4190598"/>
            </a:xfrm>
            <a:prstGeom prst="rect">
              <a:avLst/>
            </a:prstGeom>
            <a:noFill/>
          </p:spPr>
          <p:txBody>
            <a:bodyPr wrap="square" rtlCol="0">
              <a:spAutoFit/>
            </a:bodyPr>
            <a:lstStyle/>
            <a:p>
              <a:pPr lvl="1" algn="ctr"/>
              <a:r>
                <a:rPr lang="es-US" sz="2800" b="1" i="0" strike="noStrike" cap="none" spc="0" baseline="0" dirty="0">
                  <a:solidFill>
                    <a:srgbClr val="181717"/>
                  </a:solidFill>
                  <a:effectLst/>
                  <a:latin typeface="Century Gothic"/>
                  <a:ea typeface="Century Gothic"/>
                  <a:cs typeface="Century Gothic"/>
                </a:rPr>
                <a:t>REVISIÓN DE AUTODETERMINACIÓN</a:t>
              </a:r>
            </a:p>
            <a:p>
              <a:pPr lvl="1" algn="ctr"/>
              <a:endParaRPr lang="en-US" sz="2800" b="1" dirty="0">
                <a:solidFill>
                  <a:schemeClr val="bg2">
                    <a:lumMod val="10000"/>
                  </a:schemeClr>
                </a:solidFill>
                <a:latin typeface="Century Gothic" panose="020B0502020202020204" pitchFamily="34" charset="0"/>
              </a:endParaRPr>
            </a:p>
            <a:p>
              <a:pPr marL="800100" lvl="1" indent="-342900">
                <a:buFont typeface="Wingdings" panose="05000000000000000000" pitchFamily="2" charset="2"/>
                <a:buChar char="ü"/>
              </a:pPr>
              <a:r>
                <a:rPr lang="es-US" b="0" i="0" strike="noStrike" cap="none" spc="0" baseline="0" dirty="0">
                  <a:solidFill>
                    <a:srgbClr val="000000"/>
                  </a:solidFill>
                  <a:effectLst/>
                  <a:latin typeface="Century Gothic"/>
                  <a:ea typeface="Century Gothic"/>
                  <a:cs typeface="Century Gothic"/>
                </a:rPr>
                <a:t>RESUMEN DE AUTODETERMINACIÓN</a:t>
              </a:r>
            </a:p>
            <a:p>
              <a:pPr lvl="1"/>
              <a:endParaRPr lang="en-US" dirty="0">
                <a:latin typeface="Century Gothic" panose="020B0502020202020204" pitchFamily="34" charset="0"/>
              </a:endParaRPr>
            </a:p>
            <a:p>
              <a:pPr marL="800100" lvl="1" indent="-342900">
                <a:buFont typeface="Wingdings" panose="05000000000000000000" pitchFamily="2" charset="2"/>
                <a:buChar char="ü"/>
              </a:pPr>
              <a:r>
                <a:rPr lang="es-US" b="0" i="0" strike="noStrike" cap="none" spc="0" baseline="0" dirty="0">
                  <a:solidFill>
                    <a:srgbClr val="000000"/>
                  </a:solidFill>
                  <a:effectLst/>
                  <a:latin typeface="Century Gothic"/>
                  <a:ea typeface="Century Gothic"/>
                  <a:cs typeface="Century Gothic"/>
                </a:rPr>
                <a:t>Historia de la autodeterminación</a:t>
              </a:r>
            </a:p>
            <a:p>
              <a:pPr lvl="1"/>
              <a:endParaRPr lang="en-US" dirty="0">
                <a:latin typeface="Century Gothic" panose="020B0502020202020204" pitchFamily="34" charset="0"/>
              </a:endParaRPr>
            </a:p>
            <a:p>
              <a:pPr marL="800100" lvl="1" indent="-342900">
                <a:buFont typeface="Wingdings" panose="05000000000000000000" pitchFamily="2" charset="2"/>
                <a:buChar char="ü"/>
              </a:pPr>
              <a:r>
                <a:rPr lang="es-US" b="0" i="0" strike="noStrike" cap="none" spc="0" baseline="0" dirty="0">
                  <a:solidFill>
                    <a:srgbClr val="000000"/>
                  </a:solidFill>
                  <a:effectLst/>
                  <a:latin typeface="Century Gothic"/>
                  <a:ea typeface="Century Gothic"/>
                  <a:cs typeface="Century Gothic"/>
                </a:rPr>
                <a:t>Puntos para recordar</a:t>
              </a:r>
            </a:p>
            <a:p>
              <a:pPr lvl="1"/>
              <a:endParaRPr lang="en-US" dirty="0">
                <a:latin typeface="Century Gothic" panose="020B0502020202020204" pitchFamily="34" charset="0"/>
              </a:endParaRPr>
            </a:p>
            <a:p>
              <a:pPr marL="800100" lvl="1" indent="-342900">
                <a:buFont typeface="Wingdings" panose="05000000000000000000" pitchFamily="2" charset="2"/>
                <a:buChar char="ü"/>
              </a:pPr>
              <a:r>
                <a:rPr lang="es-US" b="0" i="0" strike="noStrike" cap="none" spc="0" baseline="0" dirty="0">
                  <a:solidFill>
                    <a:srgbClr val="000000"/>
                  </a:solidFill>
                  <a:effectLst/>
                  <a:latin typeface="Century Gothic"/>
                  <a:ea typeface="Century Gothic"/>
                  <a:cs typeface="Century Gothic"/>
                </a:rPr>
                <a:t>5 principios</a:t>
              </a:r>
            </a:p>
            <a:p>
              <a:pPr marL="800100" lvl="1" indent="-342900">
                <a:buFont typeface="Wingdings" panose="05000000000000000000" pitchFamily="2" charset="2"/>
                <a:buChar char="ü"/>
              </a:pPr>
              <a:endParaRPr lang="en-US" dirty="0">
                <a:latin typeface="Century Gothic" panose="020B0502020202020204" pitchFamily="34" charset="0"/>
              </a:endParaRPr>
            </a:p>
            <a:p>
              <a:pPr marL="800100" lvl="1" indent="-342900">
                <a:buFont typeface="Wingdings" panose="05000000000000000000" pitchFamily="2" charset="2"/>
                <a:buChar char="ü"/>
              </a:pPr>
              <a:r>
                <a:rPr lang="es-US" b="0" i="0" strike="noStrike" cap="none" spc="0" baseline="0" dirty="0">
                  <a:solidFill>
                    <a:srgbClr val="000000"/>
                  </a:solidFill>
                  <a:effectLst/>
                  <a:latin typeface="Century Gothic"/>
                  <a:ea typeface="Century Gothic"/>
                  <a:cs typeface="Century Gothic"/>
                </a:rPr>
                <a:t>Planificación centrada en la persona  </a:t>
              </a:r>
            </a:p>
            <a:p>
              <a:pPr marL="914400" lvl="1" indent="-457200">
                <a:buFont typeface="Wingdings" panose="05000000000000000000" pitchFamily="2" charset="2"/>
                <a:buChar char="ü"/>
              </a:pPr>
              <a:endParaRPr lang="en-US" sz="2800" b="1" dirty="0">
                <a:solidFill>
                  <a:schemeClr val="bg2">
                    <a:lumMod val="10000"/>
                  </a:schemeClr>
                </a:solidFill>
                <a:latin typeface="Century Gothic" panose="020B0502020202020204" pitchFamily="34" charset="0"/>
              </a:endParaRPr>
            </a:p>
          </p:txBody>
        </p:sp>
      </p:grpSp>
    </p:spTree>
    <p:extLst>
      <p:ext uri="{BB962C8B-B14F-4D97-AF65-F5344CB8AC3E}">
        <p14:creationId xmlns:p14="http://schemas.microsoft.com/office/powerpoint/2010/main" val="20099536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s-US" sz="4400" b="0" i="0" strike="noStrike" cap="none" spc="0" baseline="0">
                <a:solidFill>
                  <a:srgbClr val="203864"/>
                </a:solidFill>
                <a:effectLst/>
                <a:latin typeface="Century Gothic"/>
                <a:ea typeface="Century Gothic"/>
                <a:cs typeface="Century Gothic"/>
              </a:rPr>
              <a:t>PAPELES Y RESPONSABILIDADES</a:t>
            </a:r>
          </a:p>
        </p:txBody>
      </p:sp>
      <p:grpSp>
        <p:nvGrpSpPr>
          <p:cNvPr id="10" name="Group 9">
            <a:extLst>
              <a:ext uri="{FF2B5EF4-FFF2-40B4-BE49-F238E27FC236}">
                <a16:creationId xmlns:a16="http://schemas.microsoft.com/office/drawing/2014/main" id="{31B97552-CA0C-AF4F-AE24-E2C6CB56955C}"/>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2A01A4BF-029D-F542-BB8A-630CA7863454}"/>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0D363D51-B82C-234A-8BEA-076C41DD03E0}"/>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9A7CBF-B2FB-1544-9BF7-62A1A9FE23B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5352F5B-8C36-F04B-8400-4F559930B48F}"/>
                </a:ext>
              </a:extLst>
            </p:cNvPr>
            <p:cNvSpPr txBox="1"/>
            <p:nvPr/>
          </p:nvSpPr>
          <p:spPr>
            <a:xfrm>
              <a:off x="7551339" y="4838955"/>
              <a:ext cx="3253818" cy="2142125"/>
            </a:xfrm>
            <a:prstGeom prst="rect">
              <a:avLst/>
            </a:prstGeom>
            <a:noFill/>
          </p:spPr>
          <p:txBody>
            <a:bodyPr wrap="square" rtlCol="0">
              <a:spAutoFit/>
            </a:bodyPr>
            <a:lstStyle/>
            <a:p>
              <a:pPr>
                <a:lnSpc>
                  <a:spcPct val="90000"/>
                </a:lnSpc>
                <a:spcBef>
                  <a:spcPct val="0"/>
                </a:spcBef>
              </a:pPr>
              <a:r>
                <a:rPr lang="es-US" sz="1600" b="1" i="0" strike="noStrike" cap="none" spc="0" baseline="0" dirty="0">
                  <a:solidFill>
                    <a:srgbClr val="203864"/>
                  </a:solidFill>
                  <a:effectLst/>
                  <a:latin typeface="Century Gothic"/>
                  <a:ea typeface="Century Gothic"/>
                  <a:cs typeface="Century Gothic"/>
                </a:rPr>
                <a:t>PAPELES Y RESPONSABILIDADES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Usted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Familia/círculo de apoyo</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Coordinador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Servicio de gestión financiera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Proveedor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Facilitador independiente</a:t>
              </a:r>
            </a:p>
            <a:p>
              <a:pPr marL="342900" indent="-342900">
                <a:lnSpc>
                  <a:spcPct val="90000"/>
                </a:lnSpc>
                <a:spcBef>
                  <a:spcPct val="0"/>
                </a:spcBef>
                <a:buFont typeface="Arial" panose="020B0604020202020204" pitchFamily="34" charset="0"/>
                <a:buChar char="•"/>
              </a:pPr>
              <a:endParaRPr lang="en-US"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4F83BA21-2BA9-E94D-96A9-91018CEF2D7F}"/>
                </a:ext>
              </a:extLst>
            </p:cNvPr>
            <p:cNvSpPr txBox="1"/>
            <p:nvPr/>
          </p:nvSpPr>
          <p:spPr>
            <a:xfrm>
              <a:off x="7551339" y="3127359"/>
              <a:ext cx="3112279" cy="1668149"/>
            </a:xfrm>
            <a:prstGeom prst="rect">
              <a:avLst/>
            </a:prstGeom>
            <a:noFill/>
          </p:spPr>
          <p:txBody>
            <a:bodyPr wrap="square" rtlCol="0">
              <a:spAutoFit/>
            </a:bodyPr>
            <a:lstStyle/>
            <a:p>
              <a:r>
                <a:rPr lang="es-US" sz="1600" b="1" i="0" strike="noStrike" cap="none" spc="0" baseline="0" dirty="0">
                  <a:solidFill>
                    <a:srgbClr val="203864"/>
                  </a:solidFill>
                  <a:effectLst/>
                  <a:latin typeface="Century Gothic"/>
                  <a:ea typeface="Century Gothic"/>
                  <a:cs typeface="Century Gothic"/>
                </a:rPr>
                <a:t>5 PRINCIPIOS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Libertad</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Autoridad</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Apoyo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Responsabilidad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Confirmación  </a:t>
              </a:r>
            </a:p>
            <a:p>
              <a:pPr algn="l" defTabSz="914400" rtl="0" eaLnBrk="1" latinLnBrk="0" hangingPunct="1">
                <a:lnSpc>
                  <a:spcPct val="90000"/>
                </a:lnSpc>
                <a:spcBef>
                  <a:spcPct val="0"/>
                </a:spcBef>
                <a:buNone/>
              </a:pPr>
              <a:endParaRPr lang="en-US" sz="14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16717257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17129" y="4851115"/>
            <a:ext cx="15108069"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42603" y="1945246"/>
            <a:ext cx="8085221" cy="462299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238559" y="2047516"/>
            <a:ext cx="8093307" cy="58580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600" b="1" i="0" strike="noStrike" cap="none" spc="0" baseline="0">
                <a:solidFill>
                  <a:srgbClr val="000000"/>
                </a:solidFill>
                <a:effectLst/>
                <a:latin typeface="Century Gothic"/>
                <a:ea typeface="Century Gothic"/>
                <a:cs typeface="Century Gothic"/>
              </a:rPr>
              <a:t>PAPELES Y RESPONSABILIDADES</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VISIÓN GENERAL</a:t>
            </a:r>
          </a:p>
        </p:txBody>
      </p:sp>
      <p:sp>
        <p:nvSpPr>
          <p:cNvPr id="9" name="Rectangle 8">
            <a:extLst>
              <a:ext uri="{FF2B5EF4-FFF2-40B4-BE49-F238E27FC236}">
                <a16:creationId xmlns:a16="http://schemas.microsoft.com/office/drawing/2014/main" id="{B5CFF8F1-5862-DD4D-A8D0-C12E0E4E404F}"/>
              </a:ext>
            </a:extLst>
          </p:cNvPr>
          <p:cNvSpPr/>
          <p:nvPr/>
        </p:nvSpPr>
        <p:spPr>
          <a:xfrm>
            <a:off x="1865376" y="2638447"/>
            <a:ext cx="8470910" cy="3447684"/>
          </a:xfrm>
          <a:prstGeom prst="rect">
            <a:avLst/>
          </a:prstGeom>
        </p:spPr>
        <p:txBody>
          <a:bodyPr wrap="square">
            <a:spAutoFit/>
          </a:bodyPr>
          <a:lstStyle/>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SU PAPEL Y RESPONSABILIDAD</a:t>
            </a:r>
          </a:p>
          <a:p>
            <a:pPr lvl="1"/>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LAS PERSONAS QUE ELIGE EN SU VIDA</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SU COORDINADOR DE SERVICIOS DEL CENTRO REGIONAL</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FACILITADOR INDEPENDIENTE</a:t>
            </a:r>
          </a:p>
          <a:p>
            <a:pPr lvl="1"/>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PROVEEDORES DE SERVICIOS</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SERVICIO DE GESTIÓN FINANCIERA (FMS)</a:t>
            </a:r>
          </a:p>
        </p:txBody>
      </p:sp>
    </p:spTree>
    <p:extLst>
      <p:ext uri="{BB962C8B-B14F-4D97-AF65-F5344CB8AC3E}">
        <p14:creationId xmlns:p14="http://schemas.microsoft.com/office/powerpoint/2010/main" val="30526565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entagon 33">
            <a:extLst>
              <a:ext uri="{FF2B5EF4-FFF2-40B4-BE49-F238E27FC236}">
                <a16:creationId xmlns:a16="http://schemas.microsoft.com/office/drawing/2014/main" id="{04575B0E-5BD0-104F-8431-03C1B0FF6D0F}"/>
              </a:ext>
            </a:extLst>
          </p:cNvPr>
          <p:cNvSpPr/>
          <p:nvPr/>
        </p:nvSpPr>
        <p:spPr>
          <a:xfrm rot="10800000">
            <a:off x="949924" y="981251"/>
            <a:ext cx="11242076" cy="6059628"/>
          </a:xfrm>
          <a:prstGeom prst="homePlate">
            <a:avLst/>
          </a:prstGeom>
          <a:solidFill>
            <a:schemeClr val="bg1">
              <a:lumMod val="7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F7EC06D3-E53B-4E49-8F42-BFC7226A30C0}"/>
              </a:ext>
            </a:extLst>
          </p:cNvPr>
          <p:cNvSpPr/>
          <p:nvPr/>
        </p:nvSpPr>
        <p:spPr>
          <a:xfrm rot="14818363">
            <a:off x="8151276" y="3463215"/>
            <a:ext cx="1634124" cy="173740"/>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ight Arrow 30">
            <a:extLst>
              <a:ext uri="{FF2B5EF4-FFF2-40B4-BE49-F238E27FC236}">
                <a16:creationId xmlns:a16="http://schemas.microsoft.com/office/drawing/2014/main" id="{38EAD698-7633-2741-9A6E-B53BD417C903}"/>
              </a:ext>
            </a:extLst>
          </p:cNvPr>
          <p:cNvSpPr/>
          <p:nvPr/>
        </p:nvSpPr>
        <p:spPr>
          <a:xfrm rot="12801885">
            <a:off x="8033452" y="4668478"/>
            <a:ext cx="628053" cy="111602"/>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ight Arrow 29">
            <a:extLst>
              <a:ext uri="{FF2B5EF4-FFF2-40B4-BE49-F238E27FC236}">
                <a16:creationId xmlns:a16="http://schemas.microsoft.com/office/drawing/2014/main" id="{DA8CEE74-FD6B-F74E-BE05-05EC0CE5BB6A}"/>
              </a:ext>
            </a:extLst>
          </p:cNvPr>
          <p:cNvSpPr/>
          <p:nvPr/>
        </p:nvSpPr>
        <p:spPr>
          <a:xfrm rot="13574786">
            <a:off x="6456531" y="3439917"/>
            <a:ext cx="2703827" cy="150665"/>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SU RESPONSABILIDAD </a:t>
            </a:r>
          </a:p>
        </p:txBody>
      </p:sp>
      <p:pic>
        <p:nvPicPr>
          <p:cNvPr id="7" name="Picture 6">
            <a:extLst>
              <a:ext uri="{FF2B5EF4-FFF2-40B4-BE49-F238E27FC236}">
                <a16:creationId xmlns:a16="http://schemas.microsoft.com/office/drawing/2014/main" id="{56ED9573-4DB5-CB4A-8CC2-013D42AA7A87}"/>
              </a:ext>
            </a:extLst>
          </p:cNvPr>
          <p:cNvPicPr>
            <a:picLocks noChangeAspect="1"/>
          </p:cNvPicPr>
          <p:nvPr/>
        </p:nvPicPr>
        <p:blipFill>
          <a:blip r:embed="rId3"/>
          <a:stretch>
            <a:fillRect/>
          </a:stretch>
        </p:blipFill>
        <p:spPr>
          <a:xfrm rot="20720630">
            <a:off x="7586273" y="1063039"/>
            <a:ext cx="1774270" cy="1690812"/>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Rectangle 32">
            <a:extLst>
              <a:ext uri="{FF2B5EF4-FFF2-40B4-BE49-F238E27FC236}">
                <a16:creationId xmlns:a16="http://schemas.microsoft.com/office/drawing/2014/main" id="{62D6FAFC-0A6E-6344-8A21-1353E3969ED8}"/>
              </a:ext>
            </a:extLst>
          </p:cNvPr>
          <p:cNvSpPr/>
          <p:nvPr/>
        </p:nvSpPr>
        <p:spPr>
          <a:xfrm>
            <a:off x="180780" y="4086732"/>
            <a:ext cx="7283213" cy="2511843"/>
          </a:xfrm>
          <a:prstGeom prst="rect">
            <a:avLst/>
          </a:prstGeom>
          <a:solidFill>
            <a:schemeClr val="bg1">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5EA5DB2-180A-9847-8C47-7CE988E0DA14}"/>
              </a:ext>
            </a:extLst>
          </p:cNvPr>
          <p:cNvSpPr/>
          <p:nvPr/>
        </p:nvSpPr>
        <p:spPr>
          <a:xfrm>
            <a:off x="-127007" y="4263096"/>
            <a:ext cx="7963695" cy="1323439"/>
          </a:xfrm>
          <a:prstGeom prst="rect">
            <a:avLst/>
          </a:prstGeom>
        </p:spPr>
        <p:txBody>
          <a:bodyPr wrap="square">
            <a:spAutoFit/>
          </a:bodyPr>
          <a:lstStyle/>
          <a:p>
            <a:pPr marL="914400" lvl="1" indent="-457200">
              <a:buFont typeface="+mj-lt"/>
              <a:buAutoNum type="arabicParenR"/>
            </a:pPr>
            <a:r>
              <a:rPr lang="es-US" sz="2000" b="0" i="0" strike="noStrike" cap="none" spc="0" baseline="0" dirty="0">
                <a:solidFill>
                  <a:srgbClr val="000000"/>
                </a:solidFill>
                <a:effectLst/>
                <a:latin typeface="Century Gothic"/>
                <a:ea typeface="Century Gothic"/>
                <a:cs typeface="Century Gothic"/>
              </a:rPr>
              <a:t>Asista a la orientación de SDP </a:t>
            </a:r>
          </a:p>
          <a:p>
            <a:pPr marL="914400" lvl="1" indent="-457200">
              <a:buFont typeface="+mj-lt"/>
              <a:buAutoNum type="arabicParenR"/>
            </a:pPr>
            <a:r>
              <a:rPr lang="es-US" sz="2000" b="0" i="0" strike="noStrike" cap="none" spc="0" baseline="0" dirty="0">
                <a:solidFill>
                  <a:srgbClr val="000000"/>
                </a:solidFill>
                <a:effectLst/>
                <a:latin typeface="Century Gothic"/>
                <a:ea typeface="Century Gothic"/>
                <a:cs typeface="Century Gothic"/>
              </a:rPr>
              <a:t>IPP centrado en la persona</a:t>
            </a:r>
          </a:p>
          <a:p>
            <a:pPr marL="914400" lvl="1" indent="-457200">
              <a:buFont typeface="+mj-lt"/>
              <a:buAutoNum type="arabicParenR"/>
            </a:pPr>
            <a:r>
              <a:rPr lang="es-US" sz="2000" b="0" i="0" strike="noStrike" cap="none" spc="0" baseline="0" dirty="0">
                <a:solidFill>
                  <a:srgbClr val="000000"/>
                </a:solidFill>
                <a:effectLst/>
                <a:latin typeface="Century Gothic"/>
                <a:ea typeface="Century Gothic"/>
                <a:cs typeface="Century Gothic"/>
              </a:rPr>
              <a:t>Cree un plan de gastos</a:t>
            </a:r>
          </a:p>
          <a:p>
            <a:pPr marL="914400" lvl="1" indent="-457200">
              <a:buFont typeface="+mj-lt"/>
              <a:buAutoNum type="arabicParenR"/>
            </a:pPr>
            <a:r>
              <a:rPr lang="es-US" sz="2000" b="0" i="0" strike="noStrike" cap="none" spc="0" baseline="0" dirty="0">
                <a:solidFill>
                  <a:srgbClr val="000000"/>
                </a:solidFill>
                <a:effectLst/>
                <a:latin typeface="Century Gothic"/>
                <a:ea typeface="Century Gothic"/>
                <a:cs typeface="Century Gothic"/>
              </a:rPr>
              <a:t>Utilice un servicio de gestión financiera</a:t>
            </a:r>
          </a:p>
        </p:txBody>
      </p:sp>
      <p:pic>
        <p:nvPicPr>
          <p:cNvPr id="8" name="Picture 7" descr="Category:Dollar sign - Wikimedia Commons">
            <a:extLst>
              <a:ext uri="{FF2B5EF4-FFF2-40B4-BE49-F238E27FC236}">
                <a16:creationId xmlns:a16="http://schemas.microsoft.com/office/drawing/2014/main" id="{F9F548DF-9BE1-B44A-9EA0-845A544B7B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70320">
            <a:off x="4809280" y="3045860"/>
            <a:ext cx="1774270" cy="1668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Right Arrow 26">
            <a:extLst>
              <a:ext uri="{FF2B5EF4-FFF2-40B4-BE49-F238E27FC236}">
                <a16:creationId xmlns:a16="http://schemas.microsoft.com/office/drawing/2014/main" id="{FD379373-1883-1D44-A00A-DED7D9DA39DB}"/>
              </a:ext>
            </a:extLst>
          </p:cNvPr>
          <p:cNvSpPr/>
          <p:nvPr/>
        </p:nvSpPr>
        <p:spPr>
          <a:xfrm rot="11830571">
            <a:off x="6319034" y="4789869"/>
            <a:ext cx="2418710" cy="146276"/>
          </a:xfrm>
          <a:prstGeom prst="rightArrow">
            <a:avLst>
              <a:gd name="adj1" fmla="val 50000"/>
              <a:gd name="adj2" fmla="val 8163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ontent Placeholder 2">
            <a:extLst>
              <a:ext uri="{FF2B5EF4-FFF2-40B4-BE49-F238E27FC236}">
                <a16:creationId xmlns:a16="http://schemas.microsoft.com/office/drawing/2014/main" id="{CA775326-19F0-4742-BA65-3A466E9AEFC5}"/>
              </a:ext>
            </a:extLst>
          </p:cNvPr>
          <p:cNvSpPr txBox="1"/>
          <p:nvPr/>
        </p:nvSpPr>
        <p:spPr>
          <a:xfrm>
            <a:off x="293620" y="6045530"/>
            <a:ext cx="9931400" cy="495799"/>
          </a:xfrm>
          <a:prstGeom prst="rect">
            <a:avLst/>
          </a:prstGeom>
        </p:spPr>
        <p:txBody>
          <a:bodyPr>
            <a:normAutofit fontScale="8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s-US" sz="4100" b="1" i="0" strike="noStrike" cap="none" spc="0" baseline="0">
                <a:solidFill>
                  <a:srgbClr val="000000"/>
                </a:solidFill>
                <a:effectLst/>
                <a:latin typeface="Century Gothic"/>
                <a:ea typeface="Century Gothic"/>
                <a:cs typeface="Century Gothic"/>
              </a:rPr>
              <a:t>Su papel y responsabilidad</a:t>
            </a:r>
          </a:p>
          <a:p>
            <a:pPr>
              <a:buFont typeface="Arial" panose="020B0604020202020204" pitchFamily="34" charset="0"/>
              <a:buNone/>
            </a:pPr>
            <a:endParaRPr lang="en-US" b="1"/>
          </a:p>
          <a:p>
            <a:pPr marL="457200" lvl="1" indent="0">
              <a:buNone/>
            </a:pPr>
            <a:endParaRPr lang="en-US"/>
          </a:p>
        </p:txBody>
      </p:sp>
      <p:sp>
        <p:nvSpPr>
          <p:cNvPr id="17" name="Freeform 16">
            <a:extLst>
              <a:ext uri="{FF2B5EF4-FFF2-40B4-BE49-F238E27FC236}">
                <a16:creationId xmlns:a16="http://schemas.microsoft.com/office/drawing/2014/main" id="{C8A0A8C8-9BA0-0E47-99E9-8CD8F7DD7757}"/>
              </a:ext>
            </a:extLst>
          </p:cNvPr>
          <p:cNvSpPr/>
          <p:nvPr/>
        </p:nvSpPr>
        <p:spPr>
          <a:xfrm>
            <a:off x="8545993" y="1736761"/>
            <a:ext cx="3358054" cy="5055532"/>
          </a:xfrm>
          <a:custGeom>
            <a:avLst/>
            <a:gdLst>
              <a:gd name="connsiteX0" fmla="*/ 605952 w 1211904"/>
              <a:gd name="connsiteY0" fmla="*/ 814155 h 1704171"/>
              <a:gd name="connsiteX1" fmla="*/ 1211904 w 1211904"/>
              <a:gd name="connsiteY1" fmla="*/ 962520 h 1704171"/>
              <a:gd name="connsiteX2" fmla="*/ 1211904 w 1211904"/>
              <a:gd name="connsiteY2" fmla="*/ 1704171 h 1704171"/>
              <a:gd name="connsiteX3" fmla="*/ 605952 w 1211904"/>
              <a:gd name="connsiteY3" fmla="*/ 1555805 h 1704171"/>
              <a:gd name="connsiteX4" fmla="*/ 0 w 1211904"/>
              <a:gd name="connsiteY4" fmla="*/ 1704171 h 1704171"/>
              <a:gd name="connsiteX5" fmla="*/ 0 w 1211904"/>
              <a:gd name="connsiteY5" fmla="*/ 962520 h 1704171"/>
              <a:gd name="connsiteX6" fmla="*/ 605952 w 1211904"/>
              <a:gd name="connsiteY6" fmla="*/ 814155 h 1704171"/>
              <a:gd name="connsiteX7" fmla="*/ 589429 w 1211904"/>
              <a:gd name="connsiteY7" fmla="*/ 0 h 1704171"/>
              <a:gd name="connsiteX8" fmla="*/ 955189 w 1211904"/>
              <a:gd name="connsiteY8" fmla="*/ 407077 h 1704171"/>
              <a:gd name="connsiteX9" fmla="*/ 589429 w 1211904"/>
              <a:gd name="connsiteY9" fmla="*/ 814154 h 1704171"/>
              <a:gd name="connsiteX10" fmla="*/ 223669 w 1211904"/>
              <a:gd name="connsiteY10" fmla="*/ 407077 h 1704171"/>
              <a:gd name="connsiteX11" fmla="*/ 589429 w 1211904"/>
              <a:gd name="connsiteY11" fmla="*/ 0 h 170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904" h="1704171">
                <a:moveTo>
                  <a:pt x="605952" y="814155"/>
                </a:moveTo>
                <a:cubicBezTo>
                  <a:pt x="940559" y="814155"/>
                  <a:pt x="1211904" y="880550"/>
                  <a:pt x="1211904" y="962520"/>
                </a:cubicBezTo>
                <a:lnTo>
                  <a:pt x="1211904" y="1704171"/>
                </a:lnTo>
                <a:cubicBezTo>
                  <a:pt x="1211904" y="1622200"/>
                  <a:pt x="940559" y="1555805"/>
                  <a:pt x="605952" y="1555805"/>
                </a:cubicBezTo>
                <a:cubicBezTo>
                  <a:pt x="271346" y="1555805"/>
                  <a:pt x="0" y="1622200"/>
                  <a:pt x="0" y="1704171"/>
                </a:cubicBezTo>
                <a:lnTo>
                  <a:pt x="0" y="962520"/>
                </a:lnTo>
                <a:cubicBezTo>
                  <a:pt x="0" y="880550"/>
                  <a:pt x="271346" y="814155"/>
                  <a:pt x="605952" y="814155"/>
                </a:cubicBezTo>
                <a:close/>
                <a:moveTo>
                  <a:pt x="589429" y="0"/>
                </a:moveTo>
                <a:cubicBezTo>
                  <a:pt x="791433" y="0"/>
                  <a:pt x="955189" y="182255"/>
                  <a:pt x="955189" y="407077"/>
                </a:cubicBezTo>
                <a:cubicBezTo>
                  <a:pt x="955189" y="631899"/>
                  <a:pt x="791433" y="814154"/>
                  <a:pt x="589429" y="814154"/>
                </a:cubicBezTo>
                <a:cubicBezTo>
                  <a:pt x="387425" y="814154"/>
                  <a:pt x="223669" y="631899"/>
                  <a:pt x="223669" y="407077"/>
                </a:cubicBezTo>
                <a:cubicBezTo>
                  <a:pt x="223669" y="182255"/>
                  <a:pt x="387425" y="0"/>
                  <a:pt x="589429"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D71F689D-BD78-5546-A34A-6CDC9FC18ACF}"/>
              </a:ext>
            </a:extLst>
          </p:cNvPr>
          <p:cNvGrpSpPr/>
          <p:nvPr/>
        </p:nvGrpSpPr>
        <p:grpSpPr>
          <a:xfrm rot="20609596">
            <a:off x="5688415" y="1263694"/>
            <a:ext cx="1664208" cy="1761224"/>
            <a:chOff x="4440733" y="3399075"/>
            <a:chExt cx="1664208" cy="1993392"/>
          </a:xfrm>
        </p:grpSpPr>
        <p:sp>
          <p:nvSpPr>
            <p:cNvPr id="25" name="Oval 24">
              <a:extLst>
                <a:ext uri="{FF2B5EF4-FFF2-40B4-BE49-F238E27FC236}">
                  <a16:creationId xmlns:a16="http://schemas.microsoft.com/office/drawing/2014/main" id="{4C9E990B-AC54-6444-8FED-379800BDDF06}"/>
                </a:ext>
              </a:extLst>
            </p:cNvPr>
            <p:cNvSpPr/>
            <p:nvPr/>
          </p:nvSpPr>
          <p:spPr>
            <a:xfrm>
              <a:off x="4440733" y="3399075"/>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6" name="Graphic 13" descr="Teacher">
              <a:extLst>
                <a:ext uri="{FF2B5EF4-FFF2-40B4-BE49-F238E27FC236}">
                  <a16:creationId xmlns:a16="http://schemas.microsoft.com/office/drawing/2014/main" id="{FD534E58-EC2E-2945-BCBF-CF4B2E5670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0733" y="3539756"/>
              <a:ext cx="1608316" cy="1608316"/>
            </a:xfrm>
            <a:prstGeom prst="rect">
              <a:avLst/>
            </a:prstGeom>
          </p:spPr>
        </p:pic>
      </p:grpSp>
      <p:grpSp>
        <p:nvGrpSpPr>
          <p:cNvPr id="22" name="Group 21">
            <a:extLst>
              <a:ext uri="{FF2B5EF4-FFF2-40B4-BE49-F238E27FC236}">
                <a16:creationId xmlns:a16="http://schemas.microsoft.com/office/drawing/2014/main" id="{B1BC737C-4E87-C44F-8CB7-AD1B981FAFFC}"/>
              </a:ext>
            </a:extLst>
          </p:cNvPr>
          <p:cNvGrpSpPr/>
          <p:nvPr/>
        </p:nvGrpSpPr>
        <p:grpSpPr>
          <a:xfrm rot="20234076">
            <a:off x="6725042" y="2805949"/>
            <a:ext cx="1682496" cy="1761224"/>
            <a:chOff x="6236208" y="2267712"/>
            <a:chExt cx="1664208" cy="1993392"/>
          </a:xfrm>
        </p:grpSpPr>
        <p:sp>
          <p:nvSpPr>
            <p:cNvPr id="23" name="Oval 22">
              <a:extLst>
                <a:ext uri="{FF2B5EF4-FFF2-40B4-BE49-F238E27FC236}">
                  <a16:creationId xmlns:a16="http://schemas.microsoft.com/office/drawing/2014/main" id="{9FA30614-15AA-304A-B9C2-16404CA32633}"/>
                </a:ext>
              </a:extLst>
            </p:cNvPr>
            <p:cNvSpPr/>
            <p:nvPr/>
          </p:nvSpPr>
          <p:spPr>
            <a:xfrm>
              <a:off x="6236208" y="2267712"/>
              <a:ext cx="1664208" cy="199339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4" name="Graphic 9" descr="Contract">
              <a:extLst>
                <a:ext uri="{FF2B5EF4-FFF2-40B4-BE49-F238E27FC236}">
                  <a16:creationId xmlns:a16="http://schemas.microsoft.com/office/drawing/2014/main" id="{0C8FDA07-31C2-1349-8836-45DA94121A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9656" y="2557449"/>
              <a:ext cx="1550760" cy="1550760"/>
            </a:xfrm>
            <a:prstGeom prst="rect">
              <a:avLst/>
            </a:prstGeom>
          </p:spPr>
        </p:pic>
      </p:grpSp>
    </p:spTree>
    <p:extLst>
      <p:ext uri="{BB962C8B-B14F-4D97-AF65-F5344CB8AC3E}">
        <p14:creationId xmlns:p14="http://schemas.microsoft.com/office/powerpoint/2010/main" val="32377719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537F33-8519-6547-B551-48991D8AD31A}"/>
              </a:ext>
            </a:extLst>
          </p:cNvPr>
          <p:cNvPicPr>
            <a:picLocks noChangeAspect="1"/>
          </p:cNvPicPr>
          <p:nvPr/>
        </p:nvPicPr>
        <p:blipFill>
          <a:blip r:embed="rId3">
            <a:alphaModFix amt="52000"/>
          </a:blip>
          <a:stretch>
            <a:fillRect/>
          </a:stretch>
        </p:blipFill>
        <p:spPr>
          <a:xfrm>
            <a:off x="-201168" y="939020"/>
            <a:ext cx="12393168" cy="6356705"/>
          </a:xfrm>
          <a:prstGeom prst="rect">
            <a:avLst/>
          </a:prstGeom>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FAMILIA, AMIGOS Y CÍRCULO DE APOYO</a:t>
            </a:r>
          </a:p>
        </p:txBody>
      </p:sp>
      <p:grpSp>
        <p:nvGrpSpPr>
          <p:cNvPr id="9" name="Group 8"/>
          <p:cNvGrpSpPr/>
          <p:nvPr/>
        </p:nvGrpSpPr>
        <p:grpSpPr>
          <a:xfrm>
            <a:off x="2412545" y="1379325"/>
            <a:ext cx="7515622" cy="5119391"/>
            <a:chOff x="2679245" y="1405301"/>
            <a:chExt cx="7515622" cy="5119391"/>
          </a:xfrm>
        </p:grpSpPr>
        <p:sp>
          <p:nvSpPr>
            <p:cNvPr id="8" name="Rectangle 7">
              <a:extLst>
                <a:ext uri="{FF2B5EF4-FFF2-40B4-BE49-F238E27FC236}">
                  <a16:creationId xmlns:a16="http://schemas.microsoft.com/office/drawing/2014/main" id="{B59D5ABD-8318-374E-9A62-10674FF9D878}"/>
                </a:ext>
              </a:extLst>
            </p:cNvPr>
            <p:cNvSpPr/>
            <p:nvPr/>
          </p:nvSpPr>
          <p:spPr>
            <a:xfrm>
              <a:off x="2679245" y="2784665"/>
              <a:ext cx="7458713" cy="374002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C4FE89F2-3451-8543-8683-3385B279C3D5}"/>
                </a:ext>
              </a:extLst>
            </p:cNvPr>
            <p:cNvSpPr txBox="1"/>
            <p:nvPr/>
          </p:nvSpPr>
          <p:spPr>
            <a:xfrm>
              <a:off x="3207263" y="2826360"/>
              <a:ext cx="6527332" cy="3698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s-US" b="0" i="0" strike="noStrike" cap="none" spc="0" baseline="0" dirty="0">
                  <a:solidFill>
                    <a:srgbClr val="000000"/>
                  </a:solidFill>
                  <a:effectLst/>
                  <a:latin typeface="Century Gothic"/>
                  <a:ea typeface="Century Gothic"/>
                  <a:cs typeface="Century Gothic"/>
                </a:rPr>
                <a:t>Las personas en las que confía </a:t>
              </a:r>
            </a:p>
            <a:p>
              <a:pPr lvl="1"/>
              <a:r>
                <a:rPr lang="es-US" b="0" i="0" strike="noStrike" cap="none" spc="0" baseline="0" dirty="0">
                  <a:solidFill>
                    <a:srgbClr val="000000"/>
                  </a:solidFill>
                  <a:effectLst/>
                  <a:latin typeface="Century Gothic"/>
                  <a:ea typeface="Century Gothic"/>
                  <a:cs typeface="Century Gothic"/>
                </a:rPr>
                <a:t>Las personas que le conocen mejor </a:t>
              </a:r>
            </a:p>
            <a:p>
              <a:pPr lvl="1"/>
              <a:r>
                <a:rPr lang="es-US" b="0" i="0" strike="noStrike" cap="none" spc="0" baseline="0" dirty="0">
                  <a:solidFill>
                    <a:srgbClr val="000000"/>
                  </a:solidFill>
                  <a:effectLst/>
                  <a:latin typeface="Century Gothic"/>
                  <a:ea typeface="Century Gothic"/>
                  <a:cs typeface="Century Gothic"/>
                </a:rPr>
                <a:t>Las personas que pueden ayudar </a:t>
              </a:r>
            </a:p>
            <a:p>
              <a:pPr lvl="1"/>
              <a:r>
                <a:rPr lang="es-US" b="0" i="0" strike="noStrike" cap="none" spc="0" baseline="0" dirty="0">
                  <a:solidFill>
                    <a:srgbClr val="000000"/>
                  </a:solidFill>
                  <a:effectLst/>
                  <a:latin typeface="Century Gothic"/>
                  <a:ea typeface="Century Gothic"/>
                  <a:cs typeface="Century Gothic"/>
                </a:rPr>
                <a:t>Amigos y familiares</a:t>
              </a:r>
            </a:p>
            <a:p>
              <a:pPr lvl="1"/>
              <a:r>
                <a:rPr lang="es-US" b="0" i="0" strike="noStrike" cap="none" spc="0" baseline="0" dirty="0">
                  <a:solidFill>
                    <a:srgbClr val="000000"/>
                  </a:solidFill>
                  <a:effectLst/>
                  <a:latin typeface="Century Gothic"/>
                  <a:ea typeface="Century Gothic"/>
                  <a:cs typeface="Century Gothic"/>
                </a:rPr>
                <a:t>Maestros, terapeutas, entrenadores</a:t>
              </a:r>
            </a:p>
            <a:p>
              <a:pPr lvl="1"/>
              <a:r>
                <a:rPr lang="es-US" b="0" i="0" strike="noStrike" cap="none" spc="0" baseline="0" dirty="0">
                  <a:solidFill>
                    <a:srgbClr val="000000"/>
                  </a:solidFill>
                  <a:effectLst/>
                  <a:latin typeface="Century Gothic"/>
                  <a:ea typeface="Century Gothic"/>
                  <a:cs typeface="Century Gothic"/>
                </a:rPr>
                <a:t>Su coordinador de servicios</a:t>
              </a:r>
            </a:p>
            <a:p>
              <a:pPr lvl="1"/>
              <a:r>
                <a:rPr lang="es-US" b="0" i="0" strike="noStrike" cap="none" spc="0" baseline="0" dirty="0">
                  <a:solidFill>
                    <a:srgbClr val="000000"/>
                  </a:solidFill>
                  <a:effectLst/>
                  <a:latin typeface="Century Gothic"/>
                  <a:ea typeface="Century Gothic"/>
                  <a:cs typeface="Century Gothic"/>
                </a:rPr>
                <a:t>Empleador</a:t>
              </a:r>
            </a:p>
            <a:p>
              <a:pPr lvl="1"/>
              <a:r>
                <a:rPr lang="es-US" b="0" i="0" strike="noStrike" cap="none" spc="0" baseline="0" dirty="0">
                  <a:solidFill>
                    <a:srgbClr val="000000"/>
                  </a:solidFill>
                  <a:effectLst/>
                  <a:latin typeface="Century Gothic"/>
                  <a:ea typeface="Century Gothic"/>
                  <a:cs typeface="Century Gothic"/>
                </a:rPr>
                <a:t>Facilitador independiente</a:t>
              </a:r>
            </a:p>
            <a:p>
              <a:pPr lvl="1" algn="r">
                <a:buFont typeface="Arial" panose="020B0604020202020204" pitchFamily="34" charset="0"/>
                <a:buNone/>
              </a:pPr>
              <a:endParaRPr lang="en-US" sz="3200" i="1" dirty="0">
                <a:solidFill>
                  <a:srgbClr val="FF0000"/>
                </a:solidFill>
              </a:endParaRPr>
            </a:p>
            <a:p>
              <a:pPr lvl="1" algn="r">
                <a:buFont typeface="Arial" panose="020B0604020202020204" pitchFamily="34" charset="0"/>
                <a:buNone/>
              </a:pPr>
              <a:endParaRPr lang="en-US" sz="3200" i="1" dirty="0">
                <a:solidFill>
                  <a:srgbClr val="FF0000"/>
                </a:solidFill>
              </a:endParaRPr>
            </a:p>
            <a:p>
              <a:pPr lvl="1" algn="r">
                <a:buFont typeface="Arial" panose="020B0604020202020204" pitchFamily="34" charset="0"/>
                <a:buNone/>
              </a:pPr>
              <a:endParaRPr lang="en-US" sz="3200" dirty="0"/>
            </a:p>
          </p:txBody>
        </p:sp>
        <p:sp>
          <p:nvSpPr>
            <p:cNvPr id="7" name="Rectangle 6">
              <a:extLst>
                <a:ext uri="{FF2B5EF4-FFF2-40B4-BE49-F238E27FC236}">
                  <a16:creationId xmlns:a16="http://schemas.microsoft.com/office/drawing/2014/main" id="{7F119B69-0F9F-0947-9D46-6F6708928F4C}"/>
                </a:ext>
              </a:extLst>
            </p:cNvPr>
            <p:cNvSpPr/>
            <p:nvPr/>
          </p:nvSpPr>
          <p:spPr>
            <a:xfrm>
              <a:off x="2679246" y="1405301"/>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3F4E41B-B69A-1046-A1AE-D9373CB83DB9}"/>
                </a:ext>
              </a:extLst>
            </p:cNvPr>
            <p:cNvSpPr/>
            <p:nvPr/>
          </p:nvSpPr>
          <p:spPr>
            <a:xfrm>
              <a:off x="2746994" y="1405301"/>
              <a:ext cx="7447873" cy="830997"/>
            </a:xfrm>
            <a:prstGeom prst="rect">
              <a:avLst/>
            </a:prstGeom>
          </p:spPr>
          <p:txBody>
            <a:bodyPr wrap="none">
              <a:spAutoFit/>
            </a:bodyPr>
            <a:lstStyle/>
            <a:p>
              <a:pPr algn="ctr"/>
              <a:r>
                <a:rPr lang="es-US" sz="2400" b="0" i="0" u="sng" strike="noStrike" cap="none" spc="0" baseline="0" dirty="0">
                  <a:solidFill>
                    <a:srgbClr val="000000"/>
                  </a:solidFill>
                  <a:effectLst/>
                  <a:uFill>
                    <a:solidFill>
                      <a:srgbClr val="000000"/>
                    </a:solidFill>
                  </a:uFill>
                  <a:latin typeface="Century Gothic"/>
                  <a:ea typeface="Century Gothic"/>
                  <a:cs typeface="Century Gothic"/>
                </a:rPr>
                <a:t>¿A quién</a:t>
              </a:r>
              <a:r>
                <a:rPr lang="es-US" sz="2400" b="0" i="0" strike="noStrike" cap="none" spc="0" baseline="0" dirty="0">
                  <a:solidFill>
                    <a:srgbClr val="000000"/>
                  </a:solidFill>
                  <a:effectLst/>
                  <a:latin typeface="Century Gothic"/>
                  <a:ea typeface="Century Gothic"/>
                  <a:cs typeface="Century Gothic"/>
                </a:rPr>
                <a:t> puede pedirle que trabaje con usted? </a:t>
              </a:r>
            </a:p>
            <a:p>
              <a:pPr algn="ctr">
                <a:buFont typeface="Arial" panose="020B0604020202020204" pitchFamily="34" charset="0"/>
                <a:buNone/>
              </a:pPr>
              <a:r>
                <a:rPr lang="es-US" sz="2400" b="1" i="0" strike="noStrike" cap="none" spc="0" baseline="0" dirty="0">
                  <a:solidFill>
                    <a:srgbClr val="000000"/>
                  </a:solidFill>
                  <a:effectLst/>
                  <a:latin typeface="Century Gothic"/>
                  <a:ea typeface="Century Gothic"/>
                  <a:cs typeface="Century Gothic"/>
                </a:rPr>
                <a:t>La persona que</a:t>
              </a:r>
              <a:r>
                <a:rPr lang="es-US" sz="2400" b="0" i="0" strike="noStrike" cap="none" spc="0" baseline="0" dirty="0">
                  <a:solidFill>
                    <a:srgbClr val="000000"/>
                  </a:solidFill>
                  <a:effectLst/>
                  <a:latin typeface="Century Gothic"/>
                  <a:ea typeface="Century Gothic"/>
                  <a:cs typeface="Century Gothic"/>
                </a:rPr>
                <a:t> </a:t>
              </a:r>
              <a:r>
                <a:rPr lang="es-US" sz="2400" b="1" i="0" u="sng" strike="noStrike" cap="none" spc="0" baseline="0" dirty="0">
                  <a:solidFill>
                    <a:srgbClr val="000000"/>
                  </a:solidFill>
                  <a:effectLst/>
                  <a:uFill>
                    <a:solidFill>
                      <a:srgbClr val="000000"/>
                    </a:solidFill>
                  </a:uFill>
                  <a:latin typeface="Century Gothic"/>
                  <a:ea typeface="Century Gothic"/>
                  <a:cs typeface="Century Gothic"/>
                </a:rPr>
                <a:t> usted</a:t>
              </a:r>
              <a:r>
                <a:rPr lang="es-US" sz="2400" b="0" i="0" strike="noStrike" cap="none" spc="0" baseline="0" dirty="0">
                  <a:solidFill>
                    <a:srgbClr val="000000"/>
                  </a:solidFill>
                  <a:effectLst/>
                  <a:latin typeface="Century Gothic"/>
                  <a:ea typeface="Century Gothic"/>
                  <a:cs typeface="Century Gothic"/>
                </a:rPr>
                <a:t> escoja.</a:t>
              </a:r>
            </a:p>
          </p:txBody>
        </p:sp>
      </p:grpSp>
    </p:spTree>
    <p:extLst>
      <p:ext uri="{BB962C8B-B14F-4D97-AF65-F5344CB8AC3E}">
        <p14:creationId xmlns:p14="http://schemas.microsoft.com/office/powerpoint/2010/main" val="36463854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3DC087-FC35-4047-B853-5C0222EE0EC9}"/>
              </a:ext>
            </a:extLst>
          </p:cNvPr>
          <p:cNvPicPr>
            <a:picLocks noChangeAspect="1"/>
          </p:cNvPicPr>
          <p:nvPr/>
        </p:nvPicPr>
        <p:blipFill>
          <a:blip r:embed="rId3">
            <a:alphaModFix amt="51000"/>
          </a:blip>
          <a:stretch>
            <a:fillRect/>
          </a:stretch>
        </p:blipFill>
        <p:spPr>
          <a:xfrm>
            <a:off x="-846132" y="1061460"/>
            <a:ext cx="5779008" cy="6232404"/>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9171576"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COORDINADOR DE SERVICIOS DEL CENTRO REGIONAL</a:t>
            </a:r>
          </a:p>
        </p:txBody>
      </p:sp>
      <p:grpSp>
        <p:nvGrpSpPr>
          <p:cNvPr id="8" name="Group 7">
            <a:extLst>
              <a:ext uri="{FF2B5EF4-FFF2-40B4-BE49-F238E27FC236}">
                <a16:creationId xmlns:a16="http://schemas.microsoft.com/office/drawing/2014/main" id="{E5A79164-E3D7-3044-8587-F23DCD64DBD1}"/>
              </a:ext>
            </a:extLst>
          </p:cNvPr>
          <p:cNvGrpSpPr/>
          <p:nvPr/>
        </p:nvGrpSpPr>
        <p:grpSpPr>
          <a:xfrm>
            <a:off x="2939144" y="2677886"/>
            <a:ext cx="8499412" cy="3576610"/>
            <a:chOff x="2743441" y="2314800"/>
            <a:chExt cx="8850910" cy="3482496"/>
          </a:xfrm>
        </p:grpSpPr>
        <p:sp>
          <p:nvSpPr>
            <p:cNvPr id="7" name="Rectangle 6">
              <a:extLst>
                <a:ext uri="{FF2B5EF4-FFF2-40B4-BE49-F238E27FC236}">
                  <a16:creationId xmlns:a16="http://schemas.microsoft.com/office/drawing/2014/main" id="{0DB33F76-D5D5-604A-A4A6-A12542C3BFD9}"/>
                </a:ext>
              </a:extLst>
            </p:cNvPr>
            <p:cNvSpPr/>
            <p:nvPr/>
          </p:nvSpPr>
          <p:spPr>
            <a:xfrm>
              <a:off x="2743441" y="2560320"/>
              <a:ext cx="8850910" cy="3236976"/>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3C78664-7B16-F64A-87AA-BA112FE62171}"/>
                </a:ext>
              </a:extLst>
            </p:cNvPr>
            <p:cNvSpPr txBox="1"/>
            <p:nvPr/>
          </p:nvSpPr>
          <p:spPr>
            <a:xfrm>
              <a:off x="2929122" y="2314800"/>
              <a:ext cx="8595119" cy="33922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endParaRPr lang="en-US" b="1"/>
            </a:p>
            <a:p>
              <a:pPr marL="514350" indent="-514350"/>
              <a:r>
                <a:rPr lang="es-US" sz="2800" b="0" i="0" strike="noStrike" cap="none" spc="0" baseline="0">
                  <a:solidFill>
                    <a:srgbClr val="000000"/>
                  </a:solidFill>
                  <a:effectLst/>
                  <a:latin typeface="Century Gothic"/>
                  <a:ea typeface="Century Gothic"/>
                  <a:cs typeface="Century Gothic"/>
                </a:rPr>
                <a:t>Ayuda a desarrollar su IPP</a:t>
              </a:r>
            </a:p>
            <a:p>
              <a:pPr marL="514350" indent="-514350"/>
              <a:r>
                <a:rPr lang="es-US" sz="2800" b="0" i="0" strike="noStrike" cap="none" spc="0" baseline="0">
                  <a:solidFill>
                    <a:srgbClr val="000000"/>
                  </a:solidFill>
                  <a:effectLst/>
                  <a:latin typeface="Century Gothic"/>
                  <a:ea typeface="Century Gothic"/>
                  <a:cs typeface="Century Gothic"/>
                </a:rPr>
                <a:t>Certificar el monto de su presupuesto individual </a:t>
              </a:r>
            </a:p>
            <a:p>
              <a:pPr marL="514350" indent="-514350"/>
              <a:r>
                <a:rPr lang="es-US" sz="2800" b="0" i="0" strike="noStrike" cap="none" spc="0" baseline="0">
                  <a:solidFill>
                    <a:srgbClr val="000000"/>
                  </a:solidFill>
                  <a:effectLst/>
                  <a:latin typeface="Century Gothic"/>
                  <a:ea typeface="Century Gothic"/>
                  <a:cs typeface="Century Gothic"/>
                </a:rPr>
                <a:t>Ayuda a entender qué servicios son elegibles para financiar</a:t>
              </a:r>
            </a:p>
            <a:p>
              <a:pPr marL="514350" indent="-514350"/>
              <a:r>
                <a:rPr lang="es-US" sz="2800" b="0" i="0" strike="noStrike" cap="none" spc="0" baseline="0">
                  <a:solidFill>
                    <a:srgbClr val="000000"/>
                  </a:solidFill>
                  <a:effectLst/>
                  <a:latin typeface="Century Gothic"/>
                  <a:ea typeface="Century Gothic"/>
                  <a:cs typeface="Century Gothic"/>
                </a:rPr>
                <a:t>Ayuda a estar sano y seguro</a:t>
              </a:r>
            </a:p>
          </p:txBody>
        </p:sp>
      </p:grpSp>
      <p:sp>
        <p:nvSpPr>
          <p:cNvPr id="9" name="Rectangle 8">
            <a:extLst>
              <a:ext uri="{FF2B5EF4-FFF2-40B4-BE49-F238E27FC236}">
                <a16:creationId xmlns:a16="http://schemas.microsoft.com/office/drawing/2014/main" id="{9F82F547-00F0-4546-8AAE-6DD06CB59C9F}"/>
              </a:ext>
            </a:extLst>
          </p:cNvPr>
          <p:cNvSpPr/>
          <p:nvPr/>
        </p:nvSpPr>
        <p:spPr>
          <a:xfrm>
            <a:off x="3979842" y="1612465"/>
            <a:ext cx="7458713"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DDA522-AC52-E84B-9407-9AD25AADB1ED}"/>
              </a:ext>
            </a:extLst>
          </p:cNvPr>
          <p:cNvSpPr/>
          <p:nvPr/>
        </p:nvSpPr>
        <p:spPr>
          <a:xfrm>
            <a:off x="4254299" y="1633312"/>
            <a:ext cx="6909794" cy="1067867"/>
          </a:xfrm>
          <a:prstGeom prst="rect">
            <a:avLst/>
          </a:prstGeom>
        </p:spPr>
        <p:txBody>
          <a:bodyPr wrap="square">
            <a:spAutoFit/>
          </a:bodyPr>
          <a:lstStyle/>
          <a:p>
            <a:pPr algn="ctr"/>
            <a:r>
              <a:rPr lang="es-US" sz="3200" b="0" i="0" u="sng" strike="noStrike" cap="none" spc="0" baseline="0">
                <a:solidFill>
                  <a:srgbClr val="000000"/>
                </a:solidFill>
                <a:effectLst/>
                <a:uFill>
                  <a:solidFill>
                    <a:srgbClr val="000000"/>
                  </a:solidFill>
                </a:uFill>
                <a:latin typeface="Century Gothic"/>
                <a:ea typeface="Century Gothic"/>
                <a:cs typeface="Century Gothic"/>
              </a:rPr>
              <a:t>Su</a:t>
            </a:r>
            <a:r>
              <a:rPr lang="es-US" sz="3200" b="0" i="0" strike="noStrike" cap="none" spc="0" baseline="0">
                <a:solidFill>
                  <a:srgbClr val="000000"/>
                </a:solidFill>
                <a:effectLst/>
                <a:latin typeface="Century Gothic"/>
                <a:ea typeface="Century Gothic"/>
                <a:cs typeface="Century Gothic"/>
              </a:rPr>
              <a:t> Centro Regional todavía juega un papel </a:t>
            </a:r>
            <a:r>
              <a:rPr lang="es-US" sz="3200" b="1" i="0" u="sng" strike="noStrike" cap="none" spc="0" baseline="0">
                <a:solidFill>
                  <a:srgbClr val="000000"/>
                </a:solidFill>
                <a:effectLst/>
                <a:uFill>
                  <a:solidFill>
                    <a:srgbClr val="000000"/>
                  </a:solidFill>
                </a:uFill>
                <a:latin typeface="Century Gothic"/>
                <a:ea typeface="Century Gothic"/>
                <a:cs typeface="Century Gothic"/>
              </a:rPr>
              <a:t>importante</a:t>
            </a:r>
            <a:r>
              <a:rPr lang="es-US" sz="3200" b="0" i="0" strike="noStrike" cap="none" spc="0" baseline="0">
                <a:solidFill>
                  <a:srgbClr val="000000"/>
                </a:solidFill>
                <a:effectLst/>
                <a:latin typeface="Century Gothic"/>
                <a:ea typeface="Century Gothic"/>
                <a:cs typeface="Century Gothic"/>
              </a:rPr>
              <a:t>, por:</a:t>
            </a:r>
          </a:p>
        </p:txBody>
      </p:sp>
      <p:sp>
        <p:nvSpPr>
          <p:cNvPr id="10" name="TextBox 9"/>
          <p:cNvSpPr txBox="1"/>
          <p:nvPr/>
        </p:nvSpPr>
        <p:spPr>
          <a:xfrm>
            <a:off x="110210" y="1173152"/>
            <a:ext cx="6225536" cy="366126"/>
          </a:xfrm>
          <a:prstGeom prst="rect">
            <a:avLst/>
          </a:prstGeom>
          <a:noFill/>
        </p:spPr>
        <p:txBody>
          <a:bodyPr wrap="square" rtlCol="0">
            <a:spAutoFit/>
          </a:bodyPr>
          <a:lstStyle/>
          <a:p>
            <a:pPr>
              <a:lnSpc>
                <a:spcPct val="90000"/>
              </a:lnSpc>
              <a:spcBef>
                <a:spcPct val="0"/>
              </a:spcBef>
            </a:pPr>
            <a:r>
              <a:rPr lang="es-US" sz="2000" b="0"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Papel y responsabilidad del centro regional </a:t>
            </a:r>
          </a:p>
        </p:txBody>
      </p:sp>
    </p:spTree>
    <p:extLst>
      <p:ext uri="{BB962C8B-B14F-4D97-AF65-F5344CB8AC3E}">
        <p14:creationId xmlns:p14="http://schemas.microsoft.com/office/powerpoint/2010/main" val="40996718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770742"/>
            <a:ext cx="12192000" cy="4397829"/>
          </a:xfrm>
          <a:prstGeom prst="homePlat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12192000" cy="682171"/>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82171"/>
            <a:ext cx="12192000" cy="4064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79475"/>
            <a:ext cx="9559951" cy="400110"/>
          </a:xfrm>
          <a:prstGeom prst="rect">
            <a:avLst/>
          </a:prstGeom>
        </p:spPr>
        <p:txBody>
          <a:bodyPr wrap="square">
            <a:spAutoFit/>
          </a:bodyPr>
          <a:lstStyle/>
          <a:p>
            <a:r>
              <a:rPr lang="es-US" sz="2000" b="0" i="0" strike="noStrike" cap="none" spc="0" baseline="0" dirty="0">
                <a:solidFill>
                  <a:srgbClr val="000000"/>
                </a:solidFill>
                <a:effectLst/>
                <a:latin typeface="Century Gothic"/>
                <a:ea typeface="Century Gothic"/>
                <a:cs typeface="Century Gothic"/>
              </a:rPr>
              <a:t>PROGRAMA DE AUTODETERMINACIÓN </a:t>
            </a:r>
            <a:r>
              <a:rPr lang="es-US" sz="2000" b="1" i="0" strike="noStrike" cap="none" spc="0" baseline="0" dirty="0">
                <a:solidFill>
                  <a:srgbClr val="000000"/>
                </a:solidFill>
                <a:effectLst/>
                <a:latin typeface="Century Gothic"/>
                <a:ea typeface="Century Gothic"/>
                <a:cs typeface="Century Gothic"/>
              </a:rPr>
              <a:t>ENTRENANDO AL ENTRENADOR</a:t>
            </a:r>
          </a:p>
        </p:txBody>
      </p:sp>
      <p:sp>
        <p:nvSpPr>
          <p:cNvPr id="7" name="TextBox 6"/>
          <p:cNvSpPr txBox="1"/>
          <p:nvPr/>
        </p:nvSpPr>
        <p:spPr>
          <a:xfrm>
            <a:off x="875903" y="2425105"/>
            <a:ext cx="9868216" cy="3386664"/>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es-US" sz="2400" b="0" i="0" strike="noStrike" cap="none" spc="0" baseline="0">
                <a:solidFill>
                  <a:srgbClr val="203864"/>
                </a:solidFill>
                <a:effectLst/>
                <a:latin typeface="Century Gothic"/>
                <a:ea typeface="Century Gothic"/>
                <a:cs typeface="Century Gothic"/>
              </a:rPr>
              <a:t>Bienvenidos e introducciones</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sz="2400" b="0" i="0" strike="noStrike" cap="none" spc="0" baseline="0">
                <a:solidFill>
                  <a:srgbClr val="203864"/>
                </a:solidFill>
                <a:effectLst/>
                <a:latin typeface="Century Gothic"/>
                <a:ea typeface="Century Gothic"/>
                <a:cs typeface="Century Gothic"/>
              </a:rPr>
              <a:t>¿Por qué estamos aquí?</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sz="2400" b="0" i="0" strike="noStrike" cap="none" spc="0" baseline="0">
                <a:solidFill>
                  <a:srgbClr val="203864"/>
                </a:solidFill>
                <a:effectLst/>
                <a:latin typeface="Century Gothic"/>
                <a:ea typeface="Century Gothic"/>
                <a:cs typeface="Century Gothic"/>
              </a:rPr>
              <a:t>¿Cuál es su papel y responsabilidad como entrenador de orientación del programa de autodeterminación?</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kern="120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sz="2400" b="0" i="0" strike="noStrike" cap="none" spc="0" baseline="0">
                <a:solidFill>
                  <a:srgbClr val="203864"/>
                </a:solidFill>
                <a:effectLst/>
                <a:latin typeface="Century Gothic"/>
                <a:ea typeface="Century Gothic"/>
                <a:cs typeface="Century Gothic"/>
              </a:rPr>
              <a:t>¿Cómo será el entrenamiento de hoy?</a:t>
            </a:r>
          </a:p>
          <a:p>
            <a:pPr marL="342900" indent="-342900" algn="l" defTabSz="914400" rtl="0" eaLnBrk="1" latinLnBrk="0" hangingPunct="1">
              <a:lnSpc>
                <a:spcPct val="90000"/>
              </a:lnSpc>
              <a:spcBef>
                <a:spcPct val="0"/>
              </a:spcBef>
              <a:buFont typeface="Arial" panose="020B0604020202020204" pitchFamily="34" charset="0"/>
              <a:buChar char="•"/>
            </a:pPr>
            <a:endParaRPr lang="en-US" sz="240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sz="2400" b="0" i="0" strike="noStrike" cap="none" spc="0" baseline="0">
                <a:solidFill>
                  <a:srgbClr val="203864"/>
                </a:solidFill>
                <a:effectLst/>
                <a:latin typeface="Century Gothic"/>
                <a:ea typeface="Century Gothic"/>
                <a:cs typeface="Century Gothic"/>
              </a:rPr>
              <a:t>Quehaceres domésticos</a:t>
            </a:r>
          </a:p>
        </p:txBody>
      </p:sp>
      <p:sp>
        <p:nvSpPr>
          <p:cNvPr id="10" name="Rectangle 9"/>
          <p:cNvSpPr/>
          <p:nvPr/>
        </p:nvSpPr>
        <p:spPr>
          <a:xfrm>
            <a:off x="3033484" y="1284866"/>
            <a:ext cx="6125029" cy="840230"/>
          </a:xfrm>
          <a:prstGeom prst="rect">
            <a:avLst/>
          </a:prstGeom>
          <a:solidFill>
            <a:schemeClr val="bg1">
              <a:lumMod val="65000"/>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934837" y="1276362"/>
            <a:ext cx="4322321"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4800" b="0" i="0" strike="noStrike" cap="none" spc="0" baseline="0" dirty="0">
                <a:solidFill>
                  <a:srgbClr val="203864"/>
                </a:solidFill>
                <a:effectLst/>
                <a:latin typeface="Century Gothic"/>
                <a:ea typeface="Century Gothic"/>
                <a:cs typeface="Century Gothic"/>
              </a:rPr>
              <a:t>Introducción </a:t>
            </a:r>
          </a:p>
        </p:txBody>
      </p:sp>
    </p:spTree>
    <p:extLst>
      <p:ext uri="{BB962C8B-B14F-4D97-AF65-F5344CB8AC3E}">
        <p14:creationId xmlns:p14="http://schemas.microsoft.com/office/powerpoint/2010/main" val="99994617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3939017" y="1024081"/>
            <a:ext cx="8738915" cy="5882761"/>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4746774">
            <a:off x="-278508" y="446025"/>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FACILITADOR INDEPENDIENTE</a:t>
            </a:r>
          </a:p>
        </p:txBody>
      </p:sp>
      <p:grpSp>
        <p:nvGrpSpPr>
          <p:cNvPr id="11" name="Group 10">
            <a:extLst>
              <a:ext uri="{FF2B5EF4-FFF2-40B4-BE49-F238E27FC236}">
                <a16:creationId xmlns:a16="http://schemas.microsoft.com/office/drawing/2014/main" id="{8642E613-07FC-D246-8EE7-31B428069596}"/>
              </a:ext>
            </a:extLst>
          </p:cNvPr>
          <p:cNvGrpSpPr/>
          <p:nvPr/>
        </p:nvGrpSpPr>
        <p:grpSpPr>
          <a:xfrm>
            <a:off x="7603141" y="2867635"/>
            <a:ext cx="4405619" cy="4530708"/>
            <a:chOff x="4935765" y="3215438"/>
            <a:chExt cx="6086385" cy="3360103"/>
          </a:xfrm>
        </p:grpSpPr>
        <p:sp>
          <p:nvSpPr>
            <p:cNvPr id="9" name="Rectangle 8">
              <a:extLst>
                <a:ext uri="{FF2B5EF4-FFF2-40B4-BE49-F238E27FC236}">
                  <a16:creationId xmlns:a16="http://schemas.microsoft.com/office/drawing/2014/main" id="{DAC0B8CA-7B88-9D45-AA01-DE8F514B04AC}"/>
                </a:ext>
              </a:extLst>
            </p:cNvPr>
            <p:cNvSpPr/>
            <p:nvPr/>
          </p:nvSpPr>
          <p:spPr>
            <a:xfrm>
              <a:off x="4935765" y="3215438"/>
              <a:ext cx="5888736" cy="336010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A1536EF-C8AF-4443-9384-4E40CC0042F4}"/>
                </a:ext>
              </a:extLst>
            </p:cNvPr>
            <p:cNvSpPr txBox="1"/>
            <p:nvPr/>
          </p:nvSpPr>
          <p:spPr>
            <a:xfrm>
              <a:off x="4967827" y="3278619"/>
              <a:ext cx="6054323" cy="32969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000" b="0" i="0" u="sng" strike="noStrike" cap="none" spc="0" baseline="0">
                  <a:solidFill>
                    <a:srgbClr val="000000"/>
                  </a:solidFill>
                  <a:effectLst/>
                  <a:uFill>
                    <a:solidFill>
                      <a:srgbClr val="000000"/>
                    </a:solidFill>
                  </a:uFill>
                  <a:latin typeface="Century Gothic"/>
                  <a:ea typeface="Century Gothic"/>
                  <a:cs typeface="Century Gothic"/>
                </a:rPr>
                <a:t>Ellos </a:t>
              </a:r>
              <a:r>
                <a:rPr lang="es-US" sz="2000" b="1" i="0" u="sng" strike="noStrike" cap="none" spc="0" baseline="0">
                  <a:solidFill>
                    <a:srgbClr val="000000"/>
                  </a:solidFill>
                  <a:effectLst/>
                  <a:uFill>
                    <a:solidFill>
                      <a:srgbClr val="000000"/>
                    </a:solidFill>
                  </a:uFill>
                  <a:latin typeface="Century Gothic"/>
                  <a:ea typeface="Century Gothic"/>
                  <a:cs typeface="Century Gothic"/>
                </a:rPr>
                <a:t>DEBEN</a:t>
              </a:r>
              <a:r>
                <a:rPr lang="es-US" sz="2000" b="0" i="0" strike="noStrike" cap="none" spc="0" baseline="0">
                  <a:solidFill>
                    <a:srgbClr val="000000"/>
                  </a:solidFill>
                  <a:effectLst/>
                  <a:latin typeface="Century Gothic"/>
                  <a:ea typeface="Century Gothic"/>
                  <a:cs typeface="Century Gothic"/>
                </a:rPr>
                <a:t>:</a:t>
              </a:r>
            </a:p>
            <a:p>
              <a:r>
                <a:rPr lang="es-US" sz="2000" b="0" i="0" strike="noStrike" cap="none" spc="0" baseline="0">
                  <a:solidFill>
                    <a:srgbClr val="000000"/>
                  </a:solidFill>
                  <a:effectLst/>
                  <a:latin typeface="Century Gothic"/>
                  <a:ea typeface="Century Gothic"/>
                  <a:cs typeface="Century Gothic"/>
                </a:rPr>
                <a:t>Recibir capacitación</a:t>
              </a:r>
            </a:p>
            <a:p>
              <a:r>
                <a:rPr lang="es-US" sz="2000" b="0" i="0" strike="noStrike" cap="none" spc="0" baseline="0">
                  <a:solidFill>
                    <a:srgbClr val="000000"/>
                  </a:solidFill>
                  <a:effectLst/>
                  <a:latin typeface="Century Gothic"/>
                  <a:ea typeface="Century Gothic"/>
                  <a:cs typeface="Century Gothic"/>
                </a:rPr>
                <a:t>NO proporcionarle ningún otro servicio</a:t>
              </a:r>
            </a:p>
            <a:p>
              <a:pPr marL="0" indent="0">
                <a:buNone/>
              </a:pPr>
              <a:r>
                <a:rPr lang="es-US" sz="2000" b="0" i="0" u="sng" strike="noStrike" cap="none" spc="0" baseline="0">
                  <a:solidFill>
                    <a:srgbClr val="000000"/>
                  </a:solidFill>
                  <a:effectLst/>
                  <a:uFill>
                    <a:solidFill>
                      <a:srgbClr val="000000"/>
                    </a:solidFill>
                  </a:uFill>
                  <a:latin typeface="Century Gothic"/>
                  <a:ea typeface="Century Gothic"/>
                  <a:cs typeface="Century Gothic"/>
                </a:rPr>
                <a:t>Ellos </a:t>
              </a:r>
              <a:r>
                <a:rPr lang="es-US" sz="2000" b="1" i="0" u="sng" strike="noStrike" cap="none" spc="0" baseline="0">
                  <a:solidFill>
                    <a:srgbClr val="000000"/>
                  </a:solidFill>
                  <a:effectLst/>
                  <a:uFill>
                    <a:solidFill>
                      <a:srgbClr val="000000"/>
                    </a:solidFill>
                  </a:uFill>
                  <a:latin typeface="Century Gothic"/>
                  <a:ea typeface="Century Gothic"/>
                  <a:cs typeface="Century Gothic"/>
                </a:rPr>
                <a:t>PUEDEN</a:t>
              </a:r>
              <a:r>
                <a:rPr lang="es-US" sz="2000" b="0" i="0" strike="noStrike" cap="none" spc="0" baseline="0">
                  <a:solidFill>
                    <a:srgbClr val="000000"/>
                  </a:solidFill>
                  <a:effectLst/>
                  <a:latin typeface="Century Gothic"/>
                  <a:ea typeface="Century Gothic"/>
                  <a:cs typeface="Century Gothic"/>
                </a:rPr>
                <a:t>:</a:t>
              </a:r>
            </a:p>
            <a:p>
              <a:r>
                <a:rPr lang="es-US" sz="2000" b="0" i="0" strike="noStrike" cap="none" spc="0" baseline="0">
                  <a:solidFill>
                    <a:srgbClr val="000000"/>
                  </a:solidFill>
                  <a:effectLst/>
                  <a:latin typeface="Century Gothic"/>
                  <a:ea typeface="Century Gothic"/>
                  <a:cs typeface="Century Gothic"/>
                </a:rPr>
                <a:t>Ser remunerados, de su plan de gastos, si es contratado </a:t>
              </a:r>
            </a:p>
            <a:p>
              <a:r>
                <a:rPr lang="es-US" sz="2000" b="0" i="0" strike="noStrike" cap="none" spc="0" baseline="0">
                  <a:solidFill>
                    <a:srgbClr val="000000"/>
                  </a:solidFill>
                  <a:effectLst/>
                  <a:latin typeface="Century Gothic"/>
                  <a:ea typeface="Century Gothic"/>
                  <a:cs typeface="Century Gothic"/>
                </a:rPr>
                <a:t>Ser coordinador de servicios</a:t>
              </a:r>
            </a:p>
            <a:p>
              <a:r>
                <a:rPr lang="es-US" sz="2000" b="0" i="0" strike="noStrike" cap="none" spc="0" baseline="0">
                  <a:solidFill>
                    <a:srgbClr val="000000"/>
                  </a:solidFill>
                  <a:effectLst/>
                  <a:latin typeface="Century Gothic"/>
                  <a:ea typeface="Century Gothic"/>
                  <a:cs typeface="Century Gothic"/>
                </a:rPr>
                <a:t>Ser miembros de la familia</a:t>
              </a:r>
            </a:p>
          </p:txBody>
        </p:sp>
      </p:grpSp>
      <p:grpSp>
        <p:nvGrpSpPr>
          <p:cNvPr id="13" name="Group 12">
            <a:extLst>
              <a:ext uri="{FF2B5EF4-FFF2-40B4-BE49-F238E27FC236}">
                <a16:creationId xmlns:a16="http://schemas.microsoft.com/office/drawing/2014/main" id="{E0D24028-0B8F-F24D-852B-770322111A8A}"/>
              </a:ext>
            </a:extLst>
          </p:cNvPr>
          <p:cNvGrpSpPr/>
          <p:nvPr/>
        </p:nvGrpSpPr>
        <p:grpSpPr>
          <a:xfrm>
            <a:off x="277305" y="2867634"/>
            <a:ext cx="6958382" cy="4568087"/>
            <a:chOff x="1603693" y="2409432"/>
            <a:chExt cx="8893619" cy="2103243"/>
          </a:xfrm>
        </p:grpSpPr>
        <p:sp>
          <p:nvSpPr>
            <p:cNvPr id="10" name="Rectangle 9">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sz="1800" b="0" i="0" strike="noStrike" cap="none" spc="0" baseline="0">
                  <a:solidFill>
                    <a:srgbClr val="FFFFFF"/>
                  </a:solidFill>
                  <a:effectLst/>
                  <a:latin typeface="Calibri"/>
                  <a:ea typeface="Calibri"/>
                  <a:cs typeface="Calibri"/>
                </a:rPr>
                <a:t>Una persona que puede ayudarle a aplicar su programa</a:t>
              </a:r>
            </a:p>
            <a:p>
              <a:endParaRPr lang="en-US"/>
            </a:p>
          </p:txBody>
        </p:sp>
        <p:sp>
          <p:nvSpPr>
            <p:cNvPr id="12" name="TextBox 11">
              <a:extLst>
                <a:ext uri="{FF2B5EF4-FFF2-40B4-BE49-F238E27FC236}">
                  <a16:creationId xmlns:a16="http://schemas.microsoft.com/office/drawing/2014/main" id="{777DC424-2E0B-9E42-9DD7-C34CF5F79CA3}"/>
                </a:ext>
              </a:extLst>
            </p:cNvPr>
            <p:cNvSpPr txBox="1"/>
            <p:nvPr/>
          </p:nvSpPr>
          <p:spPr>
            <a:xfrm>
              <a:off x="1762615" y="2515246"/>
              <a:ext cx="8743432" cy="1615482"/>
            </a:xfrm>
            <a:prstGeom prst="rect">
              <a:avLst/>
            </a:prstGeom>
            <a:noFill/>
          </p:spPr>
          <p:txBody>
            <a:bodyPr wrap="square" rtlCol="0">
              <a:spAutoFit/>
            </a:bodyPr>
            <a:lstStyle/>
            <a:p>
              <a:r>
                <a:rPr lang="es-US" sz="2000" b="0" i="0" strike="noStrike" cap="none" spc="0" baseline="0">
                  <a:solidFill>
                    <a:srgbClr val="000000"/>
                  </a:solidFill>
                  <a:effectLst/>
                  <a:latin typeface="Century Gothic"/>
                  <a:ea typeface="Century Gothic"/>
                  <a:cs typeface="Century Gothic"/>
                </a:rPr>
                <a:t>Ellos </a:t>
              </a:r>
              <a:r>
                <a:rPr lang="es-US" sz="2000" b="1" i="0" strike="noStrike" cap="none" spc="0" baseline="0">
                  <a:solidFill>
                    <a:srgbClr val="000000"/>
                  </a:solidFill>
                  <a:effectLst/>
                  <a:latin typeface="Century Gothic"/>
                  <a:ea typeface="Century Gothic"/>
                  <a:cs typeface="Century Gothic"/>
                </a:rPr>
                <a:t>PUEDEN</a:t>
              </a:r>
              <a:r>
                <a:rPr lang="es-US" sz="2000" b="0" i="0" strike="noStrike" cap="none" spc="0" baseline="0">
                  <a:solidFill>
                    <a:srgbClr val="000000"/>
                  </a:solidFill>
                  <a:effectLst/>
                  <a:latin typeface="Century Gothic"/>
                  <a:ea typeface="Century Gothic"/>
                  <a:cs typeface="Century Gothic"/>
                </a:rPr>
                <a:t> ayudarlo a </a:t>
              </a:r>
              <a:r>
                <a:rPr lang="es-US" sz="2000" b="0" i="0" u="sng" strike="noStrike" cap="none" spc="0" baseline="0">
                  <a:solidFill>
                    <a:srgbClr val="000000"/>
                  </a:solidFill>
                  <a:effectLst/>
                  <a:uFill>
                    <a:solidFill>
                      <a:srgbClr val="000000"/>
                    </a:solidFill>
                  </a:uFill>
                  <a:latin typeface="Century Gothic"/>
                  <a:ea typeface="Century Gothic"/>
                  <a:cs typeface="Century Gothic"/>
                </a:rPr>
                <a:t>usted</a:t>
              </a:r>
              <a:r>
                <a:rPr lang="es-US" sz="2000" b="0" i="0" strike="noStrike" cap="none" spc="0" baseline="0">
                  <a:solidFill>
                    <a:srgbClr val="000000"/>
                  </a:solidFill>
                  <a:effectLst/>
                  <a:latin typeface="Century Gothic"/>
                  <a:ea typeface="Century Gothic"/>
                  <a:cs typeface="Century Gothic"/>
                </a:rPr>
                <a:t> a:</a:t>
              </a:r>
            </a:p>
            <a:p>
              <a:endParaRPr lang="en-US" sz="800">
                <a:latin typeface="Century Gothic" panose="020B0502020202020204" pitchFamily="34" charset="0"/>
              </a:endParaRPr>
            </a:p>
            <a:p>
              <a:pPr marL="171450" indent="-17145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Tomar decisiones informadas con respecto a su presupuesto individual;</a:t>
              </a:r>
            </a:p>
            <a:p>
              <a:pPr marL="171450" indent="-17145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Localizar, acceder y coordinar los servicios y apoyos en su IPP;</a:t>
              </a:r>
            </a:p>
            <a:p>
              <a:pPr marL="171450" indent="-171450">
                <a:buFont typeface="Arial" panose="020B0604020202020204" pitchFamily="34" charset="0"/>
                <a:buChar char="•"/>
              </a:pPr>
              <a:endParaRPr lang="en-US" sz="800">
                <a:latin typeface="Century Gothic" panose="020B0502020202020204" pitchFamily="34" charset="0"/>
              </a:endParaRPr>
            </a:p>
            <a:p>
              <a:pPr marL="171450" indent="-17145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Identificar sus necesidades y hallar opciones para satisfacerlas;  </a:t>
              </a:r>
            </a:p>
            <a:p>
              <a:pPr marL="171450" indent="-171450">
                <a:buFont typeface="Arial" panose="020B0604020202020204" pitchFamily="34" charset="0"/>
                <a:buChar char="•"/>
              </a:pPr>
              <a:endParaRPr lang="en-US" sz="800">
                <a:latin typeface="Century Gothic" panose="020B0502020202020204" pitchFamily="34" charset="0"/>
              </a:endParaRPr>
            </a:p>
            <a:p>
              <a:pPr marL="171450" indent="-17145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Al liderar, participar y/o abogar en su nombre durante el proceso de planificación centrado en la persona y cuando desarrolle su IPP</a:t>
              </a:r>
            </a:p>
          </p:txBody>
        </p:sp>
      </p:grpSp>
      <p:grpSp>
        <p:nvGrpSpPr>
          <p:cNvPr id="15" name="Group 14">
            <a:extLst>
              <a:ext uri="{FF2B5EF4-FFF2-40B4-BE49-F238E27FC236}">
                <a16:creationId xmlns:a16="http://schemas.microsoft.com/office/drawing/2014/main" id="{B391E934-AD32-E944-A824-929C8151EE13}"/>
              </a:ext>
            </a:extLst>
          </p:cNvPr>
          <p:cNvGrpSpPr/>
          <p:nvPr/>
        </p:nvGrpSpPr>
        <p:grpSpPr>
          <a:xfrm>
            <a:off x="1429493" y="1552961"/>
            <a:ext cx="9397791" cy="1257651"/>
            <a:chOff x="1386075" y="1873023"/>
            <a:chExt cx="9397791" cy="1257651"/>
          </a:xfrm>
        </p:grpSpPr>
        <p:sp>
          <p:nvSpPr>
            <p:cNvPr id="14" name="Rectangle 13">
              <a:extLst>
                <a:ext uri="{FF2B5EF4-FFF2-40B4-BE49-F238E27FC236}">
                  <a16:creationId xmlns:a16="http://schemas.microsoft.com/office/drawing/2014/main" id="{12AFCF52-822E-FD43-A350-793208F0A42B}"/>
                </a:ext>
              </a:extLst>
            </p:cNvPr>
            <p:cNvSpPr/>
            <p:nvPr/>
          </p:nvSpPr>
          <p:spPr>
            <a:xfrm>
              <a:off x="1495912" y="1873023"/>
              <a:ext cx="9178115" cy="111891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70F65024-29B3-284B-9BAC-4DA48F1B71CE}"/>
                </a:ext>
              </a:extLst>
            </p:cNvPr>
            <p:cNvSpPr txBox="1"/>
            <p:nvPr/>
          </p:nvSpPr>
          <p:spPr>
            <a:xfrm>
              <a:off x="1386075" y="2015013"/>
              <a:ext cx="9397791" cy="11156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US" sz="2400" b="0" i="0" strike="noStrike" cap="none" spc="0" baseline="0" dirty="0">
                  <a:solidFill>
                    <a:srgbClr val="000000"/>
                  </a:solidFill>
                  <a:effectLst/>
                  <a:latin typeface="Century Gothic"/>
                  <a:ea typeface="Century Gothic"/>
                  <a:cs typeface="Century Gothic"/>
                </a:rPr>
                <a:t>¿Quién es un </a:t>
              </a:r>
              <a:r>
                <a:rPr lang="es-US" sz="2400" b="0" i="0" u="sng" strike="noStrike" cap="none" spc="0" baseline="0" dirty="0">
                  <a:solidFill>
                    <a:srgbClr val="000000"/>
                  </a:solidFill>
                  <a:effectLst/>
                  <a:uFill>
                    <a:solidFill>
                      <a:srgbClr val="000000"/>
                    </a:solidFill>
                  </a:uFill>
                  <a:latin typeface="Century Gothic"/>
                  <a:ea typeface="Century Gothic"/>
                  <a:cs typeface="Century Gothic"/>
                </a:rPr>
                <a:t>facilitador independiente</a:t>
              </a:r>
              <a:r>
                <a:rPr lang="es-US" sz="2400" b="0" i="0" strike="noStrike" cap="none" spc="0" baseline="0" dirty="0">
                  <a:solidFill>
                    <a:srgbClr val="000000"/>
                  </a:solidFill>
                  <a:effectLst/>
                  <a:latin typeface="Century Gothic"/>
                  <a:ea typeface="Century Gothic"/>
                  <a:cs typeface="Century Gothic"/>
                </a:rPr>
                <a:t>?  </a:t>
              </a:r>
            </a:p>
            <a:p>
              <a:pPr marL="0" indent="0" algn="ctr">
                <a:buNone/>
              </a:pPr>
              <a:r>
                <a:rPr lang="es-US" sz="2400" b="0" i="0" strike="noStrike" cap="none" spc="0" baseline="0" dirty="0">
                  <a:solidFill>
                    <a:srgbClr val="000000"/>
                  </a:solidFill>
                  <a:effectLst/>
                  <a:latin typeface="Century Gothic"/>
                  <a:ea typeface="Century Gothic"/>
                  <a:cs typeface="Century Gothic"/>
                </a:rPr>
                <a:t>Una persona que puede </a:t>
              </a:r>
              <a:r>
                <a:rPr lang="es-US" sz="2400" b="1" i="0" u="sng" strike="noStrike" cap="none" spc="0" baseline="0" dirty="0">
                  <a:solidFill>
                    <a:srgbClr val="000000"/>
                  </a:solidFill>
                  <a:effectLst/>
                  <a:uFill>
                    <a:solidFill>
                      <a:srgbClr val="000000"/>
                    </a:solidFill>
                  </a:uFill>
                  <a:latin typeface="Century Gothic"/>
                  <a:ea typeface="Century Gothic"/>
                  <a:cs typeface="Century Gothic"/>
                </a:rPr>
                <a:t>ayudarle</a:t>
              </a:r>
              <a:r>
                <a:rPr lang="es-US" sz="2400" b="0" i="0" strike="noStrike" cap="none" spc="0" baseline="0" dirty="0">
                  <a:solidFill>
                    <a:srgbClr val="000000"/>
                  </a:solidFill>
                  <a:effectLst/>
                  <a:latin typeface="Century Gothic"/>
                  <a:ea typeface="Century Gothic"/>
                  <a:cs typeface="Century Gothic"/>
                </a:rPr>
                <a:t> a aplicar su programa</a:t>
              </a:r>
            </a:p>
            <a:p>
              <a:pPr marL="0" indent="0">
                <a:buNone/>
              </a:pPr>
              <a:endParaRPr lang="en-US" sz="2400" dirty="0"/>
            </a:p>
          </p:txBody>
        </p:sp>
      </p:grpSp>
      <p:sp>
        <p:nvSpPr>
          <p:cNvPr id="3" name="TextBox 2"/>
          <p:cNvSpPr txBox="1"/>
          <p:nvPr/>
        </p:nvSpPr>
        <p:spPr>
          <a:xfrm>
            <a:off x="92518" y="1069958"/>
            <a:ext cx="6225536" cy="341632"/>
          </a:xfrm>
          <a:prstGeom prst="rect">
            <a:avLst/>
          </a:prstGeom>
          <a:noFill/>
        </p:spPr>
        <p:txBody>
          <a:bodyPr wrap="square" rtlCol="0">
            <a:spAutoFit/>
          </a:bodyPr>
          <a:lstStyle/>
          <a:p>
            <a:pPr>
              <a:lnSpc>
                <a:spcPct val="90000"/>
              </a:lnSpc>
              <a:spcBef>
                <a:spcPct val="0"/>
              </a:spcBef>
            </a:pPr>
            <a:r>
              <a:rPr lang="es-US" b="0"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Papel y responsabilidad del facilitador independiente </a:t>
            </a:r>
          </a:p>
        </p:txBody>
      </p:sp>
    </p:spTree>
    <p:extLst>
      <p:ext uri="{BB962C8B-B14F-4D97-AF65-F5344CB8AC3E}">
        <p14:creationId xmlns:p14="http://schemas.microsoft.com/office/powerpoint/2010/main" val="196134273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9F705F-4D2B-1B4D-8240-D976CEE24D60}"/>
              </a:ext>
            </a:extLst>
          </p:cNvPr>
          <p:cNvPicPr>
            <a:picLocks noChangeAspect="1"/>
          </p:cNvPicPr>
          <p:nvPr/>
        </p:nvPicPr>
        <p:blipFill>
          <a:blip r:embed="rId3">
            <a:alphaModFix amt="39000"/>
          </a:blip>
          <a:stretch>
            <a:fillRect/>
          </a:stretch>
        </p:blipFill>
        <p:spPr>
          <a:xfrm>
            <a:off x="-742923" y="1061460"/>
            <a:ext cx="8610833" cy="5796540"/>
          </a:xfrm>
          <a:prstGeom prst="rect">
            <a:avLst/>
          </a:prstGeom>
        </p:spPr>
      </p:pic>
      <p:pic>
        <p:nvPicPr>
          <p:cNvPr id="2" name="Picture 1">
            <a:extLst>
              <a:ext uri="{FF2B5EF4-FFF2-40B4-BE49-F238E27FC236}">
                <a16:creationId xmlns:a16="http://schemas.microsoft.com/office/drawing/2014/main" id="{C47D5669-651F-5749-9A79-7AC24FD041BB}"/>
              </a:ext>
            </a:extLst>
          </p:cNvPr>
          <p:cNvPicPr>
            <a:picLocks noChangeAspect="1"/>
          </p:cNvPicPr>
          <p:nvPr/>
        </p:nvPicPr>
        <p:blipFill>
          <a:blip r:embed="rId4">
            <a:alphaModFix amt="24000"/>
          </a:blip>
          <a:stretch>
            <a:fillRect/>
          </a:stretch>
        </p:blipFill>
        <p:spPr>
          <a:xfrm rot="11409035">
            <a:off x="7320733" y="186730"/>
            <a:ext cx="5220463" cy="5220463"/>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FACILITADOR INDEPENDIENTE</a:t>
            </a:r>
          </a:p>
        </p:txBody>
      </p:sp>
      <p:sp>
        <p:nvSpPr>
          <p:cNvPr id="14" name="Rectangle 13">
            <a:extLst>
              <a:ext uri="{FF2B5EF4-FFF2-40B4-BE49-F238E27FC236}">
                <a16:creationId xmlns:a16="http://schemas.microsoft.com/office/drawing/2014/main" id="{12AFCF52-822E-FD43-A350-793208F0A42B}"/>
              </a:ext>
            </a:extLst>
          </p:cNvPr>
          <p:cNvSpPr/>
          <p:nvPr/>
        </p:nvSpPr>
        <p:spPr>
          <a:xfrm>
            <a:off x="2296749" y="1889070"/>
            <a:ext cx="7515225" cy="91529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TextBox 14">
            <a:hlinkClick r:id="rId5" action="ppaction://hlinkfile"/>
          </p:cNvPr>
          <p:cNvSpPr txBox="1"/>
          <p:nvPr/>
        </p:nvSpPr>
        <p:spPr>
          <a:xfrm>
            <a:off x="102785" y="1109934"/>
            <a:ext cx="6225536" cy="366126"/>
          </a:xfrm>
          <a:prstGeom prst="rect">
            <a:avLst/>
          </a:prstGeom>
          <a:noFill/>
        </p:spPr>
        <p:txBody>
          <a:bodyPr wrap="square" rtlCol="0">
            <a:spAutoFit/>
          </a:bodyPr>
          <a:lstStyle/>
          <a:p>
            <a:pPr>
              <a:lnSpc>
                <a:spcPct val="90000"/>
              </a:lnSpc>
              <a:spcBef>
                <a:spcPct val="0"/>
              </a:spcBef>
            </a:pPr>
            <a:r>
              <a:rPr lang="es-US" sz="2000" b="0"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hlinkClick r:id="rId6" history="0"/>
              </a:rPr>
              <a:t>* Elegir el facilitador independiente adecuado </a:t>
            </a:r>
          </a:p>
        </p:txBody>
      </p:sp>
      <p:sp>
        <p:nvSpPr>
          <p:cNvPr id="16" name="Content Placeholder 2">
            <a:extLst>
              <a:ext uri="{FF2B5EF4-FFF2-40B4-BE49-F238E27FC236}">
                <a16:creationId xmlns:a16="http://schemas.microsoft.com/office/drawing/2014/main" id="{FB36FF11-4900-AB4E-A479-E474D55281A4}"/>
              </a:ext>
            </a:extLst>
          </p:cNvPr>
          <p:cNvSpPr txBox="1"/>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1900" b="0" i="0" strike="noStrike" cap="none" spc="0" baseline="0">
                <a:solidFill>
                  <a:srgbClr val="000000"/>
                </a:solidFill>
                <a:effectLst/>
                <a:latin typeface="Century Gothic"/>
                <a:ea typeface="Century Gothic"/>
                <a:cs typeface="Century Gothic"/>
              </a:rPr>
              <a:t>¿QUÉ </a:t>
            </a:r>
            <a:r>
              <a:rPr lang="es-US" sz="1900" b="1" i="0" u="sng" strike="noStrike" cap="none" spc="0" baseline="0">
                <a:solidFill>
                  <a:srgbClr val="000000"/>
                </a:solidFill>
                <a:effectLst/>
                <a:uFill>
                  <a:solidFill>
                    <a:srgbClr val="000000"/>
                  </a:solidFill>
                </a:uFill>
                <a:latin typeface="Century Gothic"/>
                <a:ea typeface="Century Gothic"/>
                <a:cs typeface="Century Gothic"/>
              </a:rPr>
              <a:t>NECESITA</a:t>
            </a:r>
            <a:r>
              <a:rPr lang="es-US" sz="1900" b="0" i="0" strike="noStrike" cap="none" spc="0" baseline="0">
                <a:solidFill>
                  <a:srgbClr val="000000"/>
                </a:solidFill>
                <a:effectLst/>
                <a:latin typeface="Century Gothic"/>
                <a:ea typeface="Century Gothic"/>
                <a:cs typeface="Century Gothic"/>
              </a:rPr>
              <a:t>?</a:t>
            </a:r>
          </a:p>
          <a:p>
            <a:r>
              <a:rPr lang="es-US" sz="1900" b="0" i="0" strike="noStrike" cap="none" spc="0" baseline="0">
                <a:solidFill>
                  <a:srgbClr val="000000"/>
                </a:solidFill>
                <a:effectLst/>
                <a:latin typeface="Century Gothic"/>
                <a:ea typeface="Century Gothic"/>
                <a:cs typeface="Century Gothic"/>
              </a:rPr>
              <a:t>¿Necesita ayuda para acceder a su comunidad o vecindario? 	</a:t>
            </a:r>
          </a:p>
          <a:p>
            <a:r>
              <a:rPr lang="es-US" sz="1900" b="0" i="0" strike="noStrike" cap="none" spc="0" baseline="0">
                <a:solidFill>
                  <a:srgbClr val="000000"/>
                </a:solidFill>
                <a:effectLst/>
                <a:latin typeface="Century Gothic"/>
                <a:ea typeface="Century Gothic"/>
                <a:cs typeface="Century Gothic"/>
              </a:rPr>
              <a:t>¿Necesita a diferentes personas para hacer cosas distintas?</a:t>
            </a:r>
          </a:p>
          <a:p>
            <a:r>
              <a:rPr lang="es-US" sz="1900" b="0" i="0" strike="noStrike" cap="none" spc="0" baseline="0">
                <a:solidFill>
                  <a:srgbClr val="000000"/>
                </a:solidFill>
                <a:effectLst/>
                <a:latin typeface="Century Gothic"/>
                <a:ea typeface="Century Gothic"/>
                <a:cs typeface="Century Gothic"/>
              </a:rPr>
              <a:t>¿Desea ayuda con la planificación centrada en la persona?</a:t>
            </a:r>
          </a:p>
          <a:p>
            <a:r>
              <a:rPr lang="es-US" sz="1900" b="0" i="0" strike="noStrike" cap="none" spc="0" baseline="0">
                <a:solidFill>
                  <a:srgbClr val="000000"/>
                </a:solidFill>
                <a:effectLst/>
                <a:latin typeface="Century Gothic"/>
                <a:ea typeface="Century Gothic"/>
                <a:cs typeface="Century Gothic"/>
              </a:rPr>
              <a:t>¿Ayuda con la abogacía? </a:t>
            </a:r>
          </a:p>
          <a:p>
            <a:r>
              <a:rPr lang="es-US" sz="1900" b="0" i="0" strike="noStrike" cap="none" spc="0" baseline="0">
                <a:solidFill>
                  <a:srgbClr val="000000"/>
                </a:solidFill>
                <a:effectLst/>
                <a:latin typeface="Century Gothic"/>
                <a:ea typeface="Century Gothic"/>
                <a:cs typeface="Century Gothic"/>
              </a:rPr>
              <a:t>¿Ayuda para acceder a los beneficios públicos? </a:t>
            </a:r>
          </a:p>
          <a:p>
            <a:endParaRPr lang="en-US" sz="2000"/>
          </a:p>
        </p:txBody>
      </p:sp>
      <p:sp>
        <p:nvSpPr>
          <p:cNvPr id="3" name="TextBox 2"/>
          <p:cNvSpPr txBox="1"/>
          <p:nvPr/>
        </p:nvSpPr>
        <p:spPr>
          <a:xfrm>
            <a:off x="2127214" y="1902672"/>
            <a:ext cx="7854293" cy="823783"/>
          </a:xfrm>
          <a:prstGeom prst="rect">
            <a:avLst/>
          </a:prstGeom>
          <a:noFill/>
        </p:spPr>
        <p:txBody>
          <a:bodyPr wrap="square" rtlCol="0">
            <a:spAutoFit/>
          </a:bodyPr>
          <a:lstStyle/>
          <a:p>
            <a:pPr algn="ctr"/>
            <a:r>
              <a:rPr lang="es-US" sz="2400" b="0" i="0" strike="noStrike" cap="none" spc="0" baseline="0">
                <a:solidFill>
                  <a:srgbClr val="000000"/>
                </a:solidFill>
                <a:effectLst/>
                <a:latin typeface="Century Gothic"/>
                <a:ea typeface="Century Gothic"/>
                <a:cs typeface="Century Gothic"/>
              </a:rPr>
              <a:t>Piense en lo que </a:t>
            </a:r>
            <a:r>
              <a:rPr lang="es-US" sz="2400" b="1" i="0" u="sng" strike="noStrike" cap="none" spc="0" baseline="0">
                <a:solidFill>
                  <a:srgbClr val="000000"/>
                </a:solidFill>
                <a:effectLst/>
                <a:uFill>
                  <a:solidFill>
                    <a:srgbClr val="000000"/>
                  </a:solidFill>
                </a:uFill>
                <a:latin typeface="Century Gothic"/>
                <a:ea typeface="Century Gothic"/>
                <a:cs typeface="Century Gothic"/>
              </a:rPr>
              <a:t>usted</a:t>
            </a:r>
            <a:r>
              <a:rPr lang="es-US" sz="2400" b="0" i="0" strike="noStrike" cap="none" spc="0" baseline="0">
                <a:solidFill>
                  <a:srgbClr val="000000"/>
                </a:solidFill>
                <a:effectLst/>
                <a:latin typeface="Century Gothic"/>
                <a:ea typeface="Century Gothic"/>
                <a:cs typeface="Century Gothic"/>
              </a:rPr>
              <a:t> necesita...</a:t>
            </a:r>
          </a:p>
          <a:p>
            <a:pPr algn="ctr"/>
            <a:r>
              <a:rPr lang="es-US" sz="2400" b="0" i="0" strike="noStrike" cap="none" spc="0" baseline="0">
                <a:solidFill>
                  <a:srgbClr val="000000"/>
                </a:solidFill>
                <a:effectLst/>
                <a:latin typeface="Century Gothic"/>
                <a:ea typeface="Century Gothic"/>
                <a:cs typeface="Century Gothic"/>
              </a:rPr>
              <a:t>¿Con qué clase de persona se lleva bien </a:t>
            </a:r>
            <a:r>
              <a:rPr lang="es-US" sz="2400" b="1" i="0" u="sng" strike="noStrike" cap="none" spc="0" baseline="0">
                <a:solidFill>
                  <a:srgbClr val="000000"/>
                </a:solidFill>
                <a:effectLst/>
                <a:uFill>
                  <a:solidFill>
                    <a:srgbClr val="000000"/>
                  </a:solidFill>
                </a:uFill>
                <a:latin typeface="Century Gothic"/>
                <a:ea typeface="Century Gothic"/>
                <a:cs typeface="Century Gothic"/>
              </a:rPr>
              <a:t>usted</a:t>
            </a:r>
            <a:r>
              <a:rPr lang="es-US" sz="2400" b="0" i="0" strike="noStrike" cap="none" spc="0" baseline="0">
                <a:solidFill>
                  <a:srgbClr val="000000"/>
                </a:solidFill>
                <a:effectLst/>
                <a:latin typeface="Century Gothic"/>
                <a:ea typeface="Century Gothic"/>
                <a:cs typeface="Century Gothic"/>
              </a:rPr>
              <a:t>?</a:t>
            </a:r>
          </a:p>
        </p:txBody>
      </p:sp>
      <p:grpSp>
        <p:nvGrpSpPr>
          <p:cNvPr id="18" name="Group 17"/>
          <p:cNvGrpSpPr/>
          <p:nvPr/>
        </p:nvGrpSpPr>
        <p:grpSpPr>
          <a:xfrm>
            <a:off x="6422972" y="2965116"/>
            <a:ext cx="5005683" cy="3704143"/>
            <a:chOff x="5909756" y="3426263"/>
            <a:chExt cx="4959267" cy="3281429"/>
          </a:xfrm>
        </p:grpSpPr>
        <p:sp>
          <p:nvSpPr>
            <p:cNvPr id="9" name="Rectangle 8">
              <a:extLst>
                <a:ext uri="{FF2B5EF4-FFF2-40B4-BE49-F238E27FC236}">
                  <a16:creationId xmlns:a16="http://schemas.microsoft.com/office/drawing/2014/main" id="{DAC0B8CA-7B88-9D45-AA01-DE8F514B04AC}"/>
                </a:ext>
              </a:extLst>
            </p:cNvPr>
            <p:cNvSpPr/>
            <p:nvPr/>
          </p:nvSpPr>
          <p:spPr>
            <a:xfrm>
              <a:off x="5909756" y="3426263"/>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067758" y="3575618"/>
              <a:ext cx="4762790" cy="2392036"/>
            </a:xfrm>
            <a:prstGeom prst="rect">
              <a:avLst/>
            </a:prstGeom>
            <a:noFill/>
          </p:spPr>
          <p:txBody>
            <a:bodyPr wrap="square" rtlCol="0">
              <a:spAutoFit/>
            </a:bodyPr>
            <a:lstStyle/>
            <a:p>
              <a:pPr>
                <a:lnSpc>
                  <a:spcPct val="90000"/>
                </a:lnSpc>
                <a:spcBef>
                  <a:spcPct val="0"/>
                </a:spcBef>
              </a:pPr>
              <a:r>
                <a:rPr lang="es-US" sz="1900" b="0" i="0" strike="noStrike" cap="none" spc="0" baseline="0">
                  <a:solidFill>
                    <a:srgbClr val="000000"/>
                  </a:solidFill>
                  <a:effectLst/>
                  <a:latin typeface="Century Gothic"/>
                  <a:ea typeface="Century Gothic"/>
                  <a:cs typeface="Century Gothic"/>
                </a:rPr>
                <a:t>¿QUÉ </a:t>
              </a:r>
              <a:r>
                <a:rPr lang="es-US" sz="1900" b="1" i="0" u="sng" strike="noStrike" cap="none" spc="0" baseline="0">
                  <a:solidFill>
                    <a:srgbClr val="000000"/>
                  </a:solidFill>
                  <a:effectLst/>
                  <a:uFill>
                    <a:solidFill>
                      <a:srgbClr val="000000"/>
                    </a:solidFill>
                  </a:uFill>
                  <a:latin typeface="Century Gothic"/>
                  <a:ea typeface="Century Gothic"/>
                  <a:cs typeface="Century Gothic"/>
                </a:rPr>
                <a:t>DESEA</a:t>
              </a:r>
              <a:r>
                <a:rPr lang="es-US" sz="1900" b="0" i="0" strike="noStrike" cap="none" spc="0" baseline="0">
                  <a:solidFill>
                    <a:srgbClr val="000000"/>
                  </a:solidFill>
                  <a:effectLst/>
                  <a:latin typeface="Century Gothic"/>
                  <a:ea typeface="Century Gothic"/>
                  <a:cs typeface="Century Gothic"/>
                </a:rPr>
                <a:t>?</a:t>
              </a:r>
            </a:p>
            <a:p>
              <a:pPr>
                <a:lnSpc>
                  <a:spcPct val="90000"/>
                </a:lnSpc>
                <a:spcBef>
                  <a:spcPct val="0"/>
                </a:spcBef>
              </a:pPr>
              <a:endParaRPr lang="en-US" sz="19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1900" b="0" i="0" strike="noStrike" cap="none" spc="0" baseline="0">
                  <a:solidFill>
                    <a:srgbClr val="000000"/>
                  </a:solidFill>
                  <a:effectLst/>
                  <a:latin typeface="Century Gothic"/>
                  <a:ea typeface="Century Gothic"/>
                  <a:cs typeface="Century Gothic"/>
                </a:rPr>
                <a:t>¿Alguien muy organizado? </a:t>
              </a:r>
            </a:p>
            <a:p>
              <a:pPr marL="342900" indent="-342900">
                <a:lnSpc>
                  <a:spcPct val="90000"/>
                </a:lnSpc>
                <a:spcBef>
                  <a:spcPct val="0"/>
                </a:spcBef>
                <a:buFont typeface="Arial" panose="020B0604020202020204" pitchFamily="34" charset="0"/>
                <a:buChar char="•"/>
              </a:pPr>
              <a:endParaRPr lang="en-US" sz="19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1900" b="0" i="0" strike="noStrike" cap="none" spc="0" baseline="0">
                  <a:solidFill>
                    <a:srgbClr val="000000"/>
                  </a:solidFill>
                  <a:effectLst/>
                  <a:latin typeface="Century Gothic"/>
                  <a:ea typeface="Century Gothic"/>
                  <a:cs typeface="Century Gothic"/>
                </a:rPr>
                <a:t>¿Quiere a alguien calmado y amable?  </a:t>
              </a:r>
            </a:p>
            <a:p>
              <a:pPr marL="342900" indent="-342900">
                <a:lnSpc>
                  <a:spcPct val="90000"/>
                </a:lnSpc>
                <a:spcBef>
                  <a:spcPct val="0"/>
                </a:spcBef>
                <a:buFont typeface="Arial" panose="020B0604020202020204" pitchFamily="34" charset="0"/>
                <a:buChar char="•"/>
              </a:pPr>
              <a:endParaRPr lang="en-US" sz="19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1900" b="0" i="0" strike="noStrike" cap="none" spc="0" baseline="0">
                  <a:solidFill>
                    <a:srgbClr val="000000"/>
                  </a:solidFill>
                  <a:effectLst/>
                  <a:latin typeface="Century Gothic"/>
                  <a:ea typeface="Century Gothic"/>
                  <a:cs typeface="Century Gothic"/>
                </a:rPr>
                <a:t>¿Quiere a alguien que realmente entienda a su familia?</a:t>
              </a:r>
            </a:p>
            <a:p>
              <a:pPr marL="342900" indent="-342900">
                <a:lnSpc>
                  <a:spcPct val="90000"/>
                </a:lnSpc>
                <a:spcBef>
                  <a:spcPct val="0"/>
                </a:spcBef>
                <a:buFont typeface="Arial" panose="020B0604020202020204" pitchFamily="34" charset="0"/>
                <a:buChar char="•"/>
              </a:pPr>
              <a:endParaRPr lang="en-US" sz="19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1900" b="0" i="0" strike="noStrike" cap="none" spc="0" baseline="0">
                  <a:solidFill>
                    <a:srgbClr val="000000"/>
                  </a:solidFill>
                  <a:effectLst/>
                  <a:latin typeface="Century Gothic"/>
                  <a:ea typeface="Century Gothic"/>
                  <a:cs typeface="Century Gothic"/>
                </a:rPr>
                <a:t>¿Alguien que entienda su cultura?</a:t>
              </a:r>
            </a:p>
          </p:txBody>
        </p:sp>
      </p:grpSp>
    </p:spTree>
    <p:extLst>
      <p:ext uri="{BB962C8B-B14F-4D97-AF65-F5344CB8AC3E}">
        <p14:creationId xmlns:p14="http://schemas.microsoft.com/office/powerpoint/2010/main" val="39328678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Proceso administrativo: Imagenes de cabecera"/>
          <p:cNvPicPr/>
          <p:nvPr/>
        </p:nvPicPr>
        <p:blipFill>
          <a:blip r:embed="rId3">
            <a:extLst>
              <a:ext uri="{28A0092B-C50C-407E-A947-70E740481C1C}">
                <a14:useLocalDpi xmlns:a14="http://schemas.microsoft.com/office/drawing/2010/main" val="0"/>
              </a:ext>
            </a:extLst>
          </a:blip>
          <a:srcRect t="17110" b="-1"/>
          <a:stretch>
            <a:fillRect/>
          </a:stretch>
        </p:blipFill>
        <p:spPr>
          <a:xfrm>
            <a:off x="1283989" y="1061460"/>
            <a:ext cx="9884229" cy="59849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400" b="0" i="0" strike="noStrike" cap="none" spc="0" baseline="0">
                <a:solidFill>
                  <a:srgbClr val="222A35"/>
                </a:solidFill>
                <a:effectLst/>
                <a:latin typeface="Century Gothic"/>
                <a:ea typeface="Century Gothic"/>
                <a:cs typeface="Century Gothic"/>
              </a:rPr>
              <a:t>PAPELES Y RESPONSABILIDADES</a:t>
            </a:r>
          </a:p>
        </p:txBody>
      </p:sp>
      <p:grpSp>
        <p:nvGrpSpPr>
          <p:cNvPr id="25" name="Group 24"/>
          <p:cNvGrpSpPr/>
          <p:nvPr/>
        </p:nvGrpSpPr>
        <p:grpSpPr>
          <a:xfrm>
            <a:off x="6322100" y="2763738"/>
            <a:ext cx="5684978" cy="3927098"/>
            <a:chOff x="1439078" y="3815890"/>
            <a:chExt cx="4964139" cy="3281429"/>
          </a:xfrm>
        </p:grpSpPr>
        <p:sp>
          <p:nvSpPr>
            <p:cNvPr id="26" name="Rectangle 25">
              <a:extLst>
                <a:ext uri="{FF2B5EF4-FFF2-40B4-BE49-F238E27FC236}">
                  <a16:creationId xmlns:a16="http://schemas.microsoft.com/office/drawing/2014/main" id="{DAC0B8CA-7B88-9D45-AA01-DE8F514B04AC}"/>
                </a:ext>
              </a:extLst>
            </p:cNvPr>
            <p:cNvSpPr/>
            <p:nvPr/>
          </p:nvSpPr>
          <p:spPr>
            <a:xfrm>
              <a:off x="1439078" y="3815890"/>
              <a:ext cx="4959267" cy="3281429"/>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TextBox 26"/>
            <p:cNvSpPr txBox="1"/>
            <p:nvPr/>
          </p:nvSpPr>
          <p:spPr>
            <a:xfrm>
              <a:off x="1525718" y="3867004"/>
              <a:ext cx="4877499" cy="2623173"/>
            </a:xfrm>
            <a:prstGeom prst="rect">
              <a:avLst/>
            </a:prstGeom>
            <a:noFill/>
          </p:spPr>
          <p:txBody>
            <a:bodyPr wrap="square" rtlCol="0">
              <a:spAutoFit/>
            </a:bodyPr>
            <a:lstStyle/>
            <a:p>
              <a:pPr>
                <a:lnSpc>
                  <a:spcPct val="90000"/>
                </a:lnSpc>
                <a:spcBef>
                  <a:spcPct val="0"/>
                </a:spcBef>
              </a:pPr>
              <a:r>
                <a:rPr lang="es-US" sz="2000" b="0" i="0" strike="noStrike" cap="none" spc="0" baseline="0">
                  <a:solidFill>
                    <a:srgbClr val="000000"/>
                  </a:solidFill>
                  <a:effectLst/>
                  <a:latin typeface="Century Gothic"/>
                  <a:ea typeface="Century Gothic"/>
                  <a:cs typeface="Century Gothic"/>
                </a:rPr>
                <a:t>¿QUÉ </a:t>
              </a:r>
              <a:r>
                <a:rPr lang="es-US" sz="2000" b="1" i="0" u="sng" strike="noStrike" cap="none" spc="0" baseline="0">
                  <a:solidFill>
                    <a:srgbClr val="000000"/>
                  </a:solidFill>
                  <a:effectLst/>
                  <a:uFill>
                    <a:solidFill>
                      <a:srgbClr val="000000"/>
                    </a:solidFill>
                  </a:uFill>
                  <a:latin typeface="Century Gothic"/>
                  <a:ea typeface="Century Gothic"/>
                  <a:cs typeface="Century Gothic"/>
                </a:rPr>
                <a:t>DESEA</a:t>
              </a:r>
              <a:r>
                <a:rPr lang="es-US" sz="2000" b="0" i="0" strike="noStrike" cap="none" spc="0" baseline="0">
                  <a:solidFill>
                    <a:srgbClr val="000000"/>
                  </a:solidFill>
                  <a:effectLst/>
                  <a:latin typeface="Century Gothic"/>
                  <a:ea typeface="Century Gothic"/>
                  <a:cs typeface="Century Gothic"/>
                </a:rPr>
                <a:t>?</a:t>
              </a:r>
            </a:p>
            <a:p>
              <a:pPr>
                <a:lnSpc>
                  <a:spcPct val="90000"/>
                </a:lnSpc>
                <a:spcBef>
                  <a:spcPct val="0"/>
                </a:spcBef>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¿Alguien que </a:t>
              </a:r>
              <a:r>
                <a:rPr lang="es-US" sz="2000" b="1" i="0" u="sng" strike="noStrike" cap="none" spc="0" baseline="0">
                  <a:solidFill>
                    <a:srgbClr val="000000"/>
                  </a:solidFill>
                  <a:effectLst/>
                  <a:uFill>
                    <a:solidFill>
                      <a:srgbClr val="000000"/>
                    </a:solidFill>
                  </a:uFill>
                  <a:latin typeface="Century Gothic"/>
                  <a:ea typeface="Century Gothic"/>
                  <a:cs typeface="Century Gothic"/>
                </a:rPr>
                <a:t>no</a:t>
              </a:r>
              <a:r>
                <a:rPr lang="es-US" sz="2000" b="0" i="0" strike="noStrike" cap="none" spc="0" baseline="0">
                  <a:solidFill>
                    <a:srgbClr val="000000"/>
                  </a:solidFill>
                  <a:effectLst/>
                  <a:latin typeface="Century Gothic"/>
                  <a:ea typeface="Century Gothic"/>
                  <a:cs typeface="Century Gothic"/>
                </a:rPr>
                <a:t> hable por usted?</a:t>
              </a:r>
            </a:p>
            <a:p>
              <a:pPr>
                <a:lnSpc>
                  <a:spcPct val="90000"/>
                </a:lnSpc>
                <a:spcBef>
                  <a:spcPct val="0"/>
                </a:spcBef>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¿Alguien que respete su </a:t>
              </a:r>
              <a:r>
                <a:rPr lang="es-US" sz="2000" b="0" i="0" u="sng" strike="noStrike" cap="none" spc="0" baseline="0">
                  <a:solidFill>
                    <a:srgbClr val="000000"/>
                  </a:solidFill>
                  <a:effectLst/>
                  <a:uFill>
                    <a:solidFill>
                      <a:srgbClr val="000000"/>
                    </a:solidFill>
                  </a:uFill>
                  <a:latin typeface="Century Gothic"/>
                  <a:ea typeface="Century Gothic"/>
                  <a:cs typeface="Century Gothic"/>
                </a:rPr>
                <a:t>privacidad</a:t>
              </a:r>
              <a:r>
                <a:rPr lang="es-US" sz="2000" b="0" i="0" strike="noStrike" cap="none" spc="0" baseline="0">
                  <a:solidFill>
                    <a:srgbClr val="000000"/>
                  </a:solidFill>
                  <a:effectLst/>
                  <a:latin typeface="Century Gothic"/>
                  <a:ea typeface="Century Gothic"/>
                  <a:cs typeface="Century Gothic"/>
                </a:rPr>
                <a:t>?</a:t>
              </a:r>
            </a:p>
            <a:p>
              <a:pPr>
                <a:lnSpc>
                  <a:spcPct val="90000"/>
                </a:lnSpc>
                <a:spcBef>
                  <a:spcPct val="0"/>
                </a:spcBef>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¿Que los empleados </a:t>
              </a:r>
              <a:r>
                <a:rPr lang="es-US" sz="2000" b="1" i="0" u="sng" strike="noStrike" cap="none" spc="0" baseline="0">
                  <a:solidFill>
                    <a:srgbClr val="000000"/>
                  </a:solidFill>
                  <a:effectLst/>
                  <a:uFill>
                    <a:solidFill>
                      <a:srgbClr val="000000"/>
                    </a:solidFill>
                  </a:uFill>
                  <a:latin typeface="Century Gothic"/>
                  <a:ea typeface="Century Gothic"/>
                  <a:cs typeface="Century Gothic"/>
                </a:rPr>
                <a:t>no</a:t>
              </a:r>
              <a:r>
                <a:rPr lang="es-US" sz="2000" b="0" i="0" strike="noStrike" cap="none" spc="0" baseline="0">
                  <a:solidFill>
                    <a:srgbClr val="000000"/>
                  </a:solidFill>
                  <a:effectLst/>
                  <a:latin typeface="Century Gothic"/>
                  <a:ea typeface="Century Gothic"/>
                  <a:cs typeface="Century Gothic"/>
                </a:rPr>
                <a:t> hagan llamadas telefónicas personales o mensajes de texto mientras trabajan para usted?</a:t>
              </a:r>
            </a:p>
            <a:p>
              <a:pPr>
                <a:lnSpc>
                  <a:spcPct val="90000"/>
                </a:lnSpc>
                <a:spcBef>
                  <a:spcPct val="0"/>
                </a:spcBef>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¿Alguien que </a:t>
              </a:r>
              <a:r>
                <a:rPr lang="es-US" sz="2000" b="0" i="0" u="sng" strike="noStrike" cap="none" spc="0" baseline="0">
                  <a:solidFill>
                    <a:srgbClr val="000000"/>
                  </a:solidFill>
                  <a:effectLst/>
                  <a:uFill>
                    <a:solidFill>
                      <a:srgbClr val="000000"/>
                    </a:solidFill>
                  </a:uFill>
                  <a:latin typeface="Century Gothic"/>
                  <a:ea typeface="Century Gothic"/>
                  <a:cs typeface="Century Gothic"/>
                </a:rPr>
                <a:t>entienda</a:t>
              </a:r>
              <a:r>
                <a:rPr lang="es-US" sz="2000" b="0" i="0" strike="noStrike" cap="none" spc="0" baseline="0">
                  <a:solidFill>
                    <a:srgbClr val="000000"/>
                  </a:solidFill>
                  <a:effectLst/>
                  <a:latin typeface="Century Gothic"/>
                  <a:ea typeface="Century Gothic"/>
                  <a:cs typeface="Century Gothic"/>
                </a:rPr>
                <a:t> su </a:t>
              </a:r>
              <a:r>
                <a:rPr lang="es-US" sz="2000" b="0" i="0" u="sng" strike="noStrike" cap="none" spc="0" baseline="0">
                  <a:solidFill>
                    <a:srgbClr val="000000"/>
                  </a:solidFill>
                  <a:effectLst/>
                  <a:uFill>
                    <a:solidFill>
                      <a:srgbClr val="000000"/>
                    </a:solidFill>
                  </a:uFill>
                  <a:latin typeface="Century Gothic"/>
                  <a:ea typeface="Century Gothic"/>
                  <a:cs typeface="Century Gothic"/>
                </a:rPr>
                <a:t>cultura</a:t>
              </a:r>
              <a:r>
                <a:rPr lang="es-US" sz="2000" b="0" i="0" strike="noStrike" cap="none" spc="0" baseline="0">
                  <a:solidFill>
                    <a:srgbClr val="000000"/>
                  </a:solidFill>
                  <a:effectLst/>
                  <a:latin typeface="Century Gothic"/>
                  <a:ea typeface="Century Gothic"/>
                  <a:cs typeface="Century Gothic"/>
                </a:rPr>
                <a:t>?</a:t>
              </a:r>
            </a:p>
          </p:txBody>
        </p:sp>
      </p:grpSp>
      <p:sp>
        <p:nvSpPr>
          <p:cNvPr id="29" name="TextBox 28">
            <a:hlinkClick r:id="rId4" action="ppaction://hlinkfile"/>
          </p:cNvPr>
          <p:cNvSpPr txBox="1"/>
          <p:nvPr/>
        </p:nvSpPr>
        <p:spPr>
          <a:xfrm>
            <a:off x="102785" y="1109934"/>
            <a:ext cx="6225536" cy="341632"/>
          </a:xfrm>
          <a:prstGeom prst="rect">
            <a:avLst/>
          </a:prstGeom>
          <a:noFill/>
        </p:spPr>
        <p:txBody>
          <a:bodyPr wrap="square" rtlCol="0">
            <a:spAutoFit/>
          </a:bodyPr>
          <a:lstStyle/>
          <a:p>
            <a:pPr>
              <a:lnSpc>
                <a:spcPct val="90000"/>
              </a:lnSpc>
              <a:spcBef>
                <a:spcPct val="0"/>
              </a:spcBef>
            </a:pPr>
            <a:r>
              <a:rPr lang="es-US" b="0"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hlinkClick r:id="rId5" history="0"/>
              </a:rPr>
              <a:t>* Papeles y selección de proveedores de servicios</a:t>
            </a:r>
          </a:p>
        </p:txBody>
      </p:sp>
      <p:sp>
        <p:nvSpPr>
          <p:cNvPr id="30" name="Rectangle 29">
            <a:extLst>
              <a:ext uri="{FF2B5EF4-FFF2-40B4-BE49-F238E27FC236}">
                <a16:creationId xmlns:a16="http://schemas.microsoft.com/office/drawing/2014/main" id="{12AFCF52-822E-FD43-A350-793208F0A42B}"/>
              </a:ext>
            </a:extLst>
          </p:cNvPr>
          <p:cNvSpPr/>
          <p:nvPr/>
        </p:nvSpPr>
        <p:spPr>
          <a:xfrm>
            <a:off x="1611690" y="1692807"/>
            <a:ext cx="9228825" cy="943677"/>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a:t>
            </a:r>
          </a:p>
        </p:txBody>
      </p:sp>
      <p:sp>
        <p:nvSpPr>
          <p:cNvPr id="28" name="TextBox 27"/>
          <p:cNvSpPr txBox="1"/>
          <p:nvPr/>
        </p:nvSpPr>
        <p:spPr>
          <a:xfrm>
            <a:off x="2150782" y="1743330"/>
            <a:ext cx="8342637" cy="707886"/>
          </a:xfrm>
          <a:prstGeom prst="rect">
            <a:avLst/>
          </a:prstGeom>
          <a:noFill/>
        </p:spPr>
        <p:txBody>
          <a:bodyPr wrap="square" rtlCol="0">
            <a:spAutoFit/>
          </a:bodyPr>
          <a:lstStyle/>
          <a:p>
            <a:pPr algn="ctr"/>
            <a:r>
              <a:rPr lang="es-US" sz="2000" b="0" i="0" strike="noStrike" cap="none" spc="0" baseline="0">
                <a:solidFill>
                  <a:srgbClr val="000000"/>
                </a:solidFill>
                <a:effectLst/>
                <a:latin typeface="Century Gothic"/>
                <a:ea typeface="Century Gothic"/>
                <a:cs typeface="Century Gothic"/>
              </a:rPr>
              <a:t>Piense en los papeles que </a:t>
            </a:r>
            <a:r>
              <a:rPr lang="es-US" sz="2000" b="1" i="0" u="sng" strike="noStrike" cap="none" spc="0" baseline="0">
                <a:solidFill>
                  <a:srgbClr val="000000"/>
                </a:solidFill>
                <a:effectLst/>
                <a:uFill>
                  <a:solidFill>
                    <a:srgbClr val="000000"/>
                  </a:solidFill>
                </a:uFill>
                <a:latin typeface="Century Gothic"/>
                <a:ea typeface="Century Gothic"/>
                <a:cs typeface="Century Gothic"/>
              </a:rPr>
              <a:t>debe</a:t>
            </a:r>
            <a:r>
              <a:rPr lang="es-US" sz="2000" b="0" i="0" strike="noStrike" cap="none" spc="0" baseline="0">
                <a:solidFill>
                  <a:srgbClr val="000000"/>
                </a:solidFill>
                <a:effectLst/>
                <a:latin typeface="Century Gothic"/>
                <a:ea typeface="Century Gothic"/>
                <a:cs typeface="Century Gothic"/>
              </a:rPr>
              <a:t> cumplir su proveedor…</a:t>
            </a:r>
          </a:p>
          <a:p>
            <a:pPr algn="ctr"/>
            <a:r>
              <a:rPr lang="es-US" sz="2000" b="0" i="0" strike="noStrike" cap="none" spc="0" baseline="0">
                <a:solidFill>
                  <a:srgbClr val="000000"/>
                </a:solidFill>
                <a:effectLst/>
                <a:latin typeface="Century Gothic"/>
                <a:ea typeface="Century Gothic"/>
                <a:cs typeface="Century Gothic"/>
              </a:rPr>
              <a:t>¿Qué tipo de proveedor desea </a:t>
            </a:r>
            <a:r>
              <a:rPr lang="es-US" sz="2000" b="1" i="0" u="sng" strike="noStrike" cap="none" spc="0" baseline="0">
                <a:solidFill>
                  <a:srgbClr val="000000"/>
                </a:solidFill>
                <a:effectLst/>
                <a:uFill>
                  <a:solidFill>
                    <a:srgbClr val="000000"/>
                  </a:solidFill>
                </a:uFill>
                <a:latin typeface="Century Gothic"/>
                <a:ea typeface="Century Gothic"/>
                <a:cs typeface="Century Gothic"/>
              </a:rPr>
              <a:t>usted</a:t>
            </a:r>
            <a:r>
              <a:rPr lang="es-US" sz="2000" b="0" i="0" strike="noStrike" cap="none" spc="0" baseline="0">
                <a:solidFill>
                  <a:srgbClr val="000000"/>
                </a:solidFill>
                <a:effectLst/>
                <a:latin typeface="Century Gothic"/>
                <a:ea typeface="Century Gothic"/>
                <a:cs typeface="Century Gothic"/>
              </a:rPr>
              <a:t>?</a:t>
            </a:r>
          </a:p>
        </p:txBody>
      </p:sp>
      <p:grpSp>
        <p:nvGrpSpPr>
          <p:cNvPr id="32" name="Group 31"/>
          <p:cNvGrpSpPr/>
          <p:nvPr/>
        </p:nvGrpSpPr>
        <p:grpSpPr>
          <a:xfrm>
            <a:off x="219922" y="2763738"/>
            <a:ext cx="5666527" cy="3905940"/>
            <a:chOff x="-4000545" y="2854247"/>
            <a:chExt cx="5196158" cy="3905940"/>
          </a:xfrm>
        </p:grpSpPr>
        <p:sp>
          <p:nvSpPr>
            <p:cNvPr id="24" name="Rectangle 23">
              <a:extLst>
                <a:ext uri="{FF2B5EF4-FFF2-40B4-BE49-F238E27FC236}">
                  <a16:creationId xmlns:a16="http://schemas.microsoft.com/office/drawing/2014/main" id="{63C96084-EBD4-6746-BBB9-A441E1AC503E}"/>
                </a:ext>
              </a:extLst>
            </p:cNvPr>
            <p:cNvSpPr/>
            <p:nvPr/>
          </p:nvSpPr>
          <p:spPr>
            <a:xfrm>
              <a:off x="-4000545" y="2854247"/>
              <a:ext cx="5196158" cy="390594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31" name="TextBox 30"/>
            <p:cNvSpPr txBox="1"/>
            <p:nvPr/>
          </p:nvSpPr>
          <p:spPr>
            <a:xfrm>
              <a:off x="-3904549" y="2915418"/>
              <a:ext cx="5009169" cy="2862322"/>
            </a:xfrm>
            <a:prstGeom prst="rect">
              <a:avLst/>
            </a:prstGeom>
            <a:noFill/>
          </p:spPr>
          <p:txBody>
            <a:bodyPr wrap="square" rtlCol="0">
              <a:spAutoFit/>
            </a:bodyPr>
            <a:lstStyle/>
            <a:p>
              <a:pPr>
                <a:lnSpc>
                  <a:spcPct val="90000"/>
                </a:lnSpc>
                <a:spcBef>
                  <a:spcPct val="0"/>
                </a:spcBef>
              </a:pPr>
              <a:r>
                <a:rPr lang="es-US" sz="2000" b="0" i="0" strike="noStrike" cap="none" spc="0" baseline="0">
                  <a:solidFill>
                    <a:srgbClr val="000000"/>
                  </a:solidFill>
                  <a:effectLst/>
                  <a:latin typeface="Century Gothic"/>
                  <a:ea typeface="Century Gothic"/>
                  <a:cs typeface="Century Gothic"/>
                </a:rPr>
                <a:t>¿QUÉ </a:t>
              </a:r>
              <a:r>
                <a:rPr lang="es-US" sz="2000" b="1" i="0" u="sng" strike="noStrike" cap="none" spc="0" baseline="0">
                  <a:solidFill>
                    <a:srgbClr val="000000"/>
                  </a:solidFill>
                  <a:effectLst/>
                  <a:uFill>
                    <a:solidFill>
                      <a:srgbClr val="000000"/>
                    </a:solidFill>
                  </a:uFill>
                  <a:latin typeface="Century Gothic"/>
                  <a:ea typeface="Century Gothic"/>
                  <a:cs typeface="Century Gothic"/>
                </a:rPr>
                <a:t>NECESITA</a:t>
              </a:r>
              <a:r>
                <a:rPr lang="es-US" sz="2000" b="0" i="0" strike="noStrike" cap="none" spc="0" baseline="0">
                  <a:solidFill>
                    <a:srgbClr val="000000"/>
                  </a:solidFill>
                  <a:effectLst/>
                  <a:latin typeface="Century Gothic"/>
                  <a:ea typeface="Century Gothic"/>
                  <a:cs typeface="Century Gothic"/>
                </a:rPr>
                <a:t>?</a:t>
              </a:r>
            </a:p>
            <a:p>
              <a:pPr>
                <a:lnSpc>
                  <a:spcPct val="90000"/>
                </a:lnSpc>
                <a:spcBef>
                  <a:spcPct val="0"/>
                </a:spcBef>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¿Alguien con conocimientos </a:t>
              </a:r>
              <a:r>
                <a:rPr lang="es-US" sz="2000" b="0" i="0" u="sng" strike="noStrike" cap="none" spc="0" baseline="0">
                  <a:solidFill>
                    <a:srgbClr val="000000"/>
                  </a:solidFill>
                  <a:effectLst/>
                  <a:uFill>
                    <a:solidFill>
                      <a:srgbClr val="000000"/>
                    </a:solidFill>
                  </a:uFill>
                  <a:latin typeface="Century Gothic"/>
                  <a:ea typeface="Century Gothic"/>
                  <a:cs typeface="Century Gothic"/>
                </a:rPr>
                <a:t>médicos</a:t>
              </a:r>
              <a:r>
                <a:rPr lang="es-US" sz="2000" b="0" i="0" strike="noStrike" cap="none" spc="0" baseline="0">
                  <a:solidFill>
                    <a:srgbClr val="000000"/>
                  </a:solidFill>
                  <a:effectLst/>
                  <a:latin typeface="Century Gothic"/>
                  <a:ea typeface="Century Gothic"/>
                  <a:cs typeface="Century Gothic"/>
                </a:rPr>
                <a:t>? </a:t>
              </a:r>
            </a:p>
            <a:p>
              <a:pPr>
                <a:lnSpc>
                  <a:spcPct val="90000"/>
                </a:lnSpc>
                <a:spcBef>
                  <a:spcPct val="0"/>
                </a:spcBef>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¿Alguien que </a:t>
              </a:r>
              <a:r>
                <a:rPr lang="es-US" sz="2000" b="0" i="0" u="sng" strike="noStrike" cap="none" spc="0" baseline="0">
                  <a:solidFill>
                    <a:srgbClr val="000000"/>
                  </a:solidFill>
                  <a:effectLst/>
                  <a:uFill>
                    <a:solidFill>
                      <a:srgbClr val="000000"/>
                    </a:solidFill>
                  </a:uFill>
                  <a:latin typeface="Century Gothic"/>
                  <a:ea typeface="Century Gothic"/>
                  <a:cs typeface="Century Gothic"/>
                </a:rPr>
                <a:t>sepa</a:t>
              </a:r>
              <a:r>
                <a:rPr lang="es-US" sz="2000" b="0" i="0" strike="noStrike" cap="none" spc="0" baseline="0">
                  <a:solidFill>
                    <a:srgbClr val="000000"/>
                  </a:solidFill>
                  <a:effectLst/>
                  <a:latin typeface="Century Gothic"/>
                  <a:ea typeface="Century Gothic"/>
                  <a:cs typeface="Century Gothic"/>
                </a:rPr>
                <a:t> su idioma?  </a:t>
              </a:r>
            </a:p>
            <a:p>
              <a:pPr>
                <a:lnSpc>
                  <a:spcPct val="90000"/>
                </a:lnSpc>
                <a:spcBef>
                  <a:spcPct val="0"/>
                </a:spcBef>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¿Alguien que </a:t>
              </a:r>
              <a:r>
                <a:rPr lang="es-US" sz="2000" b="0" i="0" u="sng" strike="noStrike" cap="none" spc="0" baseline="0">
                  <a:solidFill>
                    <a:srgbClr val="000000"/>
                  </a:solidFill>
                  <a:effectLst/>
                  <a:uFill>
                    <a:solidFill>
                      <a:srgbClr val="000000"/>
                    </a:solidFill>
                  </a:uFill>
                  <a:latin typeface="Century Gothic"/>
                  <a:ea typeface="Century Gothic"/>
                  <a:cs typeface="Century Gothic"/>
                </a:rPr>
                <a:t>conduzca</a:t>
              </a:r>
              <a:r>
                <a:rPr lang="es-US" sz="2000" b="0" i="0" strike="noStrike" cap="none" spc="0" baseline="0">
                  <a:solidFill>
                    <a:srgbClr val="000000"/>
                  </a:solidFill>
                  <a:effectLst/>
                  <a:latin typeface="Century Gothic"/>
                  <a:ea typeface="Century Gothic"/>
                  <a:cs typeface="Century Gothic"/>
                </a:rPr>
                <a:t>?</a:t>
              </a:r>
            </a:p>
            <a:p>
              <a:pPr marL="342900" indent="-342900">
                <a:lnSpc>
                  <a:spcPct val="90000"/>
                </a:lnSpc>
                <a:spcBef>
                  <a:spcPct val="0"/>
                </a:spcBef>
                <a:buFont typeface="Arial" panose="020B0604020202020204" pitchFamily="34" charset="0"/>
                <a:buChar char="•"/>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¿Alguien que puede apoyarlo en su cuidado </a:t>
              </a:r>
              <a:r>
                <a:rPr lang="es-US" sz="2000" b="0" i="0" u="sng" strike="noStrike" cap="none" spc="0" baseline="0">
                  <a:solidFill>
                    <a:srgbClr val="000000"/>
                  </a:solidFill>
                  <a:effectLst/>
                  <a:uFill>
                    <a:solidFill>
                      <a:srgbClr val="000000"/>
                    </a:solidFill>
                  </a:uFill>
                  <a:latin typeface="Century Gothic"/>
                  <a:ea typeface="Century Gothic"/>
                  <a:cs typeface="Century Gothic"/>
                </a:rPr>
                <a:t>personal</a:t>
              </a:r>
              <a:r>
                <a:rPr lang="es-US" sz="2000" b="0" i="0" strike="noStrike" cap="none" spc="0" baseline="0">
                  <a:solidFill>
                    <a:srgbClr val="000000"/>
                  </a:solidFill>
                  <a:effectLst/>
                  <a:latin typeface="Century Gothic"/>
                  <a:ea typeface="Century Gothic"/>
                  <a:cs typeface="Century Gothic"/>
                </a:rPr>
                <a:t> ?</a:t>
              </a:r>
            </a:p>
          </p:txBody>
        </p:sp>
      </p:grpSp>
      <p:sp>
        <p:nvSpPr>
          <p:cNvPr id="37" name="TextBox 36">
            <a:extLst>
              <a:ext uri="{FF2B5EF4-FFF2-40B4-BE49-F238E27FC236}">
                <a16:creationId xmlns:a16="http://schemas.microsoft.com/office/drawing/2014/main" id="{C8153160-F310-5D4D-A1DD-28A1A99CE5B9}"/>
              </a:ext>
            </a:extLst>
          </p:cNvPr>
          <p:cNvSpPr txBox="1"/>
          <p:nvPr/>
        </p:nvSpPr>
        <p:spPr>
          <a:xfrm>
            <a:off x="110210" y="595179"/>
            <a:ext cx="7361138" cy="424732"/>
          </a:xfrm>
          <a:prstGeom prst="rect">
            <a:avLst/>
          </a:prstGeom>
          <a:noFill/>
        </p:spPr>
        <p:txBody>
          <a:bodyPr wrap="square" rtlCol="0">
            <a:spAutoFit/>
          </a:bodyPr>
          <a:lstStyle/>
          <a:p>
            <a:pPr defTabSz="914400" rtl="0" eaLnBrk="1" latinLnBrk="0" hangingPunct="1">
              <a:lnSpc>
                <a:spcPct val="90000"/>
              </a:lnSpc>
              <a:spcBef>
                <a:spcPct val="0"/>
              </a:spcBef>
              <a:buNone/>
            </a:pPr>
            <a:r>
              <a:rPr lang="es-US" sz="2400" b="1" i="0" strike="noStrike" cap="none" spc="0" baseline="0">
                <a:solidFill>
                  <a:srgbClr val="181717"/>
                </a:solidFill>
                <a:effectLst/>
                <a:latin typeface="Century Gothic"/>
                <a:ea typeface="Century Gothic"/>
                <a:cs typeface="Century Gothic"/>
              </a:rPr>
              <a:t>PROVEEDORES DE SERVICIOS</a:t>
            </a:r>
          </a:p>
        </p:txBody>
      </p:sp>
    </p:spTree>
    <p:extLst>
      <p:ext uri="{BB962C8B-B14F-4D97-AF65-F5344CB8AC3E}">
        <p14:creationId xmlns:p14="http://schemas.microsoft.com/office/powerpoint/2010/main" val="345559834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 (FMS)</a:t>
            </a:r>
          </a:p>
        </p:txBody>
      </p:sp>
      <p:sp>
        <p:nvSpPr>
          <p:cNvPr id="3" name="Oval 2"/>
          <p:cNvSpPr/>
          <p:nvPr/>
        </p:nvSpPr>
        <p:spPr>
          <a:xfrm>
            <a:off x="5889014" y="828319"/>
            <a:ext cx="7186612" cy="7090509"/>
          </a:xfrm>
          <a:prstGeom prst="ellipse">
            <a:avLst/>
          </a:prstGeom>
          <a:blipFill dpi="0" rotWithShape="1">
            <a:blip r:embed="rId3">
              <a:alphaModFix amt="37000"/>
            </a:blip>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0D24028-0B8F-F24D-852B-770322111A8A}"/>
              </a:ext>
            </a:extLst>
          </p:cNvPr>
          <p:cNvGrpSpPr/>
          <p:nvPr/>
        </p:nvGrpSpPr>
        <p:grpSpPr>
          <a:xfrm>
            <a:off x="205124" y="2204816"/>
            <a:ext cx="7258870" cy="5285115"/>
            <a:chOff x="1603693" y="2409432"/>
            <a:chExt cx="8893619" cy="2103243"/>
          </a:xfrm>
        </p:grpSpPr>
        <p:sp>
          <p:nvSpPr>
            <p:cNvPr id="8" name="Rectangle 7">
              <a:extLst>
                <a:ext uri="{FF2B5EF4-FFF2-40B4-BE49-F238E27FC236}">
                  <a16:creationId xmlns:a16="http://schemas.microsoft.com/office/drawing/2014/main" id="{63C96084-EBD4-6746-BBB9-A441E1AC503E}"/>
                </a:ext>
              </a:extLst>
            </p:cNvPr>
            <p:cNvSpPr/>
            <p:nvPr/>
          </p:nvSpPr>
          <p:spPr>
            <a:xfrm>
              <a:off x="1603693" y="2409432"/>
              <a:ext cx="8893619" cy="2103243"/>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sz="1800" b="0" i="0" strike="noStrike" cap="none" spc="0" baseline="0">
                  <a:solidFill>
                    <a:srgbClr val="FFFFFF"/>
                  </a:solidFill>
                  <a:effectLst/>
                  <a:latin typeface="Calibri"/>
                  <a:ea typeface="Calibri"/>
                  <a:cs typeface="Calibri"/>
                </a:rPr>
                <a:t>Una persona que puede ayudarle a aplicar su programa</a:t>
              </a:r>
            </a:p>
            <a:p>
              <a:endParaRPr lang="en-US"/>
            </a:p>
          </p:txBody>
        </p:sp>
        <p:sp>
          <p:nvSpPr>
            <p:cNvPr id="9" name="TextBox 8">
              <a:extLst>
                <a:ext uri="{FF2B5EF4-FFF2-40B4-BE49-F238E27FC236}">
                  <a16:creationId xmlns:a16="http://schemas.microsoft.com/office/drawing/2014/main" id="{777DC424-2E0B-9E42-9DD7-C34CF5F79CA3}"/>
                </a:ext>
              </a:extLst>
            </p:cNvPr>
            <p:cNvSpPr txBox="1"/>
            <p:nvPr/>
          </p:nvSpPr>
          <p:spPr>
            <a:xfrm>
              <a:off x="1762615" y="2515246"/>
              <a:ext cx="8734697" cy="266582"/>
            </a:xfrm>
            <a:prstGeom prst="rect">
              <a:avLst/>
            </a:prstGeom>
            <a:noFill/>
          </p:spPr>
          <p:txBody>
            <a:bodyPr wrap="square" rtlCol="0">
              <a:spAutoFit/>
            </a:bodyPr>
            <a:lstStyle/>
            <a:p>
              <a:endParaRPr lang="en-US" sz="2100" i="1">
                <a:solidFill>
                  <a:srgbClr val="FF0000"/>
                </a:solidFill>
                <a:latin typeface="Century Gothic" panose="020B0502020202020204" pitchFamily="34" charset="0"/>
              </a:endParaRPr>
            </a:p>
          </p:txBody>
        </p:sp>
      </p:grpSp>
      <p:sp>
        <p:nvSpPr>
          <p:cNvPr id="6" name="Content Placeholder 2">
            <a:extLst>
              <a:ext uri="{FF2B5EF4-FFF2-40B4-BE49-F238E27FC236}">
                <a16:creationId xmlns:a16="http://schemas.microsoft.com/office/drawing/2014/main" id="{3342DE41-8F17-2D4C-8B67-B11AACD9804B}"/>
              </a:ext>
            </a:extLst>
          </p:cNvPr>
          <p:cNvSpPr txBox="1"/>
          <p:nvPr/>
        </p:nvSpPr>
        <p:spPr>
          <a:xfrm>
            <a:off x="299867" y="2009175"/>
            <a:ext cx="7124742" cy="4890546"/>
          </a:xfrm>
          <a:prstGeom prst="rect">
            <a:avLst/>
          </a:prstGeom>
        </p:spPr>
        <p:txBody>
          <a:bodyPr>
            <a:normAutofit fontScale="97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latin typeface="Century Gothic" panose="020B0502020202020204" pitchFamily="34" charset="0"/>
              <a:cs typeface="Arial" panose="020B0604020202020204" pitchFamily="34" charset="0"/>
            </a:endParaRPr>
          </a:p>
          <a:p>
            <a:r>
              <a:rPr lang="es-US" sz="1600" b="0" i="0" strike="noStrike" cap="none" spc="0" baseline="0" dirty="0">
                <a:solidFill>
                  <a:srgbClr val="000000"/>
                </a:solidFill>
                <a:effectLst/>
                <a:latin typeface="Century Gothic"/>
                <a:ea typeface="Century Gothic"/>
                <a:cs typeface="Century Gothic"/>
              </a:rPr>
              <a:t>Puede </a:t>
            </a:r>
            <a:r>
              <a:rPr lang="es-US" sz="1600" b="1" i="0" strike="noStrike" cap="none" spc="0" baseline="0" dirty="0">
                <a:solidFill>
                  <a:srgbClr val="000000"/>
                </a:solidFill>
                <a:effectLst/>
                <a:latin typeface="Century Gothic"/>
                <a:ea typeface="Century Gothic"/>
                <a:cs typeface="Century Gothic"/>
              </a:rPr>
              <a:t>elegir</a:t>
            </a:r>
            <a:r>
              <a:rPr lang="es-US" sz="1600" b="0" i="0" strike="noStrike" cap="none" spc="0" baseline="0" dirty="0">
                <a:solidFill>
                  <a:srgbClr val="000000"/>
                </a:solidFill>
                <a:effectLst/>
                <a:latin typeface="Century Gothic"/>
                <a:ea typeface="Century Gothic"/>
                <a:cs typeface="Century Gothic"/>
              </a:rPr>
              <a:t> su FMS</a:t>
            </a:r>
          </a:p>
          <a:p>
            <a:pPr marL="0" indent="0">
              <a:buNone/>
            </a:pPr>
            <a:endParaRPr lang="en-US" sz="1200" dirty="0">
              <a:latin typeface="Century Gothic" panose="020B0502020202020204" pitchFamily="34" charset="0"/>
              <a:cs typeface="Arial" panose="020B0604020202020204" pitchFamily="34" charset="0"/>
            </a:endParaRPr>
          </a:p>
          <a:p>
            <a:r>
              <a:rPr lang="es-US" sz="1600" b="0" i="0" strike="noStrike" cap="none" spc="0" baseline="0" dirty="0">
                <a:solidFill>
                  <a:srgbClr val="000000"/>
                </a:solidFill>
                <a:effectLst/>
                <a:latin typeface="Century Gothic"/>
                <a:ea typeface="Century Gothic"/>
                <a:cs typeface="Century Gothic"/>
              </a:rPr>
              <a:t>Un servicio </a:t>
            </a:r>
            <a:r>
              <a:rPr lang="es-US" sz="1600" b="1" i="0" strike="noStrike" cap="none" spc="0" baseline="0" dirty="0">
                <a:solidFill>
                  <a:srgbClr val="000000"/>
                </a:solidFill>
                <a:effectLst/>
                <a:latin typeface="Century Gothic"/>
                <a:ea typeface="Century Gothic"/>
                <a:cs typeface="Century Gothic"/>
              </a:rPr>
              <a:t>obligatorio</a:t>
            </a:r>
            <a:r>
              <a:rPr lang="es-US" sz="1600" b="0" i="0" strike="noStrike" cap="none" spc="0" baseline="0" dirty="0">
                <a:solidFill>
                  <a:srgbClr val="000000"/>
                </a:solidFill>
                <a:effectLst/>
                <a:latin typeface="Century Gothic"/>
                <a:ea typeface="Century Gothic"/>
                <a:cs typeface="Century Gothic"/>
              </a:rPr>
              <a:t> para el programa</a:t>
            </a:r>
          </a:p>
          <a:p>
            <a:pPr marL="0" indent="0">
              <a:buNone/>
            </a:pPr>
            <a:endParaRPr lang="en-US" sz="1200" dirty="0">
              <a:latin typeface="Century Gothic" panose="020B0502020202020204" pitchFamily="34" charset="0"/>
              <a:cs typeface="Arial" panose="020B0604020202020204" pitchFamily="34" charset="0"/>
            </a:endParaRPr>
          </a:p>
          <a:p>
            <a:r>
              <a:rPr lang="es-US" sz="1600" b="0" i="0" strike="noStrike" cap="none" spc="0" baseline="0" dirty="0">
                <a:solidFill>
                  <a:srgbClr val="000000"/>
                </a:solidFill>
                <a:effectLst/>
                <a:latin typeface="Century Gothic"/>
                <a:ea typeface="Century Gothic"/>
                <a:cs typeface="Century Gothic"/>
              </a:rPr>
              <a:t>Es </a:t>
            </a:r>
            <a:r>
              <a:rPr lang="es-US" sz="1600" b="1" i="0" strike="noStrike" cap="none" spc="0" baseline="0" dirty="0">
                <a:solidFill>
                  <a:srgbClr val="000000"/>
                </a:solidFill>
                <a:effectLst/>
                <a:latin typeface="Century Gothic"/>
                <a:ea typeface="Century Gothic"/>
                <a:cs typeface="Century Gothic"/>
              </a:rPr>
              <a:t>obligatorio</a:t>
            </a:r>
            <a:r>
              <a:rPr lang="es-US" sz="1600" b="0" i="0" strike="noStrike" cap="none" spc="0" baseline="0" dirty="0">
                <a:solidFill>
                  <a:srgbClr val="000000"/>
                </a:solidFill>
                <a:effectLst/>
                <a:latin typeface="Century Gothic"/>
                <a:ea typeface="Century Gothic"/>
                <a:cs typeface="Century Gothic"/>
              </a:rPr>
              <a:t> para la contratación</a:t>
            </a:r>
          </a:p>
          <a:p>
            <a:pPr marL="0" indent="0">
              <a:buNone/>
            </a:pPr>
            <a:endParaRPr lang="en-US" sz="1200" dirty="0">
              <a:latin typeface="Century Gothic" panose="020B0502020202020204" pitchFamily="34" charset="0"/>
              <a:cs typeface="Arial" panose="020B0604020202020204" pitchFamily="34" charset="0"/>
            </a:endParaRPr>
          </a:p>
          <a:p>
            <a:r>
              <a:rPr lang="es-US" sz="1600" b="0" i="0" strike="noStrike" cap="none" spc="0" baseline="0" dirty="0">
                <a:solidFill>
                  <a:srgbClr val="000000"/>
                </a:solidFill>
                <a:effectLst/>
                <a:latin typeface="Century Gothic"/>
                <a:ea typeface="Century Gothic"/>
                <a:cs typeface="Century Gothic"/>
              </a:rPr>
              <a:t>Usted paga el FMS de su plan de gastos</a:t>
            </a:r>
          </a:p>
          <a:p>
            <a:pPr marL="0" indent="0">
              <a:buNone/>
            </a:pPr>
            <a:endParaRPr lang="en-US" sz="1200" dirty="0">
              <a:latin typeface="Century Gothic" panose="020B0502020202020204" pitchFamily="34" charset="0"/>
              <a:cs typeface="Arial" panose="020B0604020202020204" pitchFamily="34" charset="0"/>
            </a:endParaRPr>
          </a:p>
          <a:p>
            <a:r>
              <a:rPr lang="es-US" sz="1600" b="0" i="0" u="sng" strike="noStrike" cap="none" spc="0" baseline="0" dirty="0">
                <a:solidFill>
                  <a:srgbClr val="000000"/>
                </a:solidFill>
                <a:effectLst/>
                <a:uFill>
                  <a:solidFill>
                    <a:srgbClr val="000000"/>
                  </a:solidFill>
                </a:uFill>
                <a:latin typeface="Century Gothic"/>
                <a:ea typeface="Century Gothic"/>
                <a:cs typeface="Century Gothic"/>
              </a:rPr>
              <a:t>Verifica</a:t>
            </a:r>
            <a:r>
              <a:rPr lang="es-US" sz="1600" b="0" i="0" strike="noStrike" cap="none" spc="0" baseline="0" dirty="0">
                <a:solidFill>
                  <a:srgbClr val="000000"/>
                </a:solidFill>
                <a:effectLst/>
                <a:latin typeface="Century Gothic"/>
                <a:ea typeface="Century Gothic"/>
                <a:cs typeface="Century Gothic"/>
              </a:rPr>
              <a:t> antecedentes y calificaciones </a:t>
            </a:r>
          </a:p>
          <a:p>
            <a:pPr marL="0" indent="0">
              <a:buNone/>
            </a:pPr>
            <a:endParaRPr lang="en-US" sz="1200" dirty="0">
              <a:solidFill>
                <a:prstClr val="black"/>
              </a:solidFill>
              <a:latin typeface="Century Gothic" panose="020B0502020202020204" pitchFamily="34" charset="0"/>
              <a:cs typeface="Arial" panose="020B0604020202020204" pitchFamily="34" charset="0"/>
            </a:endParaRPr>
          </a:p>
          <a:p>
            <a:r>
              <a:rPr lang="es-US" sz="1600" b="0" i="0" strike="noStrike" cap="none" spc="0" baseline="0" dirty="0">
                <a:solidFill>
                  <a:srgbClr val="000000"/>
                </a:solidFill>
                <a:effectLst/>
                <a:latin typeface="Century Gothic"/>
                <a:ea typeface="Century Gothic"/>
                <a:cs typeface="Century Gothic"/>
              </a:rPr>
              <a:t>Le ayuda a </a:t>
            </a:r>
            <a:r>
              <a:rPr lang="es-US" sz="1600" b="0" i="0" u="sng" strike="noStrike" cap="none" spc="0" baseline="0" dirty="0">
                <a:solidFill>
                  <a:srgbClr val="000000"/>
                </a:solidFill>
                <a:effectLst/>
                <a:uFill>
                  <a:solidFill>
                    <a:srgbClr val="000000"/>
                  </a:solidFill>
                </a:uFill>
                <a:latin typeface="Century Gothic"/>
                <a:ea typeface="Century Gothic"/>
                <a:cs typeface="Century Gothic"/>
              </a:rPr>
              <a:t>administrar</a:t>
            </a:r>
            <a:r>
              <a:rPr lang="es-US" sz="1600" b="0" i="0" strike="noStrike" cap="none" spc="0" baseline="0" dirty="0">
                <a:solidFill>
                  <a:srgbClr val="000000"/>
                </a:solidFill>
                <a:effectLst/>
                <a:latin typeface="Century Gothic"/>
                <a:ea typeface="Century Gothic"/>
                <a:cs typeface="Century Gothic"/>
              </a:rPr>
              <a:t> su plan de gastos</a:t>
            </a:r>
          </a:p>
          <a:p>
            <a:endParaRPr lang="en-US" sz="1200" dirty="0">
              <a:latin typeface="Century Gothic" panose="020B0502020202020204" pitchFamily="34" charset="0"/>
              <a:cs typeface="Arial" panose="020B0604020202020204" pitchFamily="34" charset="0"/>
            </a:endParaRPr>
          </a:p>
          <a:p>
            <a:r>
              <a:rPr lang="es-US" sz="1600" b="0" i="0" u="sng" strike="noStrike" cap="none" spc="0" baseline="0" dirty="0">
                <a:solidFill>
                  <a:srgbClr val="000000"/>
                </a:solidFill>
                <a:effectLst/>
                <a:uFill>
                  <a:solidFill>
                    <a:srgbClr val="000000"/>
                  </a:solidFill>
                </a:uFill>
                <a:latin typeface="Century Gothic"/>
                <a:ea typeface="Century Gothic"/>
                <a:cs typeface="Century Gothic"/>
              </a:rPr>
              <a:t>Da</a:t>
            </a:r>
            <a:r>
              <a:rPr lang="es-US" sz="1600" b="0" i="0" strike="noStrike" cap="none" spc="0" baseline="0" dirty="0">
                <a:solidFill>
                  <a:srgbClr val="000000"/>
                </a:solidFill>
                <a:effectLst/>
                <a:latin typeface="Century Gothic"/>
                <a:ea typeface="Century Gothic"/>
                <a:cs typeface="Century Gothic"/>
              </a:rPr>
              <a:t> un informe mensual sobre su plan de gastos</a:t>
            </a:r>
          </a:p>
          <a:p>
            <a:pPr marL="0" indent="0">
              <a:buFont typeface="Arial" panose="020B0604020202020204" pitchFamily="34" charset="0"/>
              <a:buNone/>
            </a:pPr>
            <a:endParaRPr lang="en-US" sz="2400" dirty="0"/>
          </a:p>
        </p:txBody>
      </p:sp>
      <p:grpSp>
        <p:nvGrpSpPr>
          <p:cNvPr id="2" name="Group 1">
            <a:extLst>
              <a:ext uri="{FF2B5EF4-FFF2-40B4-BE49-F238E27FC236}">
                <a16:creationId xmlns:a16="http://schemas.microsoft.com/office/drawing/2014/main" id="{4456BA49-BFB3-2F4C-83AB-9A70C342C499}"/>
              </a:ext>
            </a:extLst>
          </p:cNvPr>
          <p:cNvGrpSpPr/>
          <p:nvPr/>
        </p:nvGrpSpPr>
        <p:grpSpPr>
          <a:xfrm>
            <a:off x="7726842" y="1157019"/>
            <a:ext cx="4156864" cy="1648630"/>
            <a:chOff x="7422552" y="3951244"/>
            <a:chExt cx="4156864" cy="1648630"/>
          </a:xfrm>
        </p:grpSpPr>
        <p:sp>
          <p:nvSpPr>
            <p:cNvPr id="10" name="Rectangle 9">
              <a:extLst>
                <a:ext uri="{FF2B5EF4-FFF2-40B4-BE49-F238E27FC236}">
                  <a16:creationId xmlns:a16="http://schemas.microsoft.com/office/drawing/2014/main" id="{9F82F547-00F0-4546-8AAE-6DD06CB59C9F}"/>
                </a:ext>
              </a:extLst>
            </p:cNvPr>
            <p:cNvSpPr/>
            <p:nvPr/>
          </p:nvSpPr>
          <p:spPr>
            <a:xfrm>
              <a:off x="7424609" y="3951244"/>
              <a:ext cx="4154807" cy="164863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DDA522-AC52-E84B-9407-9AD25AADB1ED}"/>
                </a:ext>
              </a:extLst>
            </p:cNvPr>
            <p:cNvSpPr/>
            <p:nvPr/>
          </p:nvSpPr>
          <p:spPr>
            <a:xfrm>
              <a:off x="7422552" y="3974716"/>
              <a:ext cx="4119539" cy="1189909"/>
            </a:xfrm>
            <a:prstGeom prst="rect">
              <a:avLst/>
            </a:prstGeom>
          </p:spPr>
          <p:txBody>
            <a:bodyPr wrap="square">
              <a:spAutoFit/>
            </a:bodyPr>
            <a:lstStyle/>
            <a:p>
              <a:pPr algn="ctr"/>
              <a:r>
                <a:rPr lang="es-US" sz="2400" b="0" i="0" strike="noStrike" cap="none" spc="0" baseline="0" dirty="0">
                  <a:solidFill>
                    <a:srgbClr val="000000"/>
                  </a:solidFill>
                  <a:effectLst/>
                  <a:latin typeface="Century Gothic"/>
                  <a:ea typeface="Century Gothic"/>
                  <a:cs typeface="Century Gothic"/>
                </a:rPr>
                <a:t>¿Quién va a </a:t>
              </a:r>
              <a:r>
                <a:rPr lang="es-US" sz="2400" b="0" i="0" u="sng" strike="noStrike" cap="none" spc="0" baseline="0" dirty="0">
                  <a:solidFill>
                    <a:srgbClr val="000000"/>
                  </a:solidFill>
                  <a:effectLst/>
                  <a:uFill>
                    <a:solidFill>
                      <a:srgbClr val="000000"/>
                    </a:solidFill>
                  </a:uFill>
                  <a:latin typeface="Century Gothic"/>
                  <a:ea typeface="Century Gothic"/>
                  <a:cs typeface="Century Gothic"/>
                </a:rPr>
                <a:t>ayudarlo</a:t>
              </a:r>
              <a:r>
                <a:rPr lang="es-US" sz="2400" b="0" i="0" strike="noStrike" cap="none" spc="0" baseline="0" dirty="0">
                  <a:solidFill>
                    <a:srgbClr val="000000"/>
                  </a:solidFill>
                  <a:effectLst/>
                  <a:latin typeface="Century Gothic"/>
                  <a:ea typeface="Century Gothic"/>
                  <a:cs typeface="Century Gothic"/>
                </a:rPr>
                <a:t> a usted</a:t>
              </a:r>
              <a:r>
                <a:rPr lang="es-US" sz="2400" b="0" i="0" u="sng" strike="noStrike" cap="none" spc="0" baseline="0" dirty="0">
                  <a:solidFill>
                    <a:srgbClr val="000000"/>
                  </a:solidFill>
                  <a:effectLst/>
                  <a:uFill>
                    <a:solidFill>
                      <a:srgbClr val="000000"/>
                    </a:solidFill>
                  </a:uFill>
                  <a:latin typeface="Century Gothic"/>
                  <a:ea typeface="Century Gothic"/>
                  <a:cs typeface="Century Gothic"/>
                </a:rPr>
                <a:t> </a:t>
              </a:r>
              <a:r>
                <a:rPr lang="es-US" sz="2400" b="1" i="0" u="sng" strike="noStrike" cap="none" spc="0" baseline="0" dirty="0">
                  <a:solidFill>
                    <a:srgbClr val="000000"/>
                  </a:solidFill>
                  <a:effectLst/>
                  <a:uFill>
                    <a:solidFill>
                      <a:srgbClr val="000000"/>
                    </a:solidFill>
                  </a:uFill>
                  <a:latin typeface="Century Gothic"/>
                  <a:ea typeface="Century Gothic"/>
                  <a:cs typeface="Century Gothic"/>
                </a:rPr>
                <a:t> a pagar</a:t>
              </a:r>
              <a:r>
                <a:rPr lang="es-US" sz="2400" b="0" i="0" strike="noStrike" cap="none" spc="0" baseline="0" dirty="0">
                  <a:solidFill>
                    <a:srgbClr val="000000"/>
                  </a:solidFill>
                  <a:effectLst/>
                  <a:latin typeface="Century Gothic"/>
                  <a:ea typeface="Century Gothic"/>
                  <a:cs typeface="Century Gothic"/>
                </a:rPr>
                <a:t> los servicios y a sus empleados?</a:t>
              </a:r>
            </a:p>
          </p:txBody>
        </p:sp>
      </p:grpSp>
      <p:sp>
        <p:nvSpPr>
          <p:cNvPr id="13" name="TextBox 12"/>
          <p:cNvSpPr txBox="1"/>
          <p:nvPr/>
        </p:nvSpPr>
        <p:spPr>
          <a:xfrm>
            <a:off x="110210" y="1173152"/>
            <a:ext cx="6225536" cy="366126"/>
          </a:xfrm>
          <a:prstGeom prst="rect">
            <a:avLst/>
          </a:prstGeom>
          <a:noFill/>
        </p:spPr>
        <p:txBody>
          <a:bodyPr wrap="square" rtlCol="0">
            <a:spAutoFit/>
          </a:bodyPr>
          <a:lstStyle/>
          <a:p>
            <a:pPr>
              <a:lnSpc>
                <a:spcPct val="90000"/>
              </a:lnSpc>
              <a:spcBef>
                <a:spcPct val="0"/>
              </a:spcBef>
            </a:pPr>
            <a:r>
              <a:rPr lang="es-US" sz="2000" b="0"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El papel y responsabilidad de FMS </a:t>
            </a:r>
          </a:p>
        </p:txBody>
      </p:sp>
    </p:spTree>
    <p:extLst>
      <p:ext uri="{BB962C8B-B14F-4D97-AF65-F5344CB8AC3E}">
        <p14:creationId xmlns:p14="http://schemas.microsoft.com/office/powerpoint/2010/main" val="71949227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9" name="Oval 8"/>
          <p:cNvSpPr/>
          <p:nvPr/>
        </p:nvSpPr>
        <p:spPr>
          <a:xfrm>
            <a:off x="-413842" y="953176"/>
            <a:ext cx="7186612" cy="7090509"/>
          </a:xfrm>
          <a:prstGeom prst="ellipse">
            <a:avLst/>
          </a:prstGeom>
          <a:blipFill dpi="0" rotWithShape="1">
            <a:blip r:embed="rId3">
              <a:alphaModFix amt="56000"/>
            </a:blip>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C96084-EBD4-6746-BBB9-A441E1AC503E}"/>
              </a:ext>
            </a:extLst>
          </p:cNvPr>
          <p:cNvSpPr/>
          <p:nvPr/>
        </p:nvSpPr>
        <p:spPr>
          <a:xfrm>
            <a:off x="614364" y="2965117"/>
            <a:ext cx="5196158" cy="37085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Content Placeholder 2">
            <a:extLst>
              <a:ext uri="{FF2B5EF4-FFF2-40B4-BE49-F238E27FC236}">
                <a16:creationId xmlns:a16="http://schemas.microsoft.com/office/drawing/2014/main" id="{FB36FF11-4900-AB4E-A479-E474D55281A4}"/>
              </a:ext>
            </a:extLst>
          </p:cNvPr>
          <p:cNvSpPr txBox="1"/>
          <p:nvPr/>
        </p:nvSpPr>
        <p:spPr>
          <a:xfrm>
            <a:off x="760228" y="3130860"/>
            <a:ext cx="4838472" cy="3538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1800" b="0" i="0" strike="noStrike" cap="none" spc="0" baseline="0">
                <a:solidFill>
                  <a:srgbClr val="000000"/>
                </a:solidFill>
                <a:effectLst/>
                <a:latin typeface="Century Gothic"/>
                <a:ea typeface="Century Gothic"/>
                <a:cs typeface="Century Gothic"/>
              </a:rPr>
              <a:t>¿QUÉ </a:t>
            </a:r>
            <a:r>
              <a:rPr lang="es-US" sz="1800" b="1" i="0" u="sng" strike="noStrike" cap="none" spc="0" baseline="0">
                <a:solidFill>
                  <a:srgbClr val="000000"/>
                </a:solidFill>
                <a:effectLst/>
                <a:uFill>
                  <a:solidFill>
                    <a:srgbClr val="000000"/>
                  </a:solidFill>
                </a:uFill>
                <a:latin typeface="Century Gothic"/>
                <a:ea typeface="Century Gothic"/>
                <a:cs typeface="Century Gothic"/>
              </a:rPr>
              <a:t>NECESITA</a:t>
            </a:r>
            <a:r>
              <a:rPr lang="es-US" sz="1800" b="0" i="0" strike="noStrike" cap="none" spc="0" baseline="0">
                <a:solidFill>
                  <a:srgbClr val="000000"/>
                </a:solidFill>
                <a:effectLst/>
                <a:latin typeface="Century Gothic"/>
                <a:ea typeface="Century Gothic"/>
                <a:cs typeface="Century Gothic"/>
              </a:rPr>
              <a:t>?</a:t>
            </a:r>
          </a:p>
          <a:p>
            <a:r>
              <a:rPr lang="es-US" sz="1800" b="0" i="0" strike="noStrike" cap="none" spc="0" baseline="0">
                <a:solidFill>
                  <a:srgbClr val="000000"/>
                </a:solidFill>
                <a:effectLst/>
                <a:latin typeface="Century Gothic"/>
                <a:ea typeface="Century Gothic"/>
                <a:cs typeface="Century Gothic"/>
              </a:rPr>
              <a:t>¿Necesita ayuda con los empleados? </a:t>
            </a:r>
          </a:p>
          <a:p>
            <a:pPr marL="0" indent="0">
              <a:buNone/>
            </a:pPr>
            <a:endParaRPr lang="en-US" sz="800">
              <a:latin typeface="Century Gothic" panose="020B0502020202020204" pitchFamily="34" charset="0"/>
            </a:endParaRPr>
          </a:p>
          <a:p>
            <a:r>
              <a:rPr lang="es-US" sz="1800" b="0" i="0" strike="noStrike" cap="none" spc="0" baseline="0">
                <a:solidFill>
                  <a:srgbClr val="000000"/>
                </a:solidFill>
                <a:effectLst/>
                <a:latin typeface="Century Gothic"/>
                <a:ea typeface="Century Gothic"/>
                <a:cs typeface="Century Gothic"/>
              </a:rPr>
              <a:t>¿Necesita más ayuda o recordatorios para asegurarse de que se mantenga dentro de su plan de gastos? 	</a:t>
            </a:r>
          </a:p>
          <a:p>
            <a:pPr marL="0" indent="0">
              <a:buNone/>
            </a:pPr>
            <a:endParaRPr lang="en-US" sz="100">
              <a:latin typeface="Century Gothic" panose="020B0502020202020204" pitchFamily="34" charset="0"/>
            </a:endParaRPr>
          </a:p>
          <a:p>
            <a:r>
              <a:rPr lang="es-US" sz="1800" b="0" i="0" strike="noStrike" cap="none" spc="0" baseline="0">
                <a:solidFill>
                  <a:srgbClr val="000000"/>
                </a:solidFill>
                <a:effectLst/>
                <a:latin typeface="Century Gothic"/>
                <a:ea typeface="Century Gothic"/>
                <a:cs typeface="Century Gothic"/>
              </a:rPr>
              <a:t>¿Solo necesita para pagar las facturas y enviarle estados de cuentas? </a:t>
            </a:r>
          </a:p>
          <a:p>
            <a:endParaRPr lang="en-US" sz="800">
              <a:latin typeface="Century Gothic" panose="020B0502020202020204" pitchFamily="34" charset="0"/>
            </a:endParaRPr>
          </a:p>
          <a:p>
            <a:r>
              <a:rPr lang="es-US" sz="1800" b="0" i="0" strike="noStrike" cap="none" spc="0" baseline="0">
                <a:solidFill>
                  <a:srgbClr val="000000"/>
                </a:solidFill>
                <a:effectLst/>
                <a:latin typeface="Century Gothic"/>
                <a:ea typeface="Century Gothic"/>
                <a:cs typeface="Century Gothic"/>
              </a:rPr>
              <a:t>¿Necesita comprar bienes y suministros?</a:t>
            </a:r>
          </a:p>
          <a:p>
            <a:pPr marL="0" indent="0">
              <a:buNone/>
            </a:pPr>
            <a:endParaRPr lang="en-US" sz="100">
              <a:latin typeface="Century Gothic" panose="020B0502020202020204" pitchFamily="34" charset="0"/>
            </a:endParaRPr>
          </a:p>
          <a:p>
            <a:pPr marL="0" indent="0">
              <a:buNone/>
            </a:pPr>
            <a:endParaRPr lang="en-US" sz="700">
              <a:latin typeface="Century Gothic" panose="020B0502020202020204" pitchFamily="34" charset="0"/>
            </a:endParaRPr>
          </a:p>
          <a:p>
            <a:pPr marL="0" indent="0">
              <a:buNone/>
            </a:pPr>
            <a:endParaRPr lang="en-US" sz="800">
              <a:latin typeface="Century Gothic" panose="020B0502020202020204" pitchFamily="34" charset="0"/>
            </a:endParaRPr>
          </a:p>
          <a:p>
            <a:endParaRPr lang="en-US" sz="2000"/>
          </a:p>
        </p:txBody>
      </p:sp>
      <p:pic>
        <p:nvPicPr>
          <p:cNvPr id="2" name="Picture 1"/>
          <p:cNvPicPr>
            <a:picLocks noChangeAspect="1"/>
          </p:cNvPicPr>
          <p:nvPr/>
        </p:nvPicPr>
        <p:blipFill>
          <a:blip r:embed="rId4"/>
          <a:stretch>
            <a:fillRect/>
          </a:stretch>
        </p:blipFill>
        <p:spPr>
          <a:xfrm>
            <a:off x="6467965" y="2965117"/>
            <a:ext cx="5206435" cy="3724979"/>
          </a:xfrm>
          <a:prstGeom prst="rect">
            <a:avLst/>
          </a:prstGeom>
        </p:spPr>
      </p:pic>
      <p:grpSp>
        <p:nvGrpSpPr>
          <p:cNvPr id="3" name="Group 2"/>
          <p:cNvGrpSpPr/>
          <p:nvPr/>
        </p:nvGrpSpPr>
        <p:grpSpPr>
          <a:xfrm>
            <a:off x="2191295" y="1486742"/>
            <a:ext cx="7846447" cy="864770"/>
            <a:chOff x="2131137" y="1939594"/>
            <a:chExt cx="7846447" cy="864770"/>
          </a:xfrm>
        </p:grpSpPr>
        <p:sp>
          <p:nvSpPr>
            <p:cNvPr id="13" name="Rectangle 12">
              <a:extLst>
                <a:ext uri="{FF2B5EF4-FFF2-40B4-BE49-F238E27FC236}">
                  <a16:creationId xmlns:a16="http://schemas.microsoft.com/office/drawing/2014/main" id="{12AFCF52-822E-FD43-A350-793208F0A42B}"/>
                </a:ext>
              </a:extLst>
            </p:cNvPr>
            <p:cNvSpPr/>
            <p:nvPr/>
          </p:nvSpPr>
          <p:spPr>
            <a:xfrm>
              <a:off x="2296749" y="1939594"/>
              <a:ext cx="7515225" cy="864770"/>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sp>
          <p:nvSpPr>
            <p:cNvPr id="14" name="TextBox 13"/>
            <p:cNvSpPr txBox="1"/>
            <p:nvPr/>
          </p:nvSpPr>
          <p:spPr>
            <a:xfrm>
              <a:off x="2127213" y="1961471"/>
              <a:ext cx="7854293" cy="823783"/>
            </a:xfrm>
            <a:prstGeom prst="rect">
              <a:avLst/>
            </a:prstGeom>
            <a:noFill/>
          </p:spPr>
          <p:txBody>
            <a:bodyPr wrap="square" rtlCol="0">
              <a:spAutoFit/>
            </a:bodyPr>
            <a:lstStyle/>
            <a:p>
              <a:pPr algn="ctr"/>
              <a:r>
                <a:rPr lang="es-US" sz="2400" b="0" i="0" strike="noStrike" cap="none" spc="0" baseline="0">
                  <a:solidFill>
                    <a:srgbClr val="000000"/>
                  </a:solidFill>
                  <a:effectLst/>
                  <a:latin typeface="Century Gothic"/>
                  <a:ea typeface="Century Gothic"/>
                  <a:cs typeface="Century Gothic"/>
                </a:rPr>
                <a:t>Piense en lo que </a:t>
              </a:r>
              <a:r>
                <a:rPr lang="es-US" sz="2400" b="1" i="0" u="sng" strike="noStrike" cap="none" spc="0" baseline="0">
                  <a:solidFill>
                    <a:srgbClr val="000000"/>
                  </a:solidFill>
                  <a:effectLst/>
                  <a:uFill>
                    <a:solidFill>
                      <a:srgbClr val="000000"/>
                    </a:solidFill>
                  </a:uFill>
                  <a:latin typeface="Century Gothic"/>
                  <a:ea typeface="Century Gothic"/>
                  <a:cs typeface="Century Gothic"/>
                </a:rPr>
                <a:t>usted</a:t>
              </a:r>
              <a:r>
                <a:rPr lang="es-US" sz="2400" b="0" i="0" strike="noStrike" cap="none" spc="0" baseline="0">
                  <a:solidFill>
                    <a:srgbClr val="000000"/>
                  </a:solidFill>
                  <a:effectLst/>
                  <a:latin typeface="Century Gothic"/>
                  <a:ea typeface="Century Gothic"/>
                  <a:cs typeface="Century Gothic"/>
                </a:rPr>
                <a:t> necesita...</a:t>
              </a:r>
            </a:p>
            <a:p>
              <a:pPr algn="ctr"/>
              <a:r>
                <a:rPr lang="es-US" sz="2400" b="0" i="0" strike="noStrike" cap="none" spc="0" baseline="0">
                  <a:solidFill>
                    <a:srgbClr val="000000"/>
                  </a:solidFill>
                  <a:effectLst/>
                  <a:latin typeface="Century Gothic"/>
                  <a:ea typeface="Century Gothic"/>
                  <a:cs typeface="Century Gothic"/>
                </a:rPr>
                <a:t>Y lo que </a:t>
              </a:r>
              <a:r>
                <a:rPr lang="es-US" sz="2400" b="1" i="0" u="sng" strike="noStrike" cap="none" spc="0" baseline="0">
                  <a:solidFill>
                    <a:srgbClr val="000000"/>
                  </a:solidFill>
                  <a:effectLst/>
                  <a:uFill>
                    <a:solidFill>
                      <a:srgbClr val="000000"/>
                    </a:solidFill>
                  </a:uFill>
                  <a:latin typeface="Century Gothic"/>
                  <a:ea typeface="Century Gothic"/>
                  <a:cs typeface="Century Gothic"/>
                </a:rPr>
                <a:t>desea</a:t>
              </a:r>
            </a:p>
          </p:txBody>
        </p:sp>
      </p:grpSp>
      <p:sp>
        <p:nvSpPr>
          <p:cNvPr id="12" name="TextBox 11"/>
          <p:cNvSpPr txBox="1"/>
          <p:nvPr/>
        </p:nvSpPr>
        <p:spPr>
          <a:xfrm>
            <a:off x="6569097" y="3130860"/>
            <a:ext cx="5009170" cy="3880933"/>
          </a:xfrm>
          <a:prstGeom prst="rect">
            <a:avLst/>
          </a:prstGeom>
          <a:noFill/>
        </p:spPr>
        <p:txBody>
          <a:bodyPr wrap="square" rtlCol="0">
            <a:spAutoFit/>
          </a:bodyPr>
          <a:lstStyle/>
          <a:p>
            <a:pPr>
              <a:lnSpc>
                <a:spcPct val="90000"/>
              </a:lnSpc>
              <a:spcBef>
                <a:spcPct val="0"/>
              </a:spcBef>
            </a:pPr>
            <a:r>
              <a:rPr lang="es-US" sz="2000" b="0" i="0" strike="noStrike" cap="none" spc="0" baseline="0">
                <a:solidFill>
                  <a:srgbClr val="000000"/>
                </a:solidFill>
                <a:effectLst/>
                <a:latin typeface="Century Gothic"/>
                <a:ea typeface="Century Gothic"/>
                <a:cs typeface="Century Gothic"/>
              </a:rPr>
              <a:t>¿QUÉ </a:t>
            </a:r>
            <a:r>
              <a:rPr lang="es-US" sz="2000" b="1" i="0" u="sng" strike="noStrike" cap="none" spc="0" baseline="0">
                <a:solidFill>
                  <a:srgbClr val="000000"/>
                </a:solidFill>
                <a:effectLst/>
                <a:uFill>
                  <a:solidFill>
                    <a:srgbClr val="000000"/>
                  </a:solidFill>
                </a:uFill>
                <a:latin typeface="Century Gothic"/>
                <a:ea typeface="Century Gothic"/>
                <a:cs typeface="Century Gothic"/>
              </a:rPr>
              <a:t>DESEA</a:t>
            </a:r>
            <a:r>
              <a:rPr lang="es-US" sz="2000" b="0" i="0" strike="noStrike" cap="none" spc="0" baseline="0">
                <a:solidFill>
                  <a:srgbClr val="000000"/>
                </a:solidFill>
                <a:effectLst/>
                <a:latin typeface="Century Gothic"/>
                <a:ea typeface="Century Gothic"/>
                <a:cs typeface="Century Gothic"/>
              </a:rPr>
              <a:t>?</a:t>
            </a:r>
          </a:p>
          <a:p>
            <a:pPr>
              <a:lnSpc>
                <a:spcPct val="90000"/>
              </a:lnSpc>
              <a:spcBef>
                <a:spcPct val="0"/>
              </a:spcBef>
            </a:pPr>
            <a:endParaRPr lang="en-US" sz="8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¿Responsabilidad total de sus empleados?</a:t>
            </a:r>
          </a:p>
          <a:p>
            <a:pPr>
              <a:lnSpc>
                <a:spcPct val="90000"/>
              </a:lnSpc>
              <a:spcBef>
                <a:spcPct val="0"/>
              </a:spcBef>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¿Ayuda con el negocio de tener empleados?</a:t>
            </a:r>
          </a:p>
          <a:p>
            <a:pPr marL="342900" indent="-342900">
              <a:lnSpc>
                <a:spcPct val="90000"/>
              </a:lnSpc>
              <a:spcBef>
                <a:spcPct val="0"/>
              </a:spcBef>
              <a:buFont typeface="Arial" panose="020B0604020202020204" pitchFamily="34" charset="0"/>
              <a:buChar char="•"/>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¿Responsabilidad o no responsabilidad? </a:t>
            </a:r>
          </a:p>
          <a:p>
            <a:pPr marL="342900" indent="-342900">
              <a:lnSpc>
                <a:spcPct val="90000"/>
              </a:lnSpc>
              <a:spcBef>
                <a:spcPct val="0"/>
              </a:spcBef>
              <a:buFont typeface="Arial" panose="020B0604020202020204" pitchFamily="34" charset="0"/>
              <a:buChar char="•"/>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a:latin typeface="Century Gothic" panose="020B0502020202020204" pitchFamily="34" charset="0"/>
            </a:endParaRPr>
          </a:p>
          <a:p>
            <a:pPr marL="342900" indent="-342900">
              <a:lnSpc>
                <a:spcPct val="90000"/>
              </a:lnSpc>
              <a:spcBef>
                <a:spcPct val="0"/>
              </a:spcBef>
              <a:buFont typeface="Arial" panose="020B0604020202020204" pitchFamily="34" charset="0"/>
              <a:buChar char="•"/>
            </a:pPr>
            <a:endParaRPr lang="en-US" sz="2000">
              <a:latin typeface="Century Gothic" panose="020B0502020202020204" pitchFamily="34" charset="0"/>
            </a:endParaRPr>
          </a:p>
          <a:p>
            <a:pPr>
              <a:lnSpc>
                <a:spcPct val="90000"/>
              </a:lnSpc>
              <a:spcBef>
                <a:spcPct val="0"/>
              </a:spcBef>
            </a:pPr>
            <a:endParaRPr lang="en-US" sz="800">
              <a:latin typeface="Century Gothic" panose="020B0502020202020204" pitchFamily="34" charset="0"/>
            </a:endParaRPr>
          </a:p>
        </p:txBody>
      </p:sp>
      <p:sp>
        <p:nvSpPr>
          <p:cNvPr id="15" name="TextBox 14">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 (FMS)</a:t>
            </a:r>
          </a:p>
        </p:txBody>
      </p:sp>
      <p:sp>
        <p:nvSpPr>
          <p:cNvPr id="6" name="TextBox 5"/>
          <p:cNvSpPr txBox="1"/>
          <p:nvPr/>
        </p:nvSpPr>
        <p:spPr>
          <a:xfrm>
            <a:off x="102785" y="1109934"/>
            <a:ext cx="6225536" cy="366126"/>
          </a:xfrm>
          <a:prstGeom prst="rect">
            <a:avLst/>
          </a:prstGeom>
          <a:noFill/>
        </p:spPr>
        <p:txBody>
          <a:bodyPr wrap="square" rtlCol="0">
            <a:spAutoFit/>
          </a:bodyPr>
          <a:lstStyle/>
          <a:p>
            <a:pPr>
              <a:lnSpc>
                <a:spcPct val="90000"/>
              </a:lnSpc>
              <a:spcBef>
                <a:spcPct val="0"/>
              </a:spcBef>
            </a:pPr>
            <a:r>
              <a:rPr lang="es-US" sz="2000" b="0"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hlinkClick r:id="rId5" history="0"/>
              </a:rPr>
              <a:t>* Elegir el FMS correcto</a:t>
            </a:r>
          </a:p>
        </p:txBody>
      </p:sp>
    </p:spTree>
    <p:extLst>
      <p:ext uri="{BB962C8B-B14F-4D97-AF65-F5344CB8AC3E}">
        <p14:creationId xmlns:p14="http://schemas.microsoft.com/office/powerpoint/2010/main" val="217624631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1590492-A0D4-1C4C-937A-BB8683FFCDF5}"/>
              </a:ext>
            </a:extLst>
          </p:cNvPr>
          <p:cNvPicPr>
            <a:picLocks noChangeAspect="1"/>
          </p:cNvPicPr>
          <p:nvPr/>
        </p:nvPicPr>
        <p:blipFill>
          <a:blip r:embed="rId3">
            <a:alphaModFix amt="36000"/>
          </a:blip>
          <a:stretch>
            <a:fillRect/>
          </a:stretch>
        </p:blipFill>
        <p:spPr>
          <a:xfrm>
            <a:off x="4740387" y="1144504"/>
            <a:ext cx="7410157" cy="7410157"/>
          </a:xfrm>
          <a:prstGeom prst="rect">
            <a:avLst/>
          </a:prstGeom>
        </p:spPr>
      </p:pic>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10" y="595179"/>
            <a:ext cx="10035872"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ELEGIR LA PERSONA ADECUADA PARA EL PAPEL ADECUADO</a:t>
            </a:r>
            <a:r>
              <a:rPr lang="es-US" sz="2700" b="0" i="0" strike="noStrike" cap="none" spc="0" baseline="0" dirty="0">
                <a:solidFill>
                  <a:srgbClr val="181717"/>
                </a:solidFill>
                <a:effectLst/>
                <a:latin typeface="Century Gothic"/>
                <a:ea typeface="Century Gothic"/>
                <a:cs typeface="Century Gothic"/>
              </a:rPr>
              <a:t> </a:t>
            </a:r>
          </a:p>
        </p:txBody>
      </p:sp>
      <p:sp>
        <p:nvSpPr>
          <p:cNvPr id="3" name="Rectangle 2">
            <a:hlinkClick r:id="rId4" action="ppaction://hlinkfile"/>
            <a:extLst>
              <a:ext uri="{FF2B5EF4-FFF2-40B4-BE49-F238E27FC236}">
                <a16:creationId xmlns:a16="http://schemas.microsoft.com/office/drawing/2014/main" id="{DF7D36DA-B0BB-584C-A74B-AB29721E689D}"/>
              </a:ext>
            </a:extLst>
          </p:cNvPr>
          <p:cNvSpPr/>
          <p:nvPr/>
        </p:nvSpPr>
        <p:spPr>
          <a:xfrm>
            <a:off x="2528283" y="1125783"/>
            <a:ext cx="6664257" cy="579699"/>
          </a:xfrm>
          <a:prstGeom prst="rect">
            <a:avLst/>
          </a:prstGeom>
        </p:spPr>
        <p:txBody>
          <a:bodyPr wrap="square">
            <a:spAutoFit/>
          </a:bodyPr>
          <a:lstStyle/>
          <a:p>
            <a:r>
              <a:rPr lang="es-US" sz="3200" b="0" i="0" strike="noStrike" cap="none" spc="0" baseline="0">
                <a:solidFill>
                  <a:srgbClr val="000000"/>
                </a:solidFill>
                <a:effectLst/>
                <a:latin typeface="Century Gothic"/>
                <a:ea typeface="Century Gothic"/>
                <a:cs typeface="Century Gothic"/>
                <a:hlinkClick r:id="rId5" history="0"/>
              </a:rPr>
              <a:t>* Acuerdos con sus proveedores</a:t>
            </a:r>
          </a:p>
        </p:txBody>
      </p:sp>
      <p:grpSp>
        <p:nvGrpSpPr>
          <p:cNvPr id="25" name="Group 24">
            <a:extLst>
              <a:ext uri="{FF2B5EF4-FFF2-40B4-BE49-F238E27FC236}">
                <a16:creationId xmlns:a16="http://schemas.microsoft.com/office/drawing/2014/main" id="{70378309-4B32-1548-A354-ECAE00C708A2}"/>
              </a:ext>
            </a:extLst>
          </p:cNvPr>
          <p:cNvGrpSpPr/>
          <p:nvPr/>
        </p:nvGrpSpPr>
        <p:grpSpPr>
          <a:xfrm>
            <a:off x="1721696" y="1993392"/>
            <a:ext cx="8270772" cy="3803904"/>
            <a:chOff x="203792" y="2103120"/>
            <a:chExt cx="8270772" cy="3803904"/>
          </a:xfrm>
        </p:grpSpPr>
        <p:sp>
          <p:nvSpPr>
            <p:cNvPr id="23" name="Rectangle 22">
              <a:extLst>
                <a:ext uri="{FF2B5EF4-FFF2-40B4-BE49-F238E27FC236}">
                  <a16:creationId xmlns:a16="http://schemas.microsoft.com/office/drawing/2014/main" id="{4665E856-D10B-6B42-8C23-8B002D67729E}"/>
                </a:ext>
              </a:extLst>
            </p:cNvPr>
            <p:cNvSpPr/>
            <p:nvPr/>
          </p:nvSpPr>
          <p:spPr>
            <a:xfrm>
              <a:off x="203792" y="2103120"/>
              <a:ext cx="8270772" cy="380390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US" sz="1800" b="0" i="0" strike="noStrike" cap="none" spc="0" baseline="0">
                  <a:solidFill>
                    <a:srgbClr val="FFFFFF"/>
                  </a:solidFill>
                  <a:effectLst/>
                  <a:latin typeface="Calibri"/>
                  <a:ea typeface="Calibri"/>
                  <a:cs typeface="Calibri"/>
                </a:rPr>
                <a:t>Una persona que puede ayudarle a aplicar su programa</a:t>
              </a:r>
            </a:p>
            <a:p>
              <a:endParaRPr lang="en-US"/>
            </a:p>
          </p:txBody>
        </p:sp>
        <p:grpSp>
          <p:nvGrpSpPr>
            <p:cNvPr id="21" name="Group 20">
              <a:extLst>
                <a:ext uri="{FF2B5EF4-FFF2-40B4-BE49-F238E27FC236}">
                  <a16:creationId xmlns:a16="http://schemas.microsoft.com/office/drawing/2014/main" id="{03E814A0-E80C-AF41-8C1D-32C3B979E6A4}"/>
                </a:ext>
              </a:extLst>
            </p:cNvPr>
            <p:cNvGrpSpPr/>
            <p:nvPr/>
          </p:nvGrpSpPr>
          <p:grpSpPr>
            <a:xfrm>
              <a:off x="752220" y="2103120"/>
              <a:ext cx="7250794" cy="3469666"/>
              <a:chOff x="715644" y="2031765"/>
              <a:chExt cx="7250794" cy="3486407"/>
            </a:xfrm>
          </p:grpSpPr>
          <p:sp>
            <p:nvSpPr>
              <p:cNvPr id="2" name="Rectangle 1">
                <a:extLst>
                  <a:ext uri="{FF2B5EF4-FFF2-40B4-BE49-F238E27FC236}">
                    <a16:creationId xmlns:a16="http://schemas.microsoft.com/office/drawing/2014/main" id="{A0B982D1-B8A4-A141-91C2-5EB1A1BA5864}"/>
                  </a:ext>
                </a:extLst>
              </p:cNvPr>
              <p:cNvSpPr/>
              <p:nvPr/>
            </p:nvSpPr>
            <p:spPr>
              <a:xfrm>
                <a:off x="5788376" y="4506468"/>
                <a:ext cx="2178062" cy="1011704"/>
              </a:xfrm>
              <a:prstGeom prst="rect">
                <a:avLst/>
              </a:prstGeom>
            </p:spPr>
            <p:txBody>
              <a:bodyPr wrap="square">
                <a:spAutoFit/>
              </a:bodyPr>
              <a:lstStyle/>
              <a:p>
                <a:pPr algn="ctr">
                  <a:defRPr/>
                </a:pPr>
                <a:r>
                  <a:rPr lang="es-US" sz="2000" b="0" i="0" strike="noStrike" cap="none" spc="0" baseline="0" dirty="0">
                    <a:solidFill>
                      <a:srgbClr val="000000"/>
                    </a:solidFill>
                    <a:effectLst/>
                    <a:latin typeface="Century Gothic"/>
                    <a:ea typeface="Century Gothic"/>
                    <a:cs typeface="Century Gothic"/>
                  </a:rPr>
                  <a:t>Donde se llevará a cabo el servicio</a:t>
                </a:r>
              </a:p>
            </p:txBody>
          </p:sp>
          <p:pic>
            <p:nvPicPr>
              <p:cNvPr id="8" name="Picture 7" descr="Team:INSA-Lyon/Achievements - 2016.igem.org">
                <a:extLst>
                  <a:ext uri="{FF2B5EF4-FFF2-40B4-BE49-F238E27FC236}">
                    <a16:creationId xmlns:a16="http://schemas.microsoft.com/office/drawing/2014/main" id="{BE88503D-CF3B-C048-8B0C-C632E323D5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455" y="2031765"/>
                <a:ext cx="1416184" cy="1416184"/>
              </a:xfrm>
              <a:prstGeom prst="rect">
                <a:avLst/>
              </a:prstGeom>
            </p:spPr>
          </p:pic>
          <p:pic>
            <p:nvPicPr>
              <p:cNvPr id="9" name="Picture 8" descr="Team:INSA-Lyon/Achievements - 2016.igem.org">
                <a:extLst>
                  <a:ext uri="{FF2B5EF4-FFF2-40B4-BE49-F238E27FC236}">
                    <a16:creationId xmlns:a16="http://schemas.microsoft.com/office/drawing/2014/main" id="{F008C5CE-6DEF-F942-A8B1-006727C232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4049512"/>
                <a:ext cx="1416184" cy="1416184"/>
              </a:xfrm>
              <a:prstGeom prst="rect">
                <a:avLst/>
              </a:prstGeom>
            </p:spPr>
          </p:pic>
          <p:pic>
            <p:nvPicPr>
              <p:cNvPr id="10" name="Picture 9" descr="Team:INSA-Lyon/Achievements - 2016.igem.org">
                <a:extLst>
                  <a:ext uri="{FF2B5EF4-FFF2-40B4-BE49-F238E27FC236}">
                    <a16:creationId xmlns:a16="http://schemas.microsoft.com/office/drawing/2014/main" id="{7BC13C2F-422F-8943-96E6-53EE09A4A2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0555" y="3056294"/>
                <a:ext cx="1416184" cy="1416184"/>
              </a:xfrm>
              <a:prstGeom prst="rect">
                <a:avLst/>
              </a:prstGeom>
            </p:spPr>
          </p:pic>
          <p:pic>
            <p:nvPicPr>
              <p:cNvPr id="11" name="Picture 10" descr="Team:INSA-Lyon/Achievements - 2016.igem.org">
                <a:extLst>
                  <a:ext uri="{FF2B5EF4-FFF2-40B4-BE49-F238E27FC236}">
                    <a16:creationId xmlns:a16="http://schemas.microsoft.com/office/drawing/2014/main" id="{4534CD1C-485C-A940-B302-FAC9D39AD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960" y="2036790"/>
                <a:ext cx="1416184" cy="1416184"/>
              </a:xfrm>
              <a:prstGeom prst="rect">
                <a:avLst/>
              </a:prstGeom>
            </p:spPr>
          </p:pic>
          <p:pic>
            <p:nvPicPr>
              <p:cNvPr id="12" name="Picture 11" descr="Team:INSA-Lyon/Achievements - 2016.igem.org">
                <a:extLst>
                  <a:ext uri="{FF2B5EF4-FFF2-40B4-BE49-F238E27FC236}">
                    <a16:creationId xmlns:a16="http://schemas.microsoft.com/office/drawing/2014/main" id="{E56E2309-7996-C447-AF1E-E39F5F873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4049512"/>
                <a:ext cx="1416184" cy="1416184"/>
              </a:xfrm>
              <a:prstGeom prst="rect">
                <a:avLst/>
              </a:prstGeom>
            </p:spPr>
          </p:pic>
          <p:pic>
            <p:nvPicPr>
              <p:cNvPr id="13" name="Picture 12" descr="Team:INSA-Lyon/Achievements - 2016.igem.org">
                <a:extLst>
                  <a:ext uri="{FF2B5EF4-FFF2-40B4-BE49-F238E27FC236}">
                    <a16:creationId xmlns:a16="http://schemas.microsoft.com/office/drawing/2014/main" id="{CADF0A6C-56CB-3F43-9EFA-C70A5A07E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644" y="3056294"/>
                <a:ext cx="1416184" cy="1416184"/>
              </a:xfrm>
              <a:prstGeom prst="rect">
                <a:avLst/>
              </a:prstGeom>
            </p:spPr>
          </p:pic>
          <p:sp>
            <p:nvSpPr>
              <p:cNvPr id="14" name="TextBox 13">
                <a:extLst>
                  <a:ext uri="{FF2B5EF4-FFF2-40B4-BE49-F238E27FC236}">
                    <a16:creationId xmlns:a16="http://schemas.microsoft.com/office/drawing/2014/main" id="{EE291EF9-494F-A542-BFEC-95E8738AC5D0}"/>
                  </a:ext>
                </a:extLst>
              </p:cNvPr>
              <p:cNvSpPr txBox="1"/>
              <p:nvPr/>
            </p:nvSpPr>
            <p:spPr>
              <a:xfrm>
                <a:off x="2169426" y="2324650"/>
                <a:ext cx="1994999" cy="1011704"/>
              </a:xfrm>
              <a:prstGeom prst="rect">
                <a:avLst/>
              </a:prstGeom>
              <a:noFill/>
            </p:spPr>
            <p:txBody>
              <a:bodyPr wrap="square" rtlCol="0">
                <a:spAutoFit/>
              </a:bodyPr>
              <a:lstStyle/>
              <a:p>
                <a:pPr algn="ctr">
                  <a:defRPr/>
                </a:pPr>
                <a:r>
                  <a:rPr lang="es-US" sz="2000" b="0" i="0" strike="noStrike" cap="none" spc="0" baseline="0" dirty="0">
                    <a:solidFill>
                      <a:srgbClr val="000000"/>
                    </a:solidFill>
                    <a:effectLst/>
                    <a:latin typeface="Century Gothic"/>
                    <a:ea typeface="Century Gothic"/>
                    <a:cs typeface="Century Gothic"/>
                  </a:rPr>
                  <a:t>Las expectativas del trabajo</a:t>
                </a:r>
              </a:p>
            </p:txBody>
          </p:sp>
          <p:sp>
            <p:nvSpPr>
              <p:cNvPr id="15" name="TextBox 14">
                <a:extLst>
                  <a:ext uri="{FF2B5EF4-FFF2-40B4-BE49-F238E27FC236}">
                    <a16:creationId xmlns:a16="http://schemas.microsoft.com/office/drawing/2014/main" id="{E4F317F8-00FA-C14B-AB0B-1B319F53995E}"/>
                  </a:ext>
                </a:extLst>
              </p:cNvPr>
              <p:cNvSpPr txBox="1"/>
              <p:nvPr/>
            </p:nvSpPr>
            <p:spPr>
              <a:xfrm>
                <a:off x="2130740" y="3620439"/>
                <a:ext cx="2178062" cy="705127"/>
              </a:xfrm>
              <a:prstGeom prst="rect">
                <a:avLst/>
              </a:prstGeom>
              <a:noFill/>
            </p:spPr>
            <p:txBody>
              <a:bodyPr wrap="square" rtlCol="0">
                <a:spAutoFit/>
              </a:bodyPr>
              <a:lstStyle/>
              <a:p>
                <a:pPr algn="ctr">
                  <a:defRPr/>
                </a:pPr>
                <a:r>
                  <a:rPr lang="es-US" sz="2000" b="0" i="0" strike="noStrike" cap="none" spc="0" baseline="0" dirty="0">
                    <a:solidFill>
                      <a:srgbClr val="000000"/>
                    </a:solidFill>
                    <a:effectLst/>
                    <a:latin typeface="Century Gothic"/>
                    <a:ea typeface="Century Gothic"/>
                    <a:cs typeface="Century Gothic"/>
                  </a:rPr>
                  <a:t>Horas y días de trabajo</a:t>
                </a:r>
              </a:p>
            </p:txBody>
          </p:sp>
          <p:sp>
            <p:nvSpPr>
              <p:cNvPr id="16" name="TextBox 15">
                <a:extLst>
                  <a:ext uri="{FF2B5EF4-FFF2-40B4-BE49-F238E27FC236}">
                    <a16:creationId xmlns:a16="http://schemas.microsoft.com/office/drawing/2014/main" id="{5AC5308F-6F37-D349-AAE4-7E287E0385BB}"/>
                  </a:ext>
                </a:extLst>
              </p:cNvPr>
              <p:cNvSpPr txBox="1"/>
              <p:nvPr/>
            </p:nvSpPr>
            <p:spPr>
              <a:xfrm>
                <a:off x="2050472" y="4481297"/>
                <a:ext cx="2376858" cy="927785"/>
              </a:xfrm>
              <a:prstGeom prst="rect">
                <a:avLst/>
              </a:prstGeom>
              <a:noFill/>
            </p:spPr>
            <p:txBody>
              <a:bodyPr wrap="square" rtlCol="0">
                <a:spAutoFit/>
              </a:bodyPr>
              <a:lstStyle/>
              <a:p>
                <a:pPr algn="ctr">
                  <a:defRPr/>
                </a:pPr>
                <a:r>
                  <a:rPr lang="es-US" b="0" i="0" strike="noStrike" cap="none" spc="0" baseline="0" dirty="0">
                    <a:solidFill>
                      <a:srgbClr val="000000"/>
                    </a:solidFill>
                    <a:effectLst/>
                    <a:latin typeface="Century Gothic"/>
                    <a:ea typeface="Century Gothic"/>
                    <a:cs typeface="Century Gothic"/>
                  </a:rPr>
                  <a:t>¿Cómo va a hacer un seguimiento de cuándo trabajan?</a:t>
                </a:r>
              </a:p>
            </p:txBody>
          </p:sp>
          <p:sp>
            <p:nvSpPr>
              <p:cNvPr id="17" name="TextBox 16">
                <a:extLst>
                  <a:ext uri="{FF2B5EF4-FFF2-40B4-BE49-F238E27FC236}">
                    <a16:creationId xmlns:a16="http://schemas.microsoft.com/office/drawing/2014/main" id="{E69652DF-67D7-F54B-A022-7713A5D584EE}"/>
                  </a:ext>
                </a:extLst>
              </p:cNvPr>
              <p:cNvSpPr txBox="1"/>
              <p:nvPr/>
            </p:nvSpPr>
            <p:spPr>
              <a:xfrm>
                <a:off x="5737385" y="2389045"/>
                <a:ext cx="2178062" cy="1011704"/>
              </a:xfrm>
              <a:prstGeom prst="rect">
                <a:avLst/>
              </a:prstGeom>
              <a:noFill/>
            </p:spPr>
            <p:txBody>
              <a:bodyPr wrap="square" rtlCol="0">
                <a:spAutoFit/>
              </a:bodyPr>
              <a:lstStyle/>
              <a:p>
                <a:pPr algn="ctr">
                  <a:defRPr/>
                </a:pPr>
                <a:r>
                  <a:rPr lang="es-US" sz="2000" b="0" i="0" strike="noStrike" cap="none" spc="0" baseline="0" dirty="0">
                    <a:solidFill>
                      <a:srgbClr val="000000"/>
                    </a:solidFill>
                    <a:effectLst/>
                    <a:latin typeface="Century Gothic"/>
                    <a:ea typeface="Century Gothic"/>
                    <a:cs typeface="Century Gothic"/>
                  </a:rPr>
                  <a:t>Fecha de inicio/fecha de conclusión</a:t>
                </a:r>
              </a:p>
            </p:txBody>
          </p:sp>
          <p:sp>
            <p:nvSpPr>
              <p:cNvPr id="18" name="TextBox 17">
                <a:extLst>
                  <a:ext uri="{FF2B5EF4-FFF2-40B4-BE49-F238E27FC236}">
                    <a16:creationId xmlns:a16="http://schemas.microsoft.com/office/drawing/2014/main" id="{71E17CA4-D0EF-1A4B-ACAB-0481E3E58EE6}"/>
                  </a:ext>
                </a:extLst>
              </p:cNvPr>
              <p:cNvSpPr txBox="1"/>
              <p:nvPr/>
            </p:nvSpPr>
            <p:spPr>
              <a:xfrm>
                <a:off x="5662300" y="3649401"/>
                <a:ext cx="2178062" cy="398550"/>
              </a:xfrm>
              <a:prstGeom prst="rect">
                <a:avLst/>
              </a:prstGeom>
              <a:noFill/>
            </p:spPr>
            <p:txBody>
              <a:bodyPr wrap="square" rtlCol="0">
                <a:spAutoFit/>
              </a:bodyPr>
              <a:lstStyle/>
              <a:p>
                <a:pPr algn="ctr">
                  <a:defRPr/>
                </a:pPr>
                <a:r>
                  <a:rPr lang="es-US" sz="2000" b="0" i="0" strike="noStrike" cap="none" spc="0" baseline="0">
                    <a:solidFill>
                      <a:srgbClr val="000000"/>
                    </a:solidFill>
                    <a:effectLst/>
                    <a:latin typeface="Century Gothic"/>
                    <a:ea typeface="Century Gothic"/>
                    <a:cs typeface="Century Gothic"/>
                  </a:rPr>
                  <a:t>Tarifa de pago</a:t>
                </a:r>
              </a:p>
            </p:txBody>
          </p:sp>
        </p:grpSp>
      </p:grpSp>
    </p:spTree>
    <p:extLst>
      <p:ext uri="{BB962C8B-B14F-4D97-AF65-F5344CB8AC3E}">
        <p14:creationId xmlns:p14="http://schemas.microsoft.com/office/powerpoint/2010/main" val="6795535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hlinkClick r:id="rId3" history="0"/>
              </a:rPr>
              <a:t>* EJEMPLOS DE JASON Y SOFÍA</a:t>
            </a:r>
            <a:r>
              <a:rPr lang="es-US" sz="2700" b="1" i="0" strike="noStrike" cap="none" spc="0" baseline="0">
                <a:solidFill>
                  <a:srgbClr val="181717"/>
                </a:solidFill>
                <a:effectLst/>
                <a:latin typeface="Century Gothic"/>
                <a:ea typeface="Century Gothic"/>
                <a:cs typeface="Century Gothic"/>
                <a:hlinkClick r:id="rId4" history="0"/>
              </a:rPr>
              <a:t>  </a:t>
            </a:r>
          </a:p>
        </p:txBody>
      </p:sp>
      <p:pic>
        <p:nvPicPr>
          <p:cNvPr id="10" name="Picture 9" descr="Proceso administrativo: Imagenes de cabecera">
            <a:extLst>
              <a:ext uri="{FF2B5EF4-FFF2-40B4-BE49-F238E27FC236}">
                <a16:creationId xmlns:a16="http://schemas.microsoft.com/office/drawing/2014/main" id="{2BE76552-FB13-6647-9790-1F80E197C51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677556" y="2185987"/>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6">
            <a:alphaModFix amt="39000"/>
          </a:blip>
          <a:stretch>
            <a:fillRect/>
          </a:stretch>
        </p:blipFill>
        <p:spPr>
          <a:xfrm>
            <a:off x="6870033" y="3577288"/>
            <a:ext cx="1517195"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8549679" y="4307960"/>
            <a:ext cx="1707730" cy="1841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8331494" y="2368101"/>
            <a:ext cx="1465034" cy="1465006"/>
          </a:xfrm>
          <a:prstGeom prst="ellipse">
            <a:avLst/>
          </a:prstGeom>
          <a:blipFill dpi="0" rotWithShape="1">
            <a:blip r:embed="rId8"/>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dobe illustrator - How do I replicate the Apple Family Sharing Icon - Graphic Design Stack Exchan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8475" y="3332020"/>
            <a:ext cx="1001032" cy="1065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adobe illustrator - How do I replicate the Apple Family Sharing Icon - Graphic Design Stack Exchang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9029" y="2304140"/>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7">
            <a:alphaModFix amt="51000"/>
          </a:blip>
          <a:stretch>
            <a:fillRect/>
          </a:stretch>
        </p:blipFill>
        <p:spPr>
          <a:xfrm>
            <a:off x="614633" y="2081308"/>
            <a:ext cx="1707730" cy="18417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a:blip r:embed="rId11"/>
          <a:srcRect l="53809" t="24191" r="27699" b="45841"/>
          <a:stretch>
            <a:fillRect/>
          </a:stretch>
        </p:blipFill>
        <p:spPr>
          <a:xfrm>
            <a:off x="1978687" y="3840040"/>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a:extLst>
              <a:ext uri="{FF2B5EF4-FFF2-40B4-BE49-F238E27FC236}">
                <a16:creationId xmlns:a16="http://schemas.microsoft.com/office/drawing/2014/main" id="{DC381D81-C176-EE4F-B615-2DB4E3D294B9}"/>
              </a:ext>
            </a:extLst>
          </p:cNvPr>
          <p:cNvSpPr txBox="1"/>
          <p:nvPr/>
        </p:nvSpPr>
        <p:spPr>
          <a:xfrm>
            <a:off x="5774081" y="1174068"/>
            <a:ext cx="6653469" cy="5308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dirty="0">
                <a:solidFill>
                  <a:srgbClr val="203864"/>
                </a:solidFill>
                <a:effectLst/>
                <a:latin typeface="Century Gothic"/>
                <a:ea typeface="Century Gothic"/>
                <a:cs typeface="Century Gothic"/>
              </a:rPr>
              <a:t>Programa de autodeterminación</a:t>
            </a:r>
          </a:p>
        </p:txBody>
      </p:sp>
      <p:pic>
        <p:nvPicPr>
          <p:cNvPr id="24" name="Picture 23" descr="Proceso administrativo: Imagenes de cabecera">
            <a:extLst>
              <a:ext uri="{FF2B5EF4-FFF2-40B4-BE49-F238E27FC236}">
                <a16:creationId xmlns:a16="http://schemas.microsoft.com/office/drawing/2014/main" id="{90965D16-30E4-9C4C-8098-3CFEAE4BD27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739375" y="3874695"/>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ECA7A65-8161-0946-9F23-C66A3BF0B52E}"/>
              </a:ext>
            </a:extLst>
          </p:cNvPr>
          <p:cNvPicPr>
            <a:picLocks noChangeAspect="1"/>
          </p:cNvPicPr>
          <p:nvPr/>
        </p:nvPicPr>
        <p:blipFill>
          <a:blip r:embed="rId11"/>
          <a:srcRect l="53809" t="24191" r="27699" b="45841"/>
          <a:stretch>
            <a:fillRect/>
          </a:stretch>
        </p:blipFill>
        <p:spPr>
          <a:xfrm>
            <a:off x="10556445" y="4534428"/>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a:solidFill>
                  <a:schemeClr val="accent5">
                    <a:lumMod val="50000"/>
                  </a:schemeClr>
                </a:solidFill>
                <a:latin typeface="Berlin Sans FB Demi" panose="020E0802020502020306" pitchFamily="34" charset="0"/>
                <a:ea typeface="+mj-ea"/>
                <a:cs typeface="+mj-cs"/>
              </a:rPr>
              <a:t> </a:t>
            </a:r>
            <a:r>
              <a:rPr lang="en-US" sz="2000" kern="1200">
                <a:solidFill>
                  <a:schemeClr val="accent5">
                    <a:lumMod val="50000"/>
                  </a:schemeClr>
                </a:solidFill>
                <a:latin typeface="Century Gothic" panose="020B0502020202020204" pitchFamily="34" charset="0"/>
                <a:ea typeface="+mj-ea"/>
                <a:cs typeface="+mj-cs"/>
              </a:rPr>
              <a:t> </a:t>
            </a:r>
          </a:p>
        </p:txBody>
      </p:sp>
      <p:sp>
        <p:nvSpPr>
          <p:cNvPr id="3" name="TextBox 2">
            <a:extLst>
              <a:ext uri="{FF2B5EF4-FFF2-40B4-BE49-F238E27FC236}">
                <a16:creationId xmlns:a16="http://schemas.microsoft.com/office/drawing/2014/main" id="{EDDE0DD6-81C3-744A-9A63-0CAC2EE888AC}"/>
              </a:ext>
            </a:extLst>
          </p:cNvPr>
          <p:cNvSpPr txBox="1"/>
          <p:nvPr/>
        </p:nvSpPr>
        <p:spPr>
          <a:xfrm>
            <a:off x="612296" y="1292087"/>
            <a:ext cx="4677658" cy="5308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203864"/>
                </a:solidFill>
                <a:effectLst/>
                <a:latin typeface="Century Gothic"/>
                <a:ea typeface="Century Gothic"/>
                <a:cs typeface="Century Gothic"/>
              </a:rPr>
              <a:t>Servicios tradicionales</a:t>
            </a:r>
          </a:p>
        </p:txBody>
      </p:sp>
    </p:spTree>
    <p:extLst>
      <p:ext uri="{BB962C8B-B14F-4D97-AF65-F5344CB8AC3E}">
        <p14:creationId xmlns:p14="http://schemas.microsoft.com/office/powerpoint/2010/main" val="30236026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tretch>
            <a:fillRect t="15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REVISIÓN</a:t>
            </a:r>
          </a:p>
        </p:txBody>
      </p:sp>
      <p:sp>
        <p:nvSpPr>
          <p:cNvPr id="12"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PAPELES Y RESPONSABILIDADES</a:t>
            </a:r>
          </a:p>
        </p:txBody>
      </p:sp>
      <p:grpSp>
        <p:nvGrpSpPr>
          <p:cNvPr id="4" name="Group 3">
            <a:extLst>
              <a:ext uri="{FF2B5EF4-FFF2-40B4-BE49-F238E27FC236}">
                <a16:creationId xmlns:a16="http://schemas.microsoft.com/office/drawing/2014/main" id="{8EF42D10-8E46-7A4A-8666-9F6393A35E06}"/>
              </a:ext>
            </a:extLst>
          </p:cNvPr>
          <p:cNvGrpSpPr/>
          <p:nvPr/>
        </p:nvGrpSpPr>
        <p:grpSpPr>
          <a:xfrm>
            <a:off x="455752" y="1379325"/>
            <a:ext cx="11052312" cy="5170211"/>
            <a:chOff x="435874" y="1329980"/>
            <a:chExt cx="11052312" cy="5170211"/>
          </a:xfrm>
        </p:grpSpPr>
        <p:grpSp>
          <p:nvGrpSpPr>
            <p:cNvPr id="7" name="Group 6">
              <a:extLst>
                <a:ext uri="{FF2B5EF4-FFF2-40B4-BE49-F238E27FC236}">
                  <a16:creationId xmlns:a16="http://schemas.microsoft.com/office/drawing/2014/main" id="{1070B244-D4CB-6E41-AAC0-86D4A617D865}"/>
                </a:ext>
              </a:extLst>
            </p:cNvPr>
            <p:cNvGrpSpPr/>
            <p:nvPr/>
          </p:nvGrpSpPr>
          <p:grpSpPr>
            <a:xfrm>
              <a:off x="2263679" y="1329980"/>
              <a:ext cx="7793726" cy="5170211"/>
              <a:chOff x="1689633" y="3966472"/>
              <a:chExt cx="3579183" cy="4129226"/>
            </a:xfrm>
          </p:grpSpPr>
          <p:sp>
            <p:nvSpPr>
              <p:cNvPr id="10" name="Rectangle 9">
                <a:extLst>
                  <a:ext uri="{FF2B5EF4-FFF2-40B4-BE49-F238E27FC236}">
                    <a16:creationId xmlns:a16="http://schemas.microsoft.com/office/drawing/2014/main" id="{E15359B1-02A9-284B-A70B-3F8AB74C6879}"/>
                  </a:ext>
                </a:extLst>
              </p:cNvPr>
              <p:cNvSpPr/>
              <p:nvPr/>
            </p:nvSpPr>
            <p:spPr>
              <a:xfrm>
                <a:off x="1689633" y="3966472"/>
                <a:ext cx="3579183" cy="4129226"/>
              </a:xfrm>
              <a:prstGeom prst="rect">
                <a:avLst/>
              </a:prstGeom>
              <a:solidFill>
                <a:schemeClr val="tx1">
                  <a:lumMod val="75000"/>
                  <a:lumOff val="2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A58D2C-A69D-E740-BC11-13CDAC7AC1EE}"/>
                  </a:ext>
                </a:extLst>
              </p:cNvPr>
              <p:cNvSpPr/>
              <p:nvPr/>
            </p:nvSpPr>
            <p:spPr>
              <a:xfrm>
                <a:off x="1755232" y="4049357"/>
                <a:ext cx="3464387" cy="3877631"/>
              </a:xfrm>
              <a:prstGeom prst="rect">
                <a:avLst/>
              </a:prstGeom>
              <a:solidFill>
                <a:schemeClr val="bg1">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B5CFF8F1-5862-DD4D-A8D0-C12E0E4E404F}"/>
                </a:ext>
              </a:extLst>
            </p:cNvPr>
            <p:cNvSpPr/>
            <p:nvPr/>
          </p:nvSpPr>
          <p:spPr>
            <a:xfrm>
              <a:off x="430347" y="1665978"/>
              <a:ext cx="11063366" cy="518678"/>
            </a:xfrm>
            <a:prstGeom prst="rect">
              <a:avLst/>
            </a:prstGeom>
          </p:spPr>
          <p:txBody>
            <a:bodyPr wrap="square">
              <a:spAutoFit/>
            </a:bodyPr>
            <a:lstStyle/>
            <a:p>
              <a:pPr lvl="1" algn="ctr"/>
              <a:r>
                <a:rPr lang="es-US" sz="2800" b="1" i="0" strike="noStrike" cap="none" spc="0" baseline="0">
                  <a:solidFill>
                    <a:srgbClr val="181717"/>
                  </a:solidFill>
                  <a:effectLst/>
                  <a:latin typeface="Century Gothic"/>
                  <a:ea typeface="Century Gothic"/>
                  <a:cs typeface="Century Gothic"/>
                </a:rPr>
                <a:t>REVISIÓN DE PAPELES Y RESPONSABILIDADES</a:t>
              </a:r>
            </a:p>
          </p:txBody>
        </p:sp>
        <p:sp>
          <p:nvSpPr>
            <p:cNvPr id="2" name="Rectangle 1">
              <a:extLst>
                <a:ext uri="{FF2B5EF4-FFF2-40B4-BE49-F238E27FC236}">
                  <a16:creationId xmlns:a16="http://schemas.microsoft.com/office/drawing/2014/main" id="{E2825C59-9AD2-EC49-AABE-70F84AF5DFAD}"/>
                </a:ext>
              </a:extLst>
            </p:cNvPr>
            <p:cNvSpPr/>
            <p:nvPr/>
          </p:nvSpPr>
          <p:spPr>
            <a:xfrm>
              <a:off x="2263681" y="2411794"/>
              <a:ext cx="6102096" cy="3752790"/>
            </a:xfrm>
            <a:prstGeom prst="rect">
              <a:avLst/>
            </a:prstGeom>
          </p:spPr>
          <p:txBody>
            <a:bodyPr>
              <a:spAutoFit/>
            </a:bodyPr>
            <a:lstStyle/>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SU papel y responsabilidad</a:t>
              </a:r>
            </a:p>
            <a:p>
              <a:pPr lvl="1"/>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Las personas que elige en su vida</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Su coordinador de servicios del centro regional</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Facilitador independiente</a:t>
              </a:r>
            </a:p>
            <a:p>
              <a:pPr lvl="1"/>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Proveedores de servicios</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Servicio de gestión financiera (FMS)</a:t>
              </a:r>
            </a:p>
          </p:txBody>
        </p:sp>
      </p:grpSp>
    </p:spTree>
    <p:extLst>
      <p:ext uri="{BB962C8B-B14F-4D97-AF65-F5344CB8AC3E}">
        <p14:creationId xmlns:p14="http://schemas.microsoft.com/office/powerpoint/2010/main" val="382995278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s-US" sz="4400" b="0" i="0" strike="noStrike" cap="none" spc="0" baseline="0" dirty="0">
                <a:solidFill>
                  <a:srgbClr val="203864"/>
                </a:solidFill>
                <a:effectLst/>
                <a:latin typeface="Century Gothic"/>
                <a:ea typeface="Century Gothic"/>
                <a:cs typeface="Century Gothic"/>
              </a:rPr>
              <a:t>PLANIFICACIÓN</a:t>
            </a:r>
          </a:p>
        </p:txBody>
      </p:sp>
      <p:grpSp>
        <p:nvGrpSpPr>
          <p:cNvPr id="16" name="Group 15">
            <a:extLst>
              <a:ext uri="{FF2B5EF4-FFF2-40B4-BE49-F238E27FC236}">
                <a16:creationId xmlns:a16="http://schemas.microsoft.com/office/drawing/2014/main" id="{4FC1BFFC-2E8C-D940-B888-FAFF2DF9AD66}"/>
              </a:ext>
            </a:extLst>
          </p:cNvPr>
          <p:cNvGrpSpPr/>
          <p:nvPr/>
        </p:nvGrpSpPr>
        <p:grpSpPr>
          <a:xfrm>
            <a:off x="7316332" y="2454667"/>
            <a:ext cx="3579183" cy="4646092"/>
            <a:chOff x="7316332" y="2967282"/>
            <a:chExt cx="3579183" cy="4646092"/>
          </a:xfrm>
        </p:grpSpPr>
        <p:grpSp>
          <p:nvGrpSpPr>
            <p:cNvPr id="17" name="Group 16">
              <a:extLst>
                <a:ext uri="{FF2B5EF4-FFF2-40B4-BE49-F238E27FC236}">
                  <a16:creationId xmlns:a16="http://schemas.microsoft.com/office/drawing/2014/main" id="{BBE5D4A6-B964-3347-9EDF-E63AB3B7B638}"/>
                </a:ext>
              </a:extLst>
            </p:cNvPr>
            <p:cNvGrpSpPr/>
            <p:nvPr/>
          </p:nvGrpSpPr>
          <p:grpSpPr>
            <a:xfrm>
              <a:off x="7316332" y="2967282"/>
              <a:ext cx="3579183" cy="4646092"/>
              <a:chOff x="1763121" y="3966472"/>
              <a:chExt cx="3579183" cy="4148786"/>
            </a:xfrm>
          </p:grpSpPr>
          <p:sp>
            <p:nvSpPr>
              <p:cNvPr id="20" name="Rectangle 19">
                <a:extLst>
                  <a:ext uri="{FF2B5EF4-FFF2-40B4-BE49-F238E27FC236}">
                    <a16:creationId xmlns:a16="http://schemas.microsoft.com/office/drawing/2014/main" id="{7900DAF5-8646-CD48-BBF2-79F556D523C8}"/>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6A8BBD-4128-A349-BA1F-A37E7F9C0C9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844FE0D-0053-A54F-9223-66C994050713}"/>
                </a:ext>
              </a:extLst>
            </p:cNvPr>
            <p:cNvSpPr txBox="1"/>
            <p:nvPr/>
          </p:nvSpPr>
          <p:spPr>
            <a:xfrm>
              <a:off x="7551339" y="4838955"/>
              <a:ext cx="3253818" cy="2142125"/>
            </a:xfrm>
            <a:prstGeom prst="rect">
              <a:avLst/>
            </a:prstGeom>
            <a:noFill/>
          </p:spPr>
          <p:txBody>
            <a:bodyPr wrap="square" rtlCol="0">
              <a:spAutoFit/>
            </a:bodyPr>
            <a:lstStyle/>
            <a:p>
              <a:pPr>
                <a:lnSpc>
                  <a:spcPct val="90000"/>
                </a:lnSpc>
                <a:spcBef>
                  <a:spcPct val="0"/>
                </a:spcBef>
              </a:pPr>
              <a:r>
                <a:rPr lang="es-US" sz="1600" b="1" i="0" strike="noStrike" cap="none" spc="0" baseline="0" dirty="0">
                  <a:solidFill>
                    <a:srgbClr val="203864"/>
                  </a:solidFill>
                  <a:effectLst/>
                  <a:latin typeface="Century Gothic"/>
                  <a:ea typeface="Century Gothic"/>
                  <a:cs typeface="Century Gothic"/>
                </a:rPr>
                <a:t>PAPELES Y RESPONSABILIDADES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Usted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Familia/círculo de apoyo</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Coordinador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Servicio de gestión financiera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Proveedor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Facilitador independiente</a:t>
              </a:r>
            </a:p>
            <a:p>
              <a:pPr marL="342900" indent="-342900">
                <a:lnSpc>
                  <a:spcPct val="90000"/>
                </a:lnSpc>
                <a:spcBef>
                  <a:spcPct val="0"/>
                </a:spcBef>
                <a:buFont typeface="Arial" panose="020B0604020202020204" pitchFamily="34" charset="0"/>
                <a:buChar char="•"/>
              </a:pPr>
              <a:endParaRPr lang="en-US" dirty="0">
                <a:solidFill>
                  <a:schemeClr val="bg1"/>
                </a:solidFill>
                <a:latin typeface="Century Gothic" panose="020B0502020202020204" pitchFamily="34" charset="0"/>
                <a:ea typeface="+mj-ea"/>
                <a:cs typeface="+mj-cs"/>
              </a:endParaRPr>
            </a:p>
          </p:txBody>
        </p:sp>
        <p:sp>
          <p:nvSpPr>
            <p:cNvPr id="19" name="TextBox 18">
              <a:extLst>
                <a:ext uri="{FF2B5EF4-FFF2-40B4-BE49-F238E27FC236}">
                  <a16:creationId xmlns:a16="http://schemas.microsoft.com/office/drawing/2014/main" id="{D6D4EA65-5ED0-E146-8995-8DBD2AA5CFEC}"/>
                </a:ext>
              </a:extLst>
            </p:cNvPr>
            <p:cNvSpPr txBox="1"/>
            <p:nvPr/>
          </p:nvSpPr>
          <p:spPr>
            <a:xfrm>
              <a:off x="7551339" y="3127359"/>
              <a:ext cx="3112279" cy="1821476"/>
            </a:xfrm>
            <a:prstGeom prst="rect">
              <a:avLst/>
            </a:prstGeom>
            <a:noFill/>
          </p:spPr>
          <p:txBody>
            <a:bodyPr wrap="square" rtlCol="0">
              <a:spAutoFit/>
            </a:bodyPr>
            <a:lstStyle/>
            <a:p>
              <a:r>
                <a:rPr lang="es-US" sz="1800" b="1" i="0" strike="noStrike" cap="none" spc="0" baseline="0">
                  <a:solidFill>
                    <a:srgbClr val="203864"/>
                  </a:solidFill>
                  <a:effectLst/>
                  <a:latin typeface="Century Gothic"/>
                  <a:ea typeface="Century Gothic"/>
                  <a:cs typeface="Century Gothic"/>
                </a:rPr>
                <a:t>5 PRINCIPIOS</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Libertad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Autoridad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Apoyo </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Responsabilidad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Confirmación  </a:t>
              </a:r>
            </a:p>
            <a:p>
              <a:pPr algn="l" defTabSz="914400" rtl="0" eaLnBrk="1" latinLnBrk="0" hangingPunct="1">
                <a:lnSpc>
                  <a:spcPct val="90000"/>
                </a:lnSpc>
                <a:spcBef>
                  <a:spcPct val="0"/>
                </a:spcBef>
                <a:buNone/>
              </a:pPr>
              <a:endParaRPr lang="en-US" sz="160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442958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403060" y="4092337"/>
            <a:ext cx="15108069"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166730" y="1774135"/>
            <a:ext cx="7952760" cy="4578533"/>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280364" y="2262113"/>
            <a:ext cx="3725490" cy="108007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600" b="1" i="0" strike="noStrike" cap="none" spc="0" baseline="0">
                <a:solidFill>
                  <a:srgbClr val="000000"/>
                </a:solidFill>
                <a:effectLst/>
                <a:latin typeface="Century Gothic"/>
                <a:ea typeface="Century Gothic"/>
                <a:cs typeface="Century Gothic"/>
              </a:rPr>
              <a:t>PLANIFICACIÓN</a:t>
            </a:r>
          </a:p>
        </p:txBody>
      </p:sp>
      <p:sp>
        <p:nvSpPr>
          <p:cNvPr id="15" name="TextBox 14"/>
          <p:cNvSpPr txBox="1"/>
          <p:nvPr/>
        </p:nvSpPr>
        <p:spPr>
          <a:xfrm>
            <a:off x="2455568" y="3357167"/>
            <a:ext cx="7382459" cy="2837474"/>
          </a:xfrm>
          <a:prstGeom prst="rect">
            <a:avLst/>
          </a:prstGeom>
          <a:noFill/>
        </p:spPr>
        <p:txBody>
          <a:bodyPr wrap="square" rtlCol="0">
            <a:spAutoFit/>
          </a:bodyPr>
          <a:lstStyle/>
          <a:p>
            <a:pPr marL="342900" indent="-342900">
              <a:lnSpc>
                <a:spcPct val="90000"/>
              </a:lnSpc>
              <a:spcBef>
                <a:spcPct val="0"/>
              </a:spcBef>
              <a:buFont typeface="Wingdings" panose="05000000000000000000" pitchFamily="2" charset="2"/>
              <a:buChar char="ü"/>
            </a:pPr>
            <a:r>
              <a:rPr lang="es-US" sz="2000" b="0" i="0" strike="noStrike" cap="none" spc="0" baseline="0">
                <a:solidFill>
                  <a:srgbClr val="222A35"/>
                </a:solidFill>
                <a:effectLst/>
                <a:latin typeface="Century Gothic"/>
                <a:ea typeface="Century Gothic"/>
                <a:cs typeface="Century Gothic"/>
              </a:rPr>
              <a:t>PLANIFICACIÓN CENTRADA EN LA PERSONA Y AUTODETERMINACIÓN </a:t>
            </a:r>
          </a:p>
          <a:p>
            <a:pPr marL="342900" indent="-342900">
              <a:lnSpc>
                <a:spcPct val="90000"/>
              </a:lnSpc>
              <a:spcBef>
                <a:spcPct val="0"/>
              </a:spcBef>
              <a:buFont typeface="Wingdings" panose="05000000000000000000" pitchFamily="2" charset="2"/>
              <a:buChar char="ü"/>
            </a:pPr>
            <a:endParaRPr lang="en-US" sz="200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es-US" sz="2000" b="0" i="0" strike="noStrike" cap="none" spc="0" baseline="0">
                <a:solidFill>
                  <a:srgbClr val="222A35"/>
                </a:solidFill>
                <a:effectLst/>
                <a:latin typeface="Century Gothic"/>
                <a:ea typeface="Century Gothic"/>
                <a:cs typeface="Century Gothic"/>
              </a:rPr>
              <a:t>PLAN DE PROGRAMA INDIVIDUAL (IPP) Y AUTODETERMINACIÓN </a:t>
            </a:r>
          </a:p>
          <a:p>
            <a:pPr marL="342900" indent="-342900">
              <a:lnSpc>
                <a:spcPct val="90000"/>
              </a:lnSpc>
              <a:spcBef>
                <a:spcPct val="0"/>
              </a:spcBef>
              <a:buFont typeface="Wingdings" panose="05000000000000000000" pitchFamily="2" charset="2"/>
              <a:buChar char="ü"/>
            </a:pPr>
            <a:endParaRPr lang="en-US" sz="2000">
              <a:solidFill>
                <a:schemeClr val="tx2">
                  <a:lumMod val="50000"/>
                </a:schemeClr>
              </a:solidFill>
              <a:latin typeface="Century Gothic" panose="020B0502020202020204" pitchFamily="34" charset="0"/>
              <a:ea typeface="+mj-ea"/>
              <a:cs typeface="+mj-cs"/>
            </a:endParaRPr>
          </a:p>
          <a:p>
            <a:pPr marL="342900" indent="-342900">
              <a:lnSpc>
                <a:spcPct val="90000"/>
              </a:lnSpc>
              <a:spcBef>
                <a:spcPct val="0"/>
              </a:spcBef>
              <a:buFont typeface="Wingdings" panose="05000000000000000000" pitchFamily="2" charset="2"/>
              <a:buChar char="ü"/>
            </a:pPr>
            <a:r>
              <a:rPr lang="es-US" sz="2000" b="0" i="0" strike="noStrike" cap="none" spc="0" baseline="0">
                <a:solidFill>
                  <a:srgbClr val="222A35"/>
                </a:solidFill>
                <a:effectLst/>
                <a:latin typeface="Century Gothic"/>
                <a:ea typeface="Century Gothic"/>
                <a:cs typeface="Century Gothic"/>
              </a:rPr>
              <a:t>REQUISITOS DE PLANIFICACIÓN DE SERVICIOS</a:t>
            </a:r>
          </a:p>
          <a:p>
            <a:pPr marL="800100" lvl="1" indent="-342900">
              <a:lnSpc>
                <a:spcPct val="90000"/>
              </a:lnSpc>
              <a:spcBef>
                <a:spcPct val="0"/>
              </a:spcBef>
              <a:buFont typeface="Wingdings" panose="05000000000000000000" pitchFamily="2" charset="2"/>
              <a:buChar char="ü"/>
            </a:pPr>
            <a:r>
              <a:rPr lang="es-US" sz="2000" b="0" i="0" strike="noStrike" cap="none" spc="0" baseline="0">
                <a:solidFill>
                  <a:srgbClr val="222A35"/>
                </a:solidFill>
                <a:effectLst/>
                <a:latin typeface="Century Gothic"/>
                <a:ea typeface="Century Gothic"/>
                <a:cs typeface="Century Gothic"/>
              </a:rPr>
              <a:t>RECURSOS GENÉRICOS</a:t>
            </a:r>
          </a:p>
          <a:p>
            <a:pPr marL="800100" lvl="1" indent="-342900">
              <a:lnSpc>
                <a:spcPct val="90000"/>
              </a:lnSpc>
              <a:spcBef>
                <a:spcPct val="0"/>
              </a:spcBef>
              <a:buFont typeface="Wingdings" panose="05000000000000000000" pitchFamily="2" charset="2"/>
              <a:buChar char="ü"/>
            </a:pPr>
            <a:r>
              <a:rPr lang="es-US" sz="2000" b="0" i="0" strike="noStrike" cap="none" spc="0" baseline="0">
                <a:solidFill>
                  <a:srgbClr val="222A35"/>
                </a:solidFill>
                <a:effectLst/>
                <a:latin typeface="Century Gothic"/>
                <a:ea typeface="Century Gothic"/>
                <a:cs typeface="Century Gothic"/>
              </a:rPr>
              <a:t>LA REGLA FINAL </a:t>
            </a:r>
          </a:p>
          <a:p>
            <a:pPr algn="ctr" defTabSz="914400" rtl="0" eaLnBrk="1" latinLnBrk="0" hangingPunct="1">
              <a:lnSpc>
                <a:spcPct val="90000"/>
              </a:lnSpc>
              <a:spcBef>
                <a:spcPct val="0"/>
              </a:spcBef>
            </a:pPr>
            <a:endParaRPr lang="en-US" sz="200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VISIÓN GENERAL</a:t>
            </a:r>
          </a:p>
        </p:txBody>
      </p:sp>
    </p:spTree>
    <p:extLst>
      <p:ext uri="{BB962C8B-B14F-4D97-AF65-F5344CB8AC3E}">
        <p14:creationId xmlns:p14="http://schemas.microsoft.com/office/powerpoint/2010/main" val="6836036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tretch>
            <a:fillRect t="-14000" b="-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US" sz="6000" b="0" i="0" strike="noStrike" cap="none" spc="0" baseline="0" dirty="0">
                <a:solidFill>
                  <a:srgbClr val="000000"/>
                </a:solidFill>
                <a:effectLst/>
                <a:latin typeface="Century Gothic"/>
                <a:ea typeface="Century Gothic"/>
                <a:cs typeface="Century Gothic"/>
              </a:rPr>
              <a:t>Programa de autodeterminación</a:t>
            </a:r>
            <a:br>
              <a:rPr sz="6000" dirty="0"/>
            </a:br>
            <a:r>
              <a:rPr lang="es-US" sz="6000" b="0" i="0" strike="noStrike" cap="none" spc="0" baseline="0" dirty="0">
                <a:solidFill>
                  <a:srgbClr val="000000"/>
                </a:solidFill>
                <a:effectLst/>
                <a:latin typeface="Century Gothic"/>
                <a:ea typeface="Century Gothic"/>
                <a:cs typeface="Century Gothic"/>
              </a:rPr>
              <a:t>Orientación </a:t>
            </a:r>
          </a:p>
        </p:txBody>
      </p:sp>
      <p:sp>
        <p:nvSpPr>
          <p:cNvPr id="3" name="Subtitle 2"/>
          <p:cNvSpPr>
            <a:spLocks noGrp="1"/>
          </p:cNvSpPr>
          <p:nvPr>
            <p:ph type="subTitle" idx="1"/>
          </p:nvPr>
        </p:nvSpPr>
        <p:spPr>
          <a:xfrm>
            <a:off x="1524000" y="4535905"/>
            <a:ext cx="9144000" cy="366823"/>
          </a:xfrm>
        </p:spPr>
        <p:txBody>
          <a:bodyPr>
            <a:normAutofit fontScale="92500" lnSpcReduction="10000"/>
          </a:bodyPr>
          <a:lstStyle/>
          <a:p>
            <a:r>
              <a:rPr lang="es-US" sz="2400" b="0" i="0" strike="noStrike" cap="none" spc="0" baseline="0">
                <a:solidFill>
                  <a:srgbClr val="000000"/>
                </a:solidFill>
                <a:effectLst/>
                <a:latin typeface="Century Gothic"/>
                <a:ea typeface="Century Gothic"/>
                <a:cs typeface="Century Gothic"/>
              </a:rPr>
              <a:t>NOMBRE DE LOS PRESENTADORES</a:t>
            </a:r>
          </a:p>
        </p:txBody>
      </p:sp>
    </p:spTree>
    <p:extLst>
      <p:ext uri="{BB962C8B-B14F-4D97-AF65-F5344CB8AC3E}">
        <p14:creationId xmlns:p14="http://schemas.microsoft.com/office/powerpoint/2010/main" val="31148515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57485"/>
            <a:ext cx="11971581"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PLANIFICACIÓN CENTRADA EN LA PERSONA Y AUTODETERMINACIÓN</a:t>
            </a:r>
          </a:p>
        </p:txBody>
      </p:sp>
      <p:sp>
        <p:nvSpPr>
          <p:cNvPr id="9" name="Oval 8"/>
          <p:cNvSpPr/>
          <p:nvPr/>
        </p:nvSpPr>
        <p:spPr>
          <a:xfrm>
            <a:off x="357626" y="4649678"/>
            <a:ext cx="5037523" cy="2162821"/>
          </a:xfrm>
          <a:prstGeom prst="ellipse">
            <a:avLst/>
          </a:prstGeom>
          <a:solidFill>
            <a:schemeClr val="bg1"/>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s-US" sz="2000" b="0" i="0" strike="noStrike" cap="none" spc="0" baseline="0" dirty="0">
                <a:solidFill>
                  <a:srgbClr val="000000"/>
                </a:solidFill>
                <a:effectLst/>
                <a:latin typeface="Century Gothic"/>
                <a:ea typeface="Century Gothic"/>
                <a:cs typeface="Century Gothic"/>
              </a:rPr>
              <a:t>Manteniéndolo en el centro de la planificación, a través del proceso centrado en la persona, </a:t>
            </a:r>
            <a:r>
              <a:rPr lang="es-US" sz="2000" b="1" i="0" u="sng" strike="noStrike" cap="none" spc="0" baseline="0" dirty="0">
                <a:solidFill>
                  <a:srgbClr val="000000"/>
                </a:solidFill>
                <a:effectLst/>
                <a:uFill>
                  <a:solidFill>
                    <a:srgbClr val="000000"/>
                  </a:solidFill>
                </a:uFill>
                <a:latin typeface="Century Gothic"/>
                <a:ea typeface="Century Gothic"/>
                <a:cs typeface="Century Gothic"/>
              </a:rPr>
              <a:t>USTED</a:t>
            </a:r>
            <a:r>
              <a:rPr lang="es-US" sz="2000" b="0" i="0" strike="noStrike" cap="none" spc="0" baseline="0" dirty="0">
                <a:solidFill>
                  <a:srgbClr val="000000"/>
                </a:solidFill>
                <a:effectLst/>
                <a:latin typeface="Century Gothic"/>
                <a:ea typeface="Century Gothic"/>
                <a:cs typeface="Century Gothic"/>
              </a:rPr>
              <a:t> va a:</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1785273" y="2419378"/>
            <a:ext cx="2111679" cy="2103334"/>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1" name="Group 40"/>
          <p:cNvGrpSpPr/>
          <p:nvPr/>
        </p:nvGrpSpPr>
        <p:grpSpPr>
          <a:xfrm>
            <a:off x="405759" y="1227840"/>
            <a:ext cx="4941255" cy="7033103"/>
            <a:chOff x="110210" y="2770589"/>
            <a:chExt cx="4941255" cy="7033103"/>
          </a:xfrm>
        </p:grpSpPr>
        <p:sp>
          <p:nvSpPr>
            <p:cNvPr id="40" name="Block Arc 39"/>
            <p:cNvSpPr/>
            <p:nvPr/>
          </p:nvSpPr>
          <p:spPr>
            <a:xfrm rot="189805">
              <a:off x="284546" y="3158370"/>
              <a:ext cx="4522037" cy="6645322"/>
            </a:xfrm>
            <a:prstGeom prst="blockArc">
              <a:avLst>
                <a:gd name="adj1" fmla="val 12093565"/>
                <a:gd name="adj2" fmla="val 19940133"/>
                <a:gd name="adj3" fmla="val 582"/>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descr="Target 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441" y="3185410"/>
              <a:ext cx="1044895"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Is there an abbreviation for &quot;skill&quot;? - English Language Learners Stack Exchan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10" y="4463445"/>
              <a:ext cx="1101403" cy="10448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Bailey: februar 20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5502">
              <a:off x="3947293" y="4503001"/>
              <a:ext cx="1104172" cy="104269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descr="Proceso administrativo: Imagenes de cabecera">
              <a:extLst>
                <a:ext uri="{FF2B5EF4-FFF2-40B4-BE49-F238E27FC236}">
                  <a16:creationId xmlns:a16="http://schemas.microsoft.com/office/drawing/2014/main" id="{2BE76552-FB13-6647-9790-1F80E197C51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3261165" y="3139233"/>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7" name="Group 26"/>
            <p:cNvGrpSpPr/>
            <p:nvPr/>
          </p:nvGrpSpPr>
          <p:grpSpPr>
            <a:xfrm>
              <a:off x="1897052" y="2770589"/>
              <a:ext cx="1148396" cy="1064572"/>
              <a:chOff x="1379880" y="1004325"/>
              <a:chExt cx="2041396" cy="1951809"/>
            </a:xfrm>
          </p:grpSpPr>
          <p:sp>
            <p:nvSpPr>
              <p:cNvPr id="26" name="Oval 25"/>
              <p:cNvSpPr/>
              <p:nvPr/>
            </p:nvSpPr>
            <p:spPr>
              <a:xfrm>
                <a:off x="1379880" y="1004325"/>
                <a:ext cx="2041396" cy="19518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Callout 21"/>
              <p:cNvSpPr/>
              <p:nvPr/>
            </p:nvSpPr>
            <p:spPr>
              <a:xfrm>
                <a:off x="2148420" y="1664767"/>
                <a:ext cx="1039490" cy="736413"/>
              </a:xfrm>
              <a:prstGeom prst="cloudCallout">
                <a:avLst>
                  <a:gd name="adj1" fmla="val -55965"/>
                  <a:gd name="adj2" fmla="val 836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1676400" y="1664767"/>
                <a:ext cx="472020" cy="52535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flipV="1">
                <a:off x="1828800" y="1174461"/>
                <a:ext cx="791640" cy="642706"/>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2772840" y="1286914"/>
                <a:ext cx="286600" cy="239348"/>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2" name="Parallelogram 41"/>
          <p:cNvSpPr/>
          <p:nvPr/>
        </p:nvSpPr>
        <p:spPr>
          <a:xfrm>
            <a:off x="6575919" y="4217349"/>
            <a:ext cx="5571020" cy="1093102"/>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2000" b="0" i="0" strike="noStrike" cap="none" spc="0" baseline="0">
                <a:solidFill>
                  <a:srgbClr val="FFFFFF"/>
                </a:solidFill>
                <a:effectLst/>
                <a:latin typeface="Century Gothic"/>
                <a:ea typeface="Century Gothic"/>
                <a:cs typeface="Century Gothic"/>
              </a:rPr>
              <a:t>Identificar y establecer metas significativas para su vida.</a:t>
            </a:r>
          </a:p>
        </p:txBody>
      </p:sp>
      <p:sp>
        <p:nvSpPr>
          <p:cNvPr id="43" name="Parallelogram 42"/>
          <p:cNvSpPr/>
          <p:nvPr/>
        </p:nvSpPr>
        <p:spPr>
          <a:xfrm>
            <a:off x="6514121" y="2840660"/>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s-US" sz="2000" b="0" i="0" strike="noStrike" cap="none" spc="0" baseline="0">
                <a:solidFill>
                  <a:srgbClr val="FFFFFF"/>
                </a:solidFill>
                <a:effectLst/>
                <a:latin typeface="Century Gothic"/>
                <a:ea typeface="Century Gothic"/>
                <a:cs typeface="Century Gothic"/>
              </a:rPr>
              <a:t>Identificar lo que le gusta y en lo que es bueno.</a:t>
            </a:r>
          </a:p>
        </p:txBody>
      </p:sp>
      <p:sp>
        <p:nvSpPr>
          <p:cNvPr id="44" name="Parallelogram 43"/>
          <p:cNvSpPr/>
          <p:nvPr/>
        </p:nvSpPr>
        <p:spPr>
          <a:xfrm>
            <a:off x="6514121" y="5588072"/>
            <a:ext cx="5571020" cy="1077758"/>
          </a:xfrm>
          <a:prstGeom prst="parallelogram">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2000" b="0" i="0" strike="noStrike" cap="none" spc="0" baseline="0" dirty="0">
                <a:solidFill>
                  <a:srgbClr val="FFFFFF"/>
                </a:solidFill>
                <a:effectLst/>
                <a:latin typeface="Century Gothic"/>
                <a:ea typeface="Century Gothic"/>
                <a:cs typeface="Century Gothic"/>
              </a:rPr>
              <a:t>Elegir quién le brindará servicios y apoyos para ayudarle a alcanzar sus objetivos.</a:t>
            </a:r>
          </a:p>
          <a:p>
            <a:pPr algn="ctr"/>
            <a:endParaRPr lang="en-US" sz="2000" dirty="0">
              <a:latin typeface="Century Gothic" panose="020B0502020202020204" pitchFamily="34" charset="0"/>
            </a:endParaRPr>
          </a:p>
          <a:p>
            <a:pPr algn="ctr"/>
            <a:endParaRPr lang="en-US" sz="2000" dirty="0">
              <a:latin typeface="Century Gothic" panose="020B0502020202020204" pitchFamily="34" charset="0"/>
            </a:endParaRPr>
          </a:p>
        </p:txBody>
      </p:sp>
      <p:sp>
        <p:nvSpPr>
          <p:cNvPr id="45" name="Parallelogram 44"/>
          <p:cNvSpPr/>
          <p:nvPr/>
        </p:nvSpPr>
        <p:spPr>
          <a:xfrm>
            <a:off x="6587726" y="1429593"/>
            <a:ext cx="5571020" cy="1077758"/>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lgn="ctr"/>
            <a:r>
              <a:rPr lang="es-US" sz="2000" b="0" i="0" strike="noStrike" cap="none" spc="0" baseline="0">
                <a:solidFill>
                  <a:srgbClr val="FFFFFF"/>
                </a:solidFill>
                <a:effectLst/>
                <a:latin typeface="Century Gothic"/>
                <a:ea typeface="Century Gothic"/>
                <a:cs typeface="Century Gothic"/>
              </a:rPr>
              <a:t>Identificar sus esperanzas y sueños.</a:t>
            </a:r>
          </a:p>
          <a:p>
            <a:pPr algn="ctr"/>
            <a:endParaRPr lang="en-US" sz="2000">
              <a:latin typeface="Century Gothic" panose="020B0502020202020204" pitchFamily="34" charset="0"/>
            </a:endParaRPr>
          </a:p>
          <a:p>
            <a:pPr algn="ctr"/>
            <a:endParaRPr lang="en-US" sz="2000">
              <a:latin typeface="Century Gothic" panose="020B0502020202020204" pitchFamily="34" charset="0"/>
            </a:endParaRPr>
          </a:p>
        </p:txBody>
      </p:sp>
      <p:sp>
        <p:nvSpPr>
          <p:cNvPr id="47" name="Parallelogram 46"/>
          <p:cNvSpPr/>
          <p:nvPr/>
        </p:nvSpPr>
        <p:spPr>
          <a:xfrm>
            <a:off x="6479191" y="1422061"/>
            <a:ext cx="1111571" cy="1102479"/>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4000" b="0" i="0" strike="noStrike" cap="none" spc="0" baseline="0">
                <a:solidFill>
                  <a:srgbClr val="FFFFFF"/>
                </a:solidFill>
                <a:effectLst/>
                <a:latin typeface="Century Gothic"/>
                <a:ea typeface="Century Gothic"/>
                <a:cs typeface="Century Gothic"/>
              </a:rPr>
              <a:t>1</a:t>
            </a:r>
          </a:p>
        </p:txBody>
      </p:sp>
      <p:sp>
        <p:nvSpPr>
          <p:cNvPr id="48" name="Parallelogram 47"/>
          <p:cNvSpPr/>
          <p:nvPr/>
        </p:nvSpPr>
        <p:spPr>
          <a:xfrm>
            <a:off x="6291075" y="2845749"/>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4400" b="0" i="0" strike="noStrike" cap="none" spc="0" baseline="0">
                <a:solidFill>
                  <a:srgbClr val="FFFFFF"/>
                </a:solidFill>
                <a:effectLst/>
                <a:latin typeface="Century Gothic"/>
                <a:ea typeface="Century Gothic"/>
                <a:cs typeface="Century Gothic"/>
              </a:rPr>
              <a:t>2</a:t>
            </a:r>
          </a:p>
        </p:txBody>
      </p:sp>
      <p:sp>
        <p:nvSpPr>
          <p:cNvPr id="49" name="Parallelogram 48"/>
          <p:cNvSpPr/>
          <p:nvPr/>
        </p:nvSpPr>
        <p:spPr>
          <a:xfrm>
            <a:off x="6031941" y="4205513"/>
            <a:ext cx="1111571" cy="1104938"/>
          </a:xfrm>
          <a:prstGeom prst="parallelogram">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4400" b="0" i="0" strike="noStrike" cap="none" spc="0" baseline="0">
                <a:solidFill>
                  <a:srgbClr val="FFFFFF"/>
                </a:solidFill>
                <a:effectLst/>
                <a:latin typeface="Century Gothic"/>
                <a:ea typeface="Century Gothic"/>
                <a:cs typeface="Century Gothic"/>
              </a:rPr>
              <a:t>3</a:t>
            </a:r>
          </a:p>
        </p:txBody>
      </p:sp>
      <p:sp>
        <p:nvSpPr>
          <p:cNvPr id="50" name="Parallelogram 49"/>
          <p:cNvSpPr/>
          <p:nvPr/>
        </p:nvSpPr>
        <p:spPr>
          <a:xfrm>
            <a:off x="5735290" y="5588072"/>
            <a:ext cx="1111571" cy="1077759"/>
          </a:xfrm>
          <a:prstGeom prst="parallelogram">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US" sz="4400" b="0" i="0" strike="noStrike" cap="none" spc="0" baseline="0">
                <a:solidFill>
                  <a:srgbClr val="FFFFFF"/>
                </a:solidFill>
                <a:effectLst/>
                <a:latin typeface="Century Gothic"/>
                <a:ea typeface="Century Gothic"/>
                <a:cs typeface="Century Gothic"/>
              </a:rPr>
              <a:t>4</a:t>
            </a:r>
          </a:p>
        </p:txBody>
      </p:sp>
    </p:spTree>
    <p:extLst>
      <p:ext uri="{BB962C8B-B14F-4D97-AF65-F5344CB8AC3E}">
        <p14:creationId xmlns:p14="http://schemas.microsoft.com/office/powerpoint/2010/main" val="166863027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57485"/>
            <a:ext cx="11971581"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PLANIFICACIÓN CENTRADA EN LA PERSONA Y AUTODETERMINACIÓN</a:t>
            </a:r>
          </a:p>
        </p:txBody>
      </p:sp>
      <p:pic>
        <p:nvPicPr>
          <p:cNvPr id="12" name="Picture 11">
            <a:extLst>
              <a:ext uri="{FF2B5EF4-FFF2-40B4-BE49-F238E27FC236}">
                <a16:creationId xmlns:a16="http://schemas.microsoft.com/office/drawing/2014/main" id="{B10B3332-922D-3C49-8CCD-3D4F8938523C}"/>
              </a:ext>
            </a:extLst>
          </p:cNvPr>
          <p:cNvPicPr>
            <a:picLocks noChangeAspect="1"/>
          </p:cNvPicPr>
          <p:nvPr/>
        </p:nvPicPr>
        <p:blipFill>
          <a:blip r:embed="rId3"/>
          <a:stretch>
            <a:fillRect/>
          </a:stretch>
        </p:blipFill>
        <p:spPr>
          <a:xfrm>
            <a:off x="423468" y="2052256"/>
            <a:ext cx="3581444" cy="3567291"/>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a:extLst>
              <a:ext uri="{FF2B5EF4-FFF2-40B4-BE49-F238E27FC236}">
                <a16:creationId xmlns:a16="http://schemas.microsoft.com/office/drawing/2014/main" id="{D84352AD-934C-DC42-A881-D462A4D2EFA9}"/>
              </a:ext>
            </a:extLst>
          </p:cNvPr>
          <p:cNvPicPr>
            <a:picLocks noChangeAspect="1"/>
          </p:cNvPicPr>
          <p:nvPr/>
        </p:nvPicPr>
        <p:blipFill>
          <a:blip r:embed="rId4"/>
          <a:stretch>
            <a:fillRect/>
          </a:stretch>
        </p:blipFill>
        <p:spPr>
          <a:xfrm>
            <a:off x="8011491" y="2108444"/>
            <a:ext cx="3561170" cy="3454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002908" y="1537077"/>
            <a:ext cx="4010585" cy="5308824"/>
          </a:xfrm>
          <a:prstGeom prst="rect">
            <a:avLst/>
          </a:prstGeom>
        </p:spPr>
        <p:txBody>
          <a:bodyPr wrap="square">
            <a:spAutoFit/>
          </a:bodyPr>
          <a:lstStyle/>
          <a:p>
            <a:pPr algn="ctr"/>
            <a:r>
              <a:rPr lang="en-US" b="1">
                <a:latin typeface="Century Gothic" panose="020B0502020202020204" pitchFamily="34" charset="0"/>
              </a:rPr>
              <a:t> </a:t>
            </a:r>
          </a:p>
          <a:p>
            <a:pPr algn="ctr"/>
            <a:r>
              <a:rPr lang="es-US" sz="3600" b="1" i="0" u="sng" strike="noStrike" cap="none" spc="0" baseline="0">
                <a:solidFill>
                  <a:srgbClr val="000000"/>
                </a:solidFill>
                <a:effectLst/>
                <a:uFill>
                  <a:solidFill>
                    <a:srgbClr val="000000"/>
                  </a:solidFill>
                </a:uFill>
                <a:latin typeface="Century Gothic"/>
                <a:ea typeface="Century Gothic"/>
                <a:cs typeface="Century Gothic"/>
              </a:rPr>
              <a:t>¿Por dónde empezar?</a:t>
            </a:r>
          </a:p>
          <a:p>
            <a:endParaRPr lang="en-US" sz="3600" b="1">
              <a:latin typeface="Century Gothic" panose="020B0502020202020204" pitchFamily="34" charset="0"/>
            </a:endParaRPr>
          </a:p>
          <a:p>
            <a:pPr algn="ctr"/>
            <a:r>
              <a:rPr lang="es-US" sz="3600" b="1" i="0" strike="noStrike" cap="none" spc="0" baseline="0">
                <a:solidFill>
                  <a:srgbClr val="000000"/>
                </a:solidFill>
                <a:effectLst/>
                <a:latin typeface="Century Gothic"/>
                <a:ea typeface="Century Gothic"/>
                <a:cs typeface="Century Gothic"/>
                <a:hlinkClick r:id="rId5" history="0"/>
              </a:rPr>
              <a:t>* Encuentre información</a:t>
            </a:r>
            <a:r>
              <a:rPr lang="es-US" sz="3600" b="1" i="0" strike="noStrike" cap="none" spc="0" baseline="0">
                <a:solidFill>
                  <a:srgbClr val="000000"/>
                </a:solidFill>
                <a:effectLst/>
                <a:latin typeface="Century Gothic"/>
                <a:ea typeface="Century Gothic"/>
                <a:cs typeface="Century Gothic"/>
                <a:hlinkClick r:id="rId6" history="0"/>
              </a:rPr>
              <a:t> </a:t>
            </a:r>
          </a:p>
          <a:p>
            <a:pPr algn="ctr"/>
            <a:endParaRPr lang="en-US" sz="3600" b="1">
              <a:latin typeface="Century Gothic" panose="020B0502020202020204" pitchFamily="34" charset="0"/>
            </a:endParaRPr>
          </a:p>
          <a:p>
            <a:pPr algn="ctr"/>
            <a:r>
              <a:rPr lang="es-US" sz="3600" b="1" i="0" strike="noStrike" cap="none" spc="0" baseline="0">
                <a:solidFill>
                  <a:srgbClr val="000000"/>
                </a:solidFill>
                <a:effectLst/>
                <a:latin typeface="Century Gothic"/>
                <a:ea typeface="Century Gothic"/>
                <a:cs typeface="Century Gothic"/>
              </a:rPr>
              <a:t>Obtenga ayuda</a:t>
            </a:r>
          </a:p>
          <a:p>
            <a:pPr algn="ctr"/>
            <a:endParaRPr lang="en-US" sz="3600" b="1">
              <a:latin typeface="Century Gothic" panose="020B0502020202020204" pitchFamily="34" charset="0"/>
            </a:endParaRPr>
          </a:p>
          <a:p>
            <a:pPr algn="ctr"/>
            <a:endParaRPr lang="en-US" sz="3600" b="1">
              <a:latin typeface="Century Gothic" panose="020B0502020202020204" pitchFamily="34" charset="0"/>
            </a:endParaRPr>
          </a:p>
        </p:txBody>
      </p:sp>
    </p:spTree>
    <p:extLst>
      <p:ext uri="{BB962C8B-B14F-4D97-AF65-F5344CB8AC3E}">
        <p14:creationId xmlns:p14="http://schemas.microsoft.com/office/powerpoint/2010/main" val="38515071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63996B-0899-8441-9E20-D24C17CCD279}"/>
              </a:ext>
            </a:extLst>
          </p:cNvPr>
          <p:cNvSpPr/>
          <p:nvPr/>
        </p:nvSpPr>
        <p:spPr>
          <a:xfrm>
            <a:off x="-42435" y="1061460"/>
            <a:ext cx="6131564" cy="5935688"/>
          </a:xfrm>
          <a:prstGeom prst="rect">
            <a:avLst/>
          </a:prstGeom>
          <a:solidFill>
            <a:schemeClr val="bg1">
              <a:lumMod val="8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hlinkClick r:id="rId3" history="0"/>
              </a:rPr>
              <a:t>* EJEMPLOS DE JASON Y SOFÍA</a:t>
            </a:r>
            <a:r>
              <a:rPr lang="es-US" sz="2700" b="1" i="0" strike="noStrike" cap="none" spc="0" baseline="0">
                <a:solidFill>
                  <a:srgbClr val="181717"/>
                </a:solidFill>
                <a:effectLst/>
                <a:latin typeface="Century Gothic"/>
                <a:ea typeface="Century Gothic"/>
                <a:cs typeface="Century Gothic"/>
                <a:hlinkClick r:id="rId4" history="0"/>
              </a:rPr>
              <a:t>  </a:t>
            </a:r>
          </a:p>
        </p:txBody>
      </p:sp>
      <p:pic>
        <p:nvPicPr>
          <p:cNvPr id="13" name="Picture 12">
            <a:extLst>
              <a:ext uri="{FF2B5EF4-FFF2-40B4-BE49-F238E27FC236}">
                <a16:creationId xmlns:a16="http://schemas.microsoft.com/office/drawing/2014/main" id="{FC9F705F-4D2B-1B4D-8240-D976CEE24D60}"/>
              </a:ext>
            </a:extLst>
          </p:cNvPr>
          <p:cNvPicPr>
            <a:picLocks noChangeAspect="1"/>
          </p:cNvPicPr>
          <p:nvPr/>
        </p:nvPicPr>
        <p:blipFill>
          <a:blip r:embed="rId5">
            <a:alphaModFix amt="39000"/>
          </a:blip>
          <a:stretch>
            <a:fillRect/>
          </a:stretch>
        </p:blipFill>
        <p:spPr>
          <a:xfrm>
            <a:off x="9333090" y="4892153"/>
            <a:ext cx="1742274" cy="16937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9893875" y="2344870"/>
            <a:ext cx="1465034" cy="1465006"/>
          </a:xfrm>
          <a:prstGeom prst="ellipse">
            <a:avLst/>
          </a:prstGeom>
          <a:blipFill dpi="0" rotWithShape="1">
            <a:blip r:embed="rId6"/>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dobe illustrator - How do I replicate the Apple Family Sharing Icon - Graphic Design Stack Exchang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817" y="3596458"/>
            <a:ext cx="1299073" cy="13822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EB3DC087-FC35-4047-B853-5C0222EE0EC9}"/>
              </a:ext>
            </a:extLst>
          </p:cNvPr>
          <p:cNvPicPr>
            <a:picLocks noChangeAspect="1"/>
          </p:cNvPicPr>
          <p:nvPr/>
        </p:nvPicPr>
        <p:blipFill>
          <a:blip r:embed="rId8">
            <a:alphaModFix amt="51000"/>
          </a:blip>
          <a:stretch>
            <a:fillRect/>
          </a:stretch>
        </p:blipFill>
        <p:spPr>
          <a:xfrm>
            <a:off x="4239709" y="2344870"/>
            <a:ext cx="3685632" cy="377171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Picture 19"/>
          <p:cNvPicPr>
            <a:picLocks noChangeAspect="1"/>
          </p:cNvPicPr>
          <p:nvPr/>
        </p:nvPicPr>
        <p:blipFill>
          <a:blip r:embed="rId9"/>
          <a:srcRect l="53809" t="24191" r="27699" b="45841"/>
          <a:stretch>
            <a:fillRect/>
          </a:stretch>
        </p:blipFill>
        <p:spPr>
          <a:xfrm>
            <a:off x="2729142" y="4967264"/>
            <a:ext cx="1316056" cy="1388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Proceso administrativo: Imagenes de cabecera">
            <a:extLst>
              <a:ext uri="{FF2B5EF4-FFF2-40B4-BE49-F238E27FC236}">
                <a16:creationId xmlns:a16="http://schemas.microsoft.com/office/drawing/2014/main" id="{90965D16-30E4-9C4C-8098-3CFEAE4BD2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954821" y="1940079"/>
            <a:ext cx="1104172" cy="10448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extBox 25">
            <a:extLst>
              <a:ext uri="{FF2B5EF4-FFF2-40B4-BE49-F238E27FC236}">
                <a16:creationId xmlns:a16="http://schemas.microsoft.com/office/drawing/2014/main" id="{E644A9AB-98E0-D645-825A-4B6EFAD43DB1}"/>
              </a:ext>
            </a:extLst>
          </p:cNvPr>
          <p:cNvSpPr txBox="1"/>
          <p:nvPr/>
        </p:nvSpPr>
        <p:spPr>
          <a:xfrm>
            <a:off x="3739375" y="5500380"/>
            <a:ext cx="4686300" cy="1685077"/>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1500" kern="1200">
                <a:solidFill>
                  <a:schemeClr val="accent5">
                    <a:lumMod val="50000"/>
                  </a:schemeClr>
                </a:solidFill>
                <a:latin typeface="Berlin Sans FB Demi" panose="020E0802020502020306" pitchFamily="34" charset="0"/>
                <a:ea typeface="+mj-ea"/>
                <a:cs typeface="+mj-cs"/>
              </a:rPr>
              <a:t> </a:t>
            </a:r>
            <a:r>
              <a:rPr lang="en-US" sz="2000" kern="1200">
                <a:solidFill>
                  <a:schemeClr val="accent5">
                    <a:lumMod val="50000"/>
                  </a:schemeClr>
                </a:solidFill>
                <a:latin typeface="Century Gothic" panose="020B0502020202020204" pitchFamily="34" charset="0"/>
                <a:ea typeface="+mj-ea"/>
                <a:cs typeface="+mj-cs"/>
              </a:rPr>
              <a:t> </a:t>
            </a:r>
          </a:p>
        </p:txBody>
      </p:sp>
      <p:pic>
        <p:nvPicPr>
          <p:cNvPr id="19" name="Picture 18" descr="Target 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81650">
            <a:off x="7275766" y="1070390"/>
            <a:ext cx="1670468" cy="1689951"/>
          </a:xfrm>
          <a:prstGeom prst="rect">
            <a:avLst/>
          </a:prstGeom>
        </p:spPr>
      </p:pic>
      <p:pic>
        <p:nvPicPr>
          <p:cNvPr id="21" name="Picture 20" descr="CV Resume Free PSD Template | UICloud"/>
          <p:cNvPicPr>
            <a:picLocks noChangeAspect="1"/>
          </p:cNvPicPr>
          <p:nvPr/>
        </p:nvPicPr>
        <p:blipFill>
          <a:blip r:embed="rId12">
            <a:extLst>
              <a:ext uri="{28A0092B-C50C-407E-A947-70E740481C1C}">
                <a14:useLocalDpi xmlns:a14="http://schemas.microsoft.com/office/drawing/2010/main" val="0"/>
              </a:ext>
            </a:extLst>
          </a:blip>
          <a:srcRect l="7143" r="7143"/>
          <a:stretch>
            <a:fillRect/>
          </a:stretch>
        </p:blipFill>
        <p:spPr>
          <a:xfrm>
            <a:off x="850512" y="172412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rcRect l="-11029" t="-18579" r="-6618" b="-14755"/>
          <a:stretch>
            <a:fillRect/>
          </a:stretch>
        </p:blipFill>
        <p:spPr>
          <a:xfrm>
            <a:off x="8237368" y="3182246"/>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0727087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1971580"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PLAN DE PROGRAMA INDIVIDUAL (IPP) Y AUTODETERMINACIÓN</a:t>
            </a:r>
          </a:p>
        </p:txBody>
      </p:sp>
      <p:pic>
        <p:nvPicPr>
          <p:cNvPr id="3" name="Picture 2" descr="File:Circle-icons-document.svg - Wikimedia Common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2131" y="2219725"/>
            <a:ext cx="3307661" cy="3307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9392310" y="3162591"/>
            <a:ext cx="2113224" cy="1409584"/>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9600" b="0" i="0" strike="noStrike" cap="none" spc="0" baseline="0">
                <a:solidFill>
                  <a:srgbClr val="203864"/>
                </a:solidFill>
                <a:effectLst/>
                <a:latin typeface="Century Gothic"/>
                <a:ea typeface="Century Gothic"/>
                <a:cs typeface="Century Gothic"/>
              </a:rPr>
              <a:t>IPP</a:t>
            </a:r>
          </a:p>
        </p:txBody>
      </p:sp>
      <p:sp>
        <p:nvSpPr>
          <p:cNvPr id="11" name="Oval 10"/>
          <p:cNvSpPr>
            <a:spLocks noChangeAspect="1"/>
          </p:cNvSpPr>
          <p:nvPr/>
        </p:nvSpPr>
        <p:spPr>
          <a:xfrm>
            <a:off x="4247462" y="1958943"/>
            <a:ext cx="2177722" cy="2271289"/>
          </a:xfrm>
          <a:prstGeom prst="ellipse">
            <a:avLst/>
          </a:prstGeom>
          <a:blipFill dpi="0" rotWithShape="1">
            <a:blip r:embed="rId4">
              <a:alphaModFix amt="51000"/>
            </a:blip>
            <a:stretch>
              <a:fillRect l="-7000" r="-10000" b="-51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85708" y="1571264"/>
            <a:ext cx="2125309" cy="2162422"/>
          </a:xfrm>
          <a:prstGeom prst="ellipse">
            <a:avLst/>
          </a:prstGeom>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30815" y="4257790"/>
            <a:ext cx="2222085" cy="2162422"/>
          </a:xfrm>
          <a:prstGeom prst="ellipse">
            <a:avLst/>
          </a:prstGeom>
          <a:blipFill dpi="0" rotWithShape="1">
            <a:blip r:embed="rId5">
              <a:alphaModFix amt="60000"/>
            </a:blip>
            <a:stretch>
              <a:fillRect l="-27000" t="-23000" r="-42000" b="-85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546027" y="4081274"/>
            <a:ext cx="2262632" cy="2162422"/>
          </a:xfrm>
          <a:prstGeom prst="ellipse">
            <a:avLst/>
          </a:prstGeom>
          <a:blipFill dpi="0" rotWithShape="1">
            <a:blip r:embed="rId6">
              <a:alphaModFix amt="51000"/>
            </a:blip>
            <a:stretch>
              <a:fillRect l="16000" t="-3000" r="19000" b="-83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B10B3332-922D-3C49-8CCD-3D4F8938523C}"/>
              </a:ext>
            </a:extLst>
          </p:cNvPr>
          <p:cNvPicPr>
            <a:picLocks noChangeAspect="1"/>
          </p:cNvPicPr>
          <p:nvPr/>
        </p:nvPicPr>
        <p:blipFill>
          <a:blip r:embed="rId7">
            <a:extLst>
              <a:ext uri="{BEBA8EAE-BF5A-486C-A8C5-ECC9F3942E4B}">
                <a14:imgProps xmlns:a14="http://schemas.microsoft.com/office/drawing/2010/main">
                  <a14:imgLayer r:embed="rId8">
                    <a14:imgEffect>
                      <a14:saturation sat="133000"/>
                    </a14:imgEffect>
                  </a14:imgLayer>
                </a14:imgProps>
              </a:ext>
            </a:extLst>
          </a:blip>
          <a:stretch>
            <a:fillRect/>
          </a:stretch>
        </p:blipFill>
        <p:spPr>
          <a:xfrm>
            <a:off x="283453" y="3394444"/>
            <a:ext cx="2174933" cy="2166338"/>
          </a:xfrm>
          <a:prstGeom prst="ellipse">
            <a:avLst/>
          </a:prstGeom>
          <a:solidFill>
            <a:schemeClr val="bg1">
              <a:lumMod val="95000"/>
            </a:schemeClr>
          </a:solidFill>
          <a:ln w="63500" cap="rnd">
            <a:solidFill>
              <a:schemeClr val="tx1">
                <a:lumMod val="95000"/>
                <a:lumOff val="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4" name="Rectangle 33"/>
          <p:cNvSpPr/>
          <p:nvPr/>
        </p:nvSpPr>
        <p:spPr>
          <a:xfrm>
            <a:off x="431315" y="4257790"/>
            <a:ext cx="1879207" cy="1200329"/>
          </a:xfrm>
          <a:prstGeom prst="rect">
            <a:avLst/>
          </a:prstGeom>
        </p:spPr>
        <p:txBody>
          <a:bodyPr wrap="square">
            <a:spAutoFit/>
          </a:bodyPr>
          <a:lstStyle/>
          <a:p>
            <a:pPr algn="ctr"/>
            <a:r>
              <a:rPr lang="es-US" sz="24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Centrado en la persona  </a:t>
            </a:r>
          </a:p>
        </p:txBody>
      </p:sp>
      <p:pic>
        <p:nvPicPr>
          <p:cNvPr id="35" name="Picture 34" descr="Target 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81650">
            <a:off x="2313356" y="1446304"/>
            <a:ext cx="1670468" cy="1689951"/>
          </a:xfrm>
          <a:prstGeom prst="rect">
            <a:avLst/>
          </a:prstGeom>
        </p:spPr>
      </p:pic>
      <p:sp>
        <p:nvSpPr>
          <p:cNvPr id="36" name="Rectangle 35"/>
          <p:cNvSpPr/>
          <p:nvPr/>
        </p:nvSpPr>
        <p:spPr>
          <a:xfrm>
            <a:off x="2034097" y="2563525"/>
            <a:ext cx="1943375" cy="945825"/>
          </a:xfrm>
          <a:prstGeom prst="rect">
            <a:avLst/>
          </a:prstGeom>
        </p:spPr>
        <p:txBody>
          <a:bodyPr wrap="none">
            <a:spAutoFit/>
          </a:bodyPr>
          <a:lstStyle/>
          <a:p>
            <a:pPr algn="ctr"/>
            <a:r>
              <a:rPr lang="es-US" sz="2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Identifica  </a:t>
            </a:r>
          </a:p>
          <a:p>
            <a:pPr algn="ctr"/>
            <a:r>
              <a:rPr lang="es-US" sz="2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metas </a:t>
            </a:r>
          </a:p>
        </p:txBody>
      </p:sp>
      <p:sp>
        <p:nvSpPr>
          <p:cNvPr id="37" name="Rectangle 36"/>
          <p:cNvSpPr/>
          <p:nvPr/>
        </p:nvSpPr>
        <p:spPr>
          <a:xfrm>
            <a:off x="2823018" y="5050332"/>
            <a:ext cx="1844479" cy="945825"/>
          </a:xfrm>
          <a:prstGeom prst="rect">
            <a:avLst/>
          </a:prstGeom>
        </p:spPr>
        <p:txBody>
          <a:bodyPr wrap="none">
            <a:spAutoFit/>
          </a:bodyPr>
          <a:lstStyle/>
          <a:p>
            <a:r>
              <a:rPr lang="es-US" sz="2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Identifica </a:t>
            </a:r>
          </a:p>
          <a:p>
            <a:r>
              <a:rPr lang="es-US" sz="1800" b="0" i="0" strike="noStrike" cap="none" spc="0" baseline="0">
                <a:solidFill>
                  <a:srgbClr val="000000"/>
                </a:solidFill>
                <a:effectLst/>
                <a:latin typeface="Calibri"/>
                <a:ea typeface="Calibri"/>
                <a:cs typeface="Calibri"/>
              </a:rPr>
              <a:t> </a:t>
            </a:r>
            <a:r>
              <a:rPr lang="es-US" sz="2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apoyos</a:t>
            </a:r>
            <a:r>
              <a:rPr lang="es-US" sz="1800" b="0" i="0" strike="noStrike" cap="none" spc="0" baseline="0">
                <a:solidFill>
                  <a:srgbClr val="000000"/>
                </a:solidFill>
                <a:effectLst/>
                <a:latin typeface="Calibri"/>
                <a:ea typeface="Calibri"/>
                <a:cs typeface="Calibri"/>
              </a:rPr>
              <a:t> </a:t>
            </a:r>
          </a:p>
        </p:txBody>
      </p:sp>
      <p:sp>
        <p:nvSpPr>
          <p:cNvPr id="38" name="Rectangle 37"/>
          <p:cNvSpPr/>
          <p:nvPr/>
        </p:nvSpPr>
        <p:spPr>
          <a:xfrm>
            <a:off x="5319616" y="5223012"/>
            <a:ext cx="1844479" cy="945825"/>
          </a:xfrm>
          <a:prstGeom prst="rect">
            <a:avLst/>
          </a:prstGeom>
        </p:spPr>
        <p:txBody>
          <a:bodyPr wrap="none">
            <a:spAutoFit/>
          </a:bodyPr>
          <a:lstStyle/>
          <a:p>
            <a:pPr algn="ctr"/>
            <a:r>
              <a:rPr lang="es-US" sz="2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Identifica </a:t>
            </a:r>
          </a:p>
          <a:p>
            <a:pPr algn="ctr"/>
            <a:r>
              <a:rPr lang="es-US" sz="1800" b="0" i="0" strike="noStrike" cap="none" spc="0" baseline="0">
                <a:solidFill>
                  <a:srgbClr val="000000"/>
                </a:solidFill>
                <a:effectLst/>
                <a:latin typeface="Calibri"/>
                <a:ea typeface="Calibri"/>
                <a:cs typeface="Calibri"/>
              </a:rPr>
              <a:t> </a:t>
            </a:r>
            <a:r>
              <a:rPr lang="es-US" sz="2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servicios</a:t>
            </a:r>
            <a:r>
              <a:rPr lang="es-US" sz="1800" b="0" i="0" strike="noStrike" cap="none" spc="0" baseline="0">
                <a:solidFill>
                  <a:srgbClr val="000000"/>
                </a:solidFill>
                <a:effectLst/>
                <a:latin typeface="Calibri"/>
                <a:ea typeface="Calibri"/>
                <a:cs typeface="Calibri"/>
              </a:rPr>
              <a:t> </a:t>
            </a:r>
          </a:p>
        </p:txBody>
      </p:sp>
      <p:sp>
        <p:nvSpPr>
          <p:cNvPr id="39" name="Rectangle 38"/>
          <p:cNvSpPr/>
          <p:nvPr/>
        </p:nvSpPr>
        <p:spPr>
          <a:xfrm>
            <a:off x="4348667" y="2695495"/>
            <a:ext cx="1975312" cy="1372972"/>
          </a:xfrm>
          <a:prstGeom prst="rect">
            <a:avLst/>
          </a:prstGeom>
        </p:spPr>
        <p:txBody>
          <a:bodyPr wrap="square">
            <a:spAutoFit/>
          </a:bodyPr>
          <a:lstStyle/>
          <a:p>
            <a:pPr algn="ctr"/>
            <a:r>
              <a:rPr lang="es-US" sz="2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Incluye</a:t>
            </a:r>
          </a:p>
          <a:p>
            <a:pPr algn="ctr"/>
            <a:r>
              <a:rPr lang="es-US" sz="2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 plan de gastos</a:t>
            </a:r>
          </a:p>
        </p:txBody>
      </p:sp>
      <p:sp>
        <p:nvSpPr>
          <p:cNvPr id="8" name="Right Arrow 7"/>
          <p:cNvSpPr/>
          <p:nvPr/>
        </p:nvSpPr>
        <p:spPr>
          <a:xfrm>
            <a:off x="6957391" y="3486062"/>
            <a:ext cx="1398295" cy="6295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28774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entagon 15"/>
          <p:cNvSpPr/>
          <p:nvPr/>
        </p:nvSpPr>
        <p:spPr>
          <a:xfrm>
            <a:off x="0" y="1061460"/>
            <a:ext cx="11106150" cy="5948940"/>
          </a:xfrm>
          <a:prstGeom prst="homePlate">
            <a:avLst/>
          </a:prstGeom>
          <a:solidFill>
            <a:schemeClr val="bg2">
              <a:lumMod val="9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 21"/>
          <p:cNvSpPr/>
          <p:nvPr/>
        </p:nvSpPr>
        <p:spPr>
          <a:xfrm>
            <a:off x="7105590" y="4754847"/>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20"/>
          <p:cNvSpPr/>
          <p:nvPr/>
        </p:nvSpPr>
        <p:spPr>
          <a:xfrm>
            <a:off x="881253" y="4732083"/>
            <a:ext cx="5086410" cy="1467056"/>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sp>
        <p:nvSpPr>
          <p:cNvPr id="2" name="Rectangle 1">
            <a:extLst>
              <a:ext uri="{FF2B5EF4-FFF2-40B4-BE49-F238E27FC236}">
                <a16:creationId xmlns:a16="http://schemas.microsoft.com/office/drawing/2014/main" id="{4359640A-5E46-8542-A625-A03718817659}"/>
              </a:ext>
            </a:extLst>
          </p:cNvPr>
          <p:cNvSpPr/>
          <p:nvPr/>
        </p:nvSpPr>
        <p:spPr>
          <a:xfrm>
            <a:off x="1930066" y="1327020"/>
            <a:ext cx="9185261" cy="457657"/>
          </a:xfrm>
          <a:prstGeom prst="rect">
            <a:avLst/>
          </a:prstGeom>
        </p:spPr>
        <p:txBody>
          <a:bodyPr wrap="square">
            <a:spAutoFit/>
          </a:bodyPr>
          <a:lstStyle/>
          <a:p>
            <a:r>
              <a:rPr lang="es-US" sz="2400" b="0"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Los servicios que usted paga de su plan de gastos </a:t>
            </a:r>
            <a:r>
              <a:rPr lang="es-US" sz="2400" b="1" i="0" u="sng" strike="noStrike" cap="none" spc="0" baseline="0">
                <a:solidFill>
                  <a:srgbClr val="000000"/>
                </a:solidFill>
                <a:effectLst>
                  <a:outerShdw blurRad="38100" dist="38100" dir="2700000" algn="tl">
                    <a:srgbClr val="000000">
                      <a:alpha val="43137"/>
                    </a:srgbClr>
                  </a:outerShdw>
                </a:effectLst>
                <a:uFill>
                  <a:solidFill>
                    <a:srgbClr val="000000"/>
                  </a:solidFill>
                </a:uFill>
                <a:latin typeface="Century Gothic"/>
                <a:ea typeface="Century Gothic"/>
                <a:cs typeface="Century Gothic"/>
              </a:rPr>
              <a:t>DEBEN</a:t>
            </a:r>
            <a:r>
              <a:rPr lang="es-US" sz="2400" b="0" i="0" strike="noStrike" cap="none" spc="0" baseline="0">
                <a:solidFill>
                  <a:srgbClr val="000000"/>
                </a:solidFill>
                <a:effectLst>
                  <a:outerShdw blurRad="38100" dist="38100" dir="2700000" algn="tl">
                    <a:srgbClr val="000000">
                      <a:alpha val="43137"/>
                    </a:srgbClr>
                  </a:outerShdw>
                </a:effectLst>
                <a:latin typeface="Calibri"/>
                <a:ea typeface="Calibri"/>
                <a:cs typeface="Calibri"/>
              </a:rPr>
              <a:t>:</a:t>
            </a:r>
          </a:p>
        </p:txBody>
      </p:sp>
      <p:sp>
        <p:nvSpPr>
          <p:cNvPr id="7" name="TextBox 6">
            <a:extLst>
              <a:ext uri="{FF2B5EF4-FFF2-40B4-BE49-F238E27FC236}">
                <a16:creationId xmlns:a16="http://schemas.microsoft.com/office/drawing/2014/main" id="{DAAA48B7-3B7E-6245-9FB5-47132AD45A45}"/>
              </a:ext>
            </a:extLst>
          </p:cNvPr>
          <p:cNvSpPr txBox="1"/>
          <p:nvPr/>
        </p:nvSpPr>
        <p:spPr>
          <a:xfrm>
            <a:off x="110210" y="595179"/>
            <a:ext cx="10347994"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REQUISITOS DE PLANIFICACIÓN DE SERVICIOS</a:t>
            </a:r>
          </a:p>
        </p:txBody>
      </p:sp>
      <p:grpSp>
        <p:nvGrpSpPr>
          <p:cNvPr id="23" name="Group 22"/>
          <p:cNvGrpSpPr/>
          <p:nvPr/>
        </p:nvGrpSpPr>
        <p:grpSpPr>
          <a:xfrm>
            <a:off x="2243210" y="1880281"/>
            <a:ext cx="7435469" cy="2234510"/>
            <a:chOff x="2190979" y="1423426"/>
            <a:chExt cx="7435469" cy="2234510"/>
          </a:xfrm>
        </p:grpSpPr>
        <p:grpSp>
          <p:nvGrpSpPr>
            <p:cNvPr id="6" name="Group 5"/>
            <p:cNvGrpSpPr/>
            <p:nvPr/>
          </p:nvGrpSpPr>
          <p:grpSpPr>
            <a:xfrm>
              <a:off x="2498448" y="1423426"/>
              <a:ext cx="7128000" cy="1416184"/>
              <a:chOff x="4612998" y="1576141"/>
              <a:chExt cx="7128000" cy="1416184"/>
            </a:xfrm>
          </p:grpSpPr>
          <p:pic>
            <p:nvPicPr>
              <p:cNvPr id="5" name="Picture 4" descr="Team:INSA-Lyon/Achievements - 2016.igem.or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2998" y="1576141"/>
                <a:ext cx="1416184" cy="1416184"/>
              </a:xfrm>
              <a:prstGeom prst="rect">
                <a:avLst/>
              </a:prstGeom>
            </p:spPr>
          </p:pic>
          <p:pic>
            <p:nvPicPr>
              <p:cNvPr id="9" name="Picture 8" descr="Team:INSA-Lyon/Achievements - 2016.igem.or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714" y="1576141"/>
                <a:ext cx="1416184" cy="1416184"/>
              </a:xfrm>
              <a:prstGeom prst="rect">
                <a:avLst/>
              </a:prstGeom>
            </p:spPr>
          </p:pic>
          <p:pic>
            <p:nvPicPr>
              <p:cNvPr id="10" name="Picture 9" descr="Team:INSA-Lyon/Achievements - 2016.igem.or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764" y="1576141"/>
                <a:ext cx="1416184" cy="1416184"/>
              </a:xfrm>
              <a:prstGeom prst="rect">
                <a:avLst/>
              </a:prstGeom>
            </p:spPr>
          </p:pic>
          <p:pic>
            <p:nvPicPr>
              <p:cNvPr id="11" name="Picture 10" descr="Team:INSA-Lyon/Achievements - 2016.igem.or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814" y="1576141"/>
                <a:ext cx="1416184" cy="1416184"/>
              </a:xfrm>
              <a:prstGeom prst="rect">
                <a:avLst/>
              </a:prstGeom>
            </p:spPr>
          </p:pic>
        </p:grpSp>
        <p:sp>
          <p:nvSpPr>
            <p:cNvPr id="12" name="TextBox 11"/>
            <p:cNvSpPr txBox="1"/>
            <p:nvPr/>
          </p:nvSpPr>
          <p:spPr>
            <a:xfrm>
              <a:off x="2190979" y="2703829"/>
              <a:ext cx="1468317" cy="954107"/>
            </a:xfrm>
            <a:prstGeom prst="rect">
              <a:avLst/>
            </a:prstGeom>
            <a:noFill/>
          </p:spPr>
          <p:txBody>
            <a:bodyPr wrap="square" rtlCol="0">
              <a:spAutoFit/>
            </a:bodyPr>
            <a:lstStyle/>
            <a:p>
              <a:pPr algn="ctr"/>
              <a:r>
                <a:rPr lang="es-US" sz="1400" b="0" i="0" strike="noStrike" cap="none" spc="0" baseline="0" dirty="0">
                  <a:solidFill>
                    <a:srgbClr val="000000"/>
                  </a:solidFill>
                  <a:effectLst/>
                  <a:latin typeface="Century Gothic"/>
                  <a:ea typeface="Century Gothic"/>
                  <a:cs typeface="Century Gothic"/>
                  <a:hlinkClick r:id="rId4" history="0"/>
                </a:rPr>
                <a:t>*</a:t>
              </a:r>
              <a:r>
                <a:rPr lang="es-US" sz="1400" b="0" i="0" strike="noStrike" cap="none" spc="0" baseline="0" dirty="0">
                  <a:solidFill>
                    <a:srgbClr val="000000"/>
                  </a:solidFill>
                  <a:effectLst/>
                  <a:latin typeface="Century Gothic"/>
                  <a:ea typeface="Century Gothic"/>
                  <a:cs typeface="Century Gothic"/>
                </a:rPr>
                <a:t> Ser un servicio reconocido a nivel federal</a:t>
              </a:r>
            </a:p>
          </p:txBody>
        </p:sp>
        <p:sp>
          <p:nvSpPr>
            <p:cNvPr id="13" name="TextBox 12"/>
            <p:cNvSpPr txBox="1"/>
            <p:nvPr/>
          </p:nvSpPr>
          <p:spPr>
            <a:xfrm>
              <a:off x="4185882" y="2703829"/>
              <a:ext cx="1300698" cy="954107"/>
            </a:xfrm>
            <a:prstGeom prst="rect">
              <a:avLst/>
            </a:prstGeom>
            <a:noFill/>
          </p:spPr>
          <p:txBody>
            <a:bodyPr wrap="square" rtlCol="0">
              <a:spAutoFit/>
            </a:bodyPr>
            <a:lstStyle/>
            <a:p>
              <a:pPr algn="ctr"/>
              <a:r>
                <a:rPr lang="es-US" sz="1400" b="0" i="0" strike="noStrike" cap="none" spc="0" baseline="0" dirty="0">
                  <a:solidFill>
                    <a:srgbClr val="000000"/>
                  </a:solidFill>
                  <a:effectLst/>
                  <a:latin typeface="Century Gothic"/>
                  <a:ea typeface="Century Gothic"/>
                  <a:cs typeface="Century Gothic"/>
                </a:rPr>
                <a:t>Los proveedores deben estar calificados</a:t>
              </a:r>
            </a:p>
          </p:txBody>
        </p:sp>
        <p:sp>
          <p:nvSpPr>
            <p:cNvPr id="14" name="TextBox 13"/>
            <p:cNvSpPr txBox="1"/>
            <p:nvPr/>
          </p:nvSpPr>
          <p:spPr>
            <a:xfrm>
              <a:off x="6121431" y="2703829"/>
              <a:ext cx="1300698" cy="830997"/>
            </a:xfrm>
            <a:prstGeom prst="rect">
              <a:avLst/>
            </a:prstGeom>
            <a:noFill/>
          </p:spPr>
          <p:txBody>
            <a:bodyPr wrap="square" rtlCol="0">
              <a:spAutoFit/>
            </a:bodyPr>
            <a:lstStyle/>
            <a:p>
              <a:pPr algn="ctr"/>
              <a:r>
                <a:rPr lang="es-US" sz="1600" b="0" i="0" strike="noStrike" cap="none" spc="0" baseline="0" dirty="0">
                  <a:solidFill>
                    <a:srgbClr val="000000"/>
                  </a:solidFill>
                  <a:effectLst/>
                  <a:latin typeface="Century Gothic"/>
                  <a:ea typeface="Century Gothic"/>
                  <a:cs typeface="Century Gothic"/>
                </a:rPr>
                <a:t>Apoyar la opción e inclusión</a:t>
              </a:r>
            </a:p>
          </p:txBody>
        </p:sp>
        <p:sp>
          <p:nvSpPr>
            <p:cNvPr id="15" name="TextBox 14"/>
            <p:cNvSpPr txBox="1"/>
            <p:nvPr/>
          </p:nvSpPr>
          <p:spPr>
            <a:xfrm>
              <a:off x="8019664" y="2703827"/>
              <a:ext cx="1300697" cy="584775"/>
            </a:xfrm>
            <a:prstGeom prst="rect">
              <a:avLst/>
            </a:prstGeom>
            <a:noFill/>
          </p:spPr>
          <p:txBody>
            <a:bodyPr wrap="square" rtlCol="0">
              <a:spAutoFit/>
            </a:bodyPr>
            <a:lstStyle/>
            <a:p>
              <a:pPr algn="ctr"/>
              <a:r>
                <a:rPr lang="es-US" sz="1600" b="0" i="0" strike="noStrike" cap="none" spc="0" baseline="0" dirty="0">
                  <a:solidFill>
                    <a:srgbClr val="000000"/>
                  </a:solidFill>
                  <a:effectLst/>
                  <a:latin typeface="Century Gothic"/>
                  <a:ea typeface="Century Gothic"/>
                  <a:cs typeface="Century Gothic"/>
                </a:rPr>
                <a:t>Con o sin contrato</a:t>
              </a:r>
            </a:p>
          </p:txBody>
        </p:sp>
      </p:grpSp>
      <p:pic>
        <p:nvPicPr>
          <p:cNvPr id="18" name="Picture 17" descr="File:Number 2 in light blue rounded square.svg - Wikimedia Commons"/>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133860" y="4700039"/>
            <a:ext cx="1531143" cy="15311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descr="Archivo:Number 1 in green rounded square.svg - Wikipedia, la enciclopedia libre"/>
          <p:cNvPicPr>
            <a:picLocks noChangeAspect="1"/>
          </p:cNvPicPr>
          <p:nvPr/>
        </p:nvPicPr>
        <p:blipFill>
          <a:blip r:embed="rId6"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221064" y="4709321"/>
            <a:ext cx="1473089" cy="15125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Rectangle 19"/>
          <p:cNvSpPr/>
          <p:nvPr/>
        </p:nvSpPr>
        <p:spPr>
          <a:xfrm>
            <a:off x="7595212" y="4957778"/>
            <a:ext cx="4599085" cy="861774"/>
          </a:xfrm>
          <a:prstGeom prst="rect">
            <a:avLst/>
          </a:prstGeom>
        </p:spPr>
        <p:txBody>
          <a:bodyPr wrap="square">
            <a:spAutoFit/>
          </a:bodyPr>
          <a:lstStyle/>
          <a:p>
            <a:pPr algn="ctr">
              <a:lnSpc>
                <a:spcPct val="100000"/>
              </a:lnSpc>
              <a:spcBef>
                <a:spcPct val="0"/>
              </a:spcBef>
              <a:buNone/>
            </a:pPr>
            <a:r>
              <a:rPr lang="es-US" sz="1600" b="1" i="0" strike="noStrike" cap="none" spc="0" baseline="0" dirty="0">
                <a:solidFill>
                  <a:srgbClr val="000000"/>
                </a:solidFill>
                <a:effectLst/>
                <a:latin typeface="Century Gothic"/>
                <a:ea typeface="Century Gothic"/>
                <a:cs typeface="Century Gothic"/>
              </a:rPr>
              <a:t>DEBEN proporcionarse en lugares donde usted está incluido en la comunidad </a:t>
            </a:r>
            <a:r>
              <a:rPr lang="es-US" b="0" i="0" strike="noStrike" cap="none" spc="0" baseline="0" dirty="0">
                <a:solidFill>
                  <a:srgbClr val="000000"/>
                </a:solidFill>
                <a:effectLst/>
                <a:latin typeface="Century Gothic"/>
                <a:ea typeface="Century Gothic"/>
                <a:cs typeface="Century Gothic"/>
              </a:rPr>
              <a:t>(llamada "regla final") </a:t>
            </a:r>
          </a:p>
        </p:txBody>
      </p:sp>
      <p:sp>
        <p:nvSpPr>
          <p:cNvPr id="8" name="TextBox 7">
            <a:extLst>
              <a:ext uri="{FF2B5EF4-FFF2-40B4-BE49-F238E27FC236}">
                <a16:creationId xmlns:a16="http://schemas.microsoft.com/office/drawing/2014/main" id="{5DB304AD-19BA-0542-813A-1F893931F635}"/>
              </a:ext>
            </a:extLst>
          </p:cNvPr>
          <p:cNvSpPr txBox="1"/>
          <p:nvPr/>
        </p:nvSpPr>
        <p:spPr>
          <a:xfrm>
            <a:off x="1656809" y="4818785"/>
            <a:ext cx="3734937" cy="1200329"/>
          </a:xfrm>
          <a:prstGeom prst="rect">
            <a:avLst/>
          </a:prstGeom>
          <a:noFill/>
        </p:spPr>
        <p:txBody>
          <a:bodyPr wrap="square" rtlCol="0">
            <a:spAutoFit/>
          </a:bodyPr>
          <a:lstStyle/>
          <a:p>
            <a:pPr algn="ctr"/>
            <a:r>
              <a:rPr lang="es-US" b="1" i="0" strike="noStrike" cap="none" spc="0" baseline="0" dirty="0">
                <a:solidFill>
                  <a:srgbClr val="000000"/>
                </a:solidFill>
                <a:effectLst/>
                <a:latin typeface="Century Gothic"/>
                <a:ea typeface="Century Gothic"/>
                <a:cs typeface="Century Gothic"/>
              </a:rPr>
              <a:t>DEBEN intentar obtener otras fuentes para pagar primero </a:t>
            </a:r>
          </a:p>
          <a:p>
            <a:pPr algn="ctr"/>
            <a:r>
              <a:rPr lang="es-US" b="0" i="0" strike="noStrike" cap="none" spc="0" baseline="0" dirty="0">
                <a:solidFill>
                  <a:srgbClr val="000000"/>
                </a:solidFill>
                <a:effectLst/>
                <a:latin typeface="Century Gothic"/>
                <a:ea typeface="Century Gothic"/>
                <a:cs typeface="Century Gothic"/>
              </a:rPr>
              <a:t>(denominados "recursos genéricos")</a:t>
            </a:r>
          </a:p>
        </p:txBody>
      </p:sp>
    </p:spTree>
    <p:extLst>
      <p:ext uri="{BB962C8B-B14F-4D97-AF65-F5344CB8AC3E}">
        <p14:creationId xmlns:p14="http://schemas.microsoft.com/office/powerpoint/2010/main" val="169077340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0347994"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REQUISITOS DE PLANIFICACIÓN DE SERVICIOS</a:t>
            </a:r>
          </a:p>
        </p:txBody>
      </p:sp>
      <p:sp>
        <p:nvSpPr>
          <p:cNvPr id="6" name="TextBox 5">
            <a:extLst>
              <a:ext uri="{FF2B5EF4-FFF2-40B4-BE49-F238E27FC236}">
                <a16:creationId xmlns:a16="http://schemas.microsoft.com/office/drawing/2014/main" id="{DB17C97D-B8C6-BE47-8E32-7601FB4362DA}"/>
              </a:ext>
            </a:extLst>
          </p:cNvPr>
          <p:cNvSpPr txBox="1"/>
          <p:nvPr/>
        </p:nvSpPr>
        <p:spPr>
          <a:xfrm>
            <a:off x="4320418" y="1146184"/>
            <a:ext cx="3775751" cy="462234"/>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Recursos genéricos</a:t>
            </a:r>
          </a:p>
        </p:txBody>
      </p:sp>
      <p:sp>
        <p:nvSpPr>
          <p:cNvPr id="7" name="Rectangle 6"/>
          <p:cNvSpPr/>
          <p:nvPr/>
        </p:nvSpPr>
        <p:spPr>
          <a:xfrm>
            <a:off x="60654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094283" y="1697189"/>
            <a:ext cx="3588895" cy="3232251"/>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riped Right Arrow 8"/>
          <p:cNvSpPr/>
          <p:nvPr/>
        </p:nvSpPr>
        <p:spPr>
          <a:xfrm>
            <a:off x="4787235" y="1897364"/>
            <a:ext cx="2717281" cy="697589"/>
          </a:xfrm>
          <a:prstGeom prst="stripedRightArrow">
            <a:avLst>
              <a:gd name="adj1" fmla="val 45401"/>
              <a:gd name="adj2" fmla="val 5459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18438" y="1947975"/>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324624" y="1909630"/>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18438" y="3079139"/>
            <a:ext cx="2952418" cy="72960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18438" y="4126611"/>
            <a:ext cx="2952418" cy="64886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324624" y="2671959"/>
            <a:ext cx="3128211" cy="55529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39754" y="1965049"/>
            <a:ext cx="2709785" cy="2682273"/>
          </a:xfrm>
          <a:prstGeom prst="rect">
            <a:avLst/>
          </a:prstGeom>
          <a:noFill/>
        </p:spPr>
        <p:txBody>
          <a:bodyPr wrap="square" rtlCol="0">
            <a:spAutoFit/>
          </a:bodyPr>
          <a:lstStyle/>
          <a:p>
            <a:pPr algn="ctr">
              <a:lnSpc>
                <a:spcPct val="90000"/>
              </a:lnSpc>
              <a:spcBef>
                <a:spcPct val="0"/>
              </a:spcBef>
            </a:pPr>
            <a:r>
              <a:rPr lang="es-US" sz="2400" b="0" i="0" strike="noStrike" cap="none" spc="0" baseline="0" dirty="0">
                <a:solidFill>
                  <a:srgbClr val="000000"/>
                </a:solidFill>
                <a:effectLst/>
                <a:latin typeface="Century Gothic"/>
                <a:ea typeface="Century Gothic"/>
                <a:cs typeface="Century Gothic"/>
              </a:rPr>
              <a:t>El cuidado personal</a:t>
            </a:r>
          </a:p>
          <a:p>
            <a:pPr algn="ctr">
              <a:lnSpc>
                <a:spcPct val="90000"/>
              </a:lnSpc>
              <a:spcBef>
                <a:spcPct val="0"/>
              </a:spcBef>
            </a:pPr>
            <a:endParaRPr lang="en-US" sz="2400" dirty="0">
              <a:latin typeface="Century Gothic" panose="020B0502020202020204" pitchFamily="34" charset="0"/>
            </a:endParaRPr>
          </a:p>
          <a:p>
            <a:pPr algn="ctr">
              <a:lnSpc>
                <a:spcPct val="90000"/>
              </a:lnSpc>
              <a:spcBef>
                <a:spcPct val="0"/>
              </a:spcBef>
            </a:pPr>
            <a:endParaRPr lang="en-US" sz="2400" dirty="0">
              <a:latin typeface="Century Gothic" panose="020B0502020202020204" pitchFamily="34" charset="0"/>
            </a:endParaRPr>
          </a:p>
          <a:p>
            <a:pPr algn="ctr">
              <a:lnSpc>
                <a:spcPct val="90000"/>
              </a:lnSpc>
              <a:spcBef>
                <a:spcPct val="0"/>
              </a:spcBef>
            </a:pPr>
            <a:r>
              <a:rPr lang="es-US" sz="2400" b="0" i="0" strike="noStrike" cap="none" spc="0" baseline="0" dirty="0">
                <a:solidFill>
                  <a:srgbClr val="000000"/>
                </a:solidFill>
                <a:effectLst/>
                <a:latin typeface="Century Gothic"/>
                <a:ea typeface="Century Gothic"/>
                <a:cs typeface="Century Gothic"/>
              </a:rPr>
              <a:t>Tutoría</a:t>
            </a:r>
          </a:p>
          <a:p>
            <a:pPr algn="ctr">
              <a:lnSpc>
                <a:spcPct val="90000"/>
              </a:lnSpc>
              <a:spcBef>
                <a:spcPct val="0"/>
              </a:spcBef>
            </a:pPr>
            <a:endParaRPr lang="en-US" sz="3200" dirty="0">
              <a:latin typeface="Century Gothic" panose="020B0502020202020204" pitchFamily="34" charset="0"/>
            </a:endParaRPr>
          </a:p>
          <a:p>
            <a:pPr algn="ctr">
              <a:lnSpc>
                <a:spcPct val="90000"/>
              </a:lnSpc>
              <a:spcBef>
                <a:spcPct val="0"/>
              </a:spcBef>
            </a:pPr>
            <a:endParaRPr lang="en-US" sz="1100" dirty="0">
              <a:latin typeface="Century Gothic" panose="020B0502020202020204" pitchFamily="34" charset="0"/>
            </a:endParaRPr>
          </a:p>
          <a:p>
            <a:pPr algn="ctr">
              <a:lnSpc>
                <a:spcPct val="90000"/>
              </a:lnSpc>
              <a:spcBef>
                <a:spcPct val="0"/>
              </a:spcBef>
            </a:pPr>
            <a:r>
              <a:rPr lang="es-US" sz="2400" b="0" i="0" strike="noStrike" cap="none" spc="0" baseline="0" dirty="0">
                <a:solidFill>
                  <a:srgbClr val="000000"/>
                </a:solidFill>
                <a:effectLst/>
                <a:latin typeface="Century Gothic"/>
                <a:ea typeface="Century Gothic"/>
                <a:cs typeface="Century Gothic"/>
              </a:rPr>
              <a:t>Terapia</a:t>
            </a:r>
          </a:p>
        </p:txBody>
      </p:sp>
      <p:sp>
        <p:nvSpPr>
          <p:cNvPr id="17" name="Rectangle 16"/>
          <p:cNvSpPr/>
          <p:nvPr/>
        </p:nvSpPr>
        <p:spPr>
          <a:xfrm>
            <a:off x="8324624" y="3434288"/>
            <a:ext cx="3126019" cy="134118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425565" y="1968550"/>
            <a:ext cx="2873734" cy="2398124"/>
          </a:xfrm>
          <a:prstGeom prst="rect">
            <a:avLst/>
          </a:prstGeom>
          <a:noFill/>
        </p:spPr>
        <p:txBody>
          <a:bodyPr wrap="square" rtlCol="0">
            <a:spAutoFit/>
          </a:bodyPr>
          <a:lstStyle/>
          <a:p>
            <a:pPr algn="ctr">
              <a:lnSpc>
                <a:spcPct val="90000"/>
              </a:lnSpc>
              <a:spcBef>
                <a:spcPct val="0"/>
              </a:spcBef>
            </a:pPr>
            <a:r>
              <a:rPr lang="es-US" sz="2800" b="0" i="0" strike="noStrike" cap="none" spc="0" baseline="0">
                <a:solidFill>
                  <a:srgbClr val="000000"/>
                </a:solidFill>
                <a:effectLst/>
                <a:latin typeface="Century Gothic"/>
                <a:ea typeface="Century Gothic"/>
                <a:cs typeface="Century Gothic"/>
              </a:rPr>
              <a:t>IHSS</a:t>
            </a:r>
          </a:p>
          <a:p>
            <a:pPr algn="ctr">
              <a:lnSpc>
                <a:spcPct val="90000"/>
              </a:lnSpc>
              <a:spcBef>
                <a:spcPct val="0"/>
              </a:spcBef>
            </a:pPr>
            <a:endParaRPr lang="en-US" sz="2800">
              <a:latin typeface="Century Gothic" panose="020B0502020202020204" pitchFamily="34" charset="0"/>
            </a:endParaRPr>
          </a:p>
          <a:p>
            <a:pPr algn="ctr">
              <a:lnSpc>
                <a:spcPct val="90000"/>
              </a:lnSpc>
              <a:spcBef>
                <a:spcPct val="0"/>
              </a:spcBef>
            </a:pPr>
            <a:r>
              <a:rPr lang="es-US" sz="2800" b="0" i="0" strike="noStrike" cap="none" spc="0" baseline="0">
                <a:solidFill>
                  <a:srgbClr val="000000"/>
                </a:solidFill>
                <a:effectLst/>
                <a:latin typeface="Century Gothic"/>
                <a:ea typeface="Century Gothic"/>
                <a:cs typeface="Century Gothic"/>
              </a:rPr>
              <a:t>Distrito Escolar</a:t>
            </a:r>
          </a:p>
          <a:p>
            <a:pPr algn="ctr">
              <a:lnSpc>
                <a:spcPct val="90000"/>
              </a:lnSpc>
              <a:spcBef>
                <a:spcPct val="0"/>
              </a:spcBef>
            </a:pPr>
            <a:endParaRPr lang="en-US" sz="2800">
              <a:latin typeface="Century Gothic" panose="020B0502020202020204" pitchFamily="34" charset="0"/>
            </a:endParaRPr>
          </a:p>
          <a:p>
            <a:pPr algn="ctr">
              <a:lnSpc>
                <a:spcPct val="90000"/>
              </a:lnSpc>
              <a:spcBef>
                <a:spcPct val="0"/>
              </a:spcBef>
            </a:pPr>
            <a:r>
              <a:rPr lang="es-US" sz="2800" b="0" i="0" strike="noStrike" cap="none" spc="0" baseline="0">
                <a:solidFill>
                  <a:srgbClr val="000000"/>
                </a:solidFill>
                <a:effectLst/>
                <a:latin typeface="Century Gothic"/>
                <a:ea typeface="Century Gothic"/>
                <a:cs typeface="Century Gothic"/>
              </a:rPr>
              <a:t>Medi-Cal o seguro de salud</a:t>
            </a:r>
          </a:p>
        </p:txBody>
      </p:sp>
      <p:sp>
        <p:nvSpPr>
          <p:cNvPr id="18" name="Striped Right Arrow 17"/>
          <p:cNvSpPr/>
          <p:nvPr/>
        </p:nvSpPr>
        <p:spPr>
          <a:xfrm>
            <a:off x="4786219" y="2949605"/>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riped Right Arrow 18"/>
          <p:cNvSpPr/>
          <p:nvPr/>
        </p:nvSpPr>
        <p:spPr>
          <a:xfrm>
            <a:off x="4834517" y="4072509"/>
            <a:ext cx="2717281" cy="697589"/>
          </a:xfrm>
          <a:prstGeom prst="strip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6544" y="5414122"/>
            <a:ext cx="11227706" cy="1015663"/>
          </a:xfrm>
          <a:prstGeom prst="rect">
            <a:avLst/>
          </a:prstGeom>
        </p:spPr>
        <p:txBody>
          <a:bodyPr wrap="square">
            <a:spAutoFit/>
          </a:bodyPr>
          <a:lstStyle/>
          <a:p>
            <a:pPr marL="285750" indent="-285750">
              <a:buFont typeface="Arial" panose="020B0604020202020204" pitchFamily="34" charset="0"/>
              <a:buChar char="•"/>
            </a:pPr>
            <a:r>
              <a:rPr lang="es-US" sz="2000" b="1" i="0" u="sng" strike="noStrike" cap="none" spc="0" baseline="0" dirty="0">
                <a:solidFill>
                  <a:srgbClr val="000000"/>
                </a:solidFill>
                <a:effectLst/>
                <a:uFill>
                  <a:solidFill>
                    <a:srgbClr val="000000"/>
                  </a:solidFill>
                </a:uFill>
                <a:latin typeface="Century Gothic"/>
                <a:ea typeface="Century Gothic"/>
                <a:cs typeface="Century Gothic"/>
              </a:rPr>
              <a:t>El MISMO</a:t>
            </a:r>
            <a:r>
              <a:rPr lang="es-US" sz="2000" b="0" i="0" strike="noStrike" cap="none" spc="0" baseline="0" dirty="0">
                <a:solidFill>
                  <a:srgbClr val="000000"/>
                </a:solidFill>
                <a:effectLst/>
                <a:latin typeface="Century Gothic"/>
                <a:ea typeface="Century Gothic"/>
                <a:cs typeface="Century Gothic"/>
              </a:rPr>
              <a:t> requisito que en el sistema de centro regional tradicional.</a:t>
            </a:r>
          </a:p>
          <a:p>
            <a:pPr marL="285750" indent="-285750">
              <a:buFont typeface="Arial" panose="020B0604020202020204" pitchFamily="34" charset="0"/>
              <a:buChar char="•"/>
            </a:pPr>
            <a:r>
              <a:rPr lang="es-US" sz="2000" b="0" i="0" strike="noStrike" cap="none" spc="0" baseline="0" dirty="0">
                <a:solidFill>
                  <a:srgbClr val="000000"/>
                </a:solidFill>
                <a:effectLst/>
                <a:latin typeface="Century Gothic"/>
                <a:ea typeface="Century Gothic"/>
                <a:cs typeface="Century Gothic"/>
              </a:rPr>
              <a:t>Le ayuda a </a:t>
            </a:r>
            <a:r>
              <a:rPr lang="es-US" sz="2000" b="1" i="0" u="sng" strike="noStrike" cap="none" spc="0" baseline="0" dirty="0">
                <a:solidFill>
                  <a:srgbClr val="000000"/>
                </a:solidFill>
                <a:effectLst/>
                <a:uFill>
                  <a:solidFill>
                    <a:srgbClr val="000000"/>
                  </a:solidFill>
                </a:uFill>
                <a:latin typeface="Century Gothic"/>
                <a:ea typeface="Century Gothic"/>
                <a:cs typeface="Century Gothic"/>
              </a:rPr>
              <a:t>ahorrar</a:t>
            </a:r>
            <a:r>
              <a:rPr lang="es-US" sz="2000" b="0" i="0" strike="noStrike" cap="none" spc="0" baseline="0" dirty="0">
                <a:solidFill>
                  <a:srgbClr val="000000"/>
                </a:solidFill>
                <a:effectLst/>
                <a:latin typeface="Century Gothic"/>
                <a:ea typeface="Century Gothic"/>
                <a:cs typeface="Century Gothic"/>
              </a:rPr>
              <a:t> </a:t>
            </a:r>
            <a:r>
              <a:rPr lang="es-US" sz="2000" b="1" i="0" strike="noStrike" cap="none" spc="0" baseline="0" dirty="0">
                <a:solidFill>
                  <a:srgbClr val="00B050"/>
                </a:solidFill>
                <a:effectLst/>
                <a:latin typeface="Century Gothic"/>
                <a:ea typeface="Century Gothic"/>
                <a:cs typeface="Century Gothic"/>
              </a:rPr>
              <a:t> dinero</a:t>
            </a:r>
            <a:r>
              <a:rPr lang="es-US" sz="2000" b="0" i="0" strike="noStrike" cap="none" spc="0" baseline="0" dirty="0">
                <a:solidFill>
                  <a:srgbClr val="000000"/>
                </a:solidFill>
                <a:effectLst/>
                <a:latin typeface="Century Gothic"/>
                <a:ea typeface="Century Gothic"/>
                <a:cs typeface="Century Gothic"/>
              </a:rPr>
              <a:t> en su plan de gastos para otras cosas.</a:t>
            </a:r>
          </a:p>
          <a:p>
            <a:pPr marL="285750" indent="-285750">
              <a:buFont typeface="Arial" panose="020B0604020202020204" pitchFamily="34" charset="0"/>
              <a:buChar char="•"/>
            </a:pPr>
            <a:r>
              <a:rPr lang="es-US" sz="2000" b="0" i="0" strike="noStrike" cap="none" spc="0" baseline="0" dirty="0">
                <a:solidFill>
                  <a:srgbClr val="000000"/>
                </a:solidFill>
                <a:effectLst/>
                <a:latin typeface="Century Gothic"/>
                <a:ea typeface="Century Gothic"/>
                <a:cs typeface="Century Gothic"/>
              </a:rPr>
              <a:t>Hable con su equipo si un recurso genérico no cumple con sus necesidades.</a:t>
            </a:r>
          </a:p>
        </p:txBody>
      </p:sp>
    </p:spTree>
    <p:extLst>
      <p:ext uri="{BB962C8B-B14F-4D97-AF65-F5344CB8AC3E}">
        <p14:creationId xmlns:p14="http://schemas.microsoft.com/office/powerpoint/2010/main" val="79336885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gular Pentagon 16"/>
          <p:cNvSpPr/>
          <p:nvPr/>
        </p:nvSpPr>
        <p:spPr>
          <a:xfrm>
            <a:off x="7116457" y="1379666"/>
            <a:ext cx="4175402" cy="4148688"/>
          </a:xfrm>
          <a:prstGeom prst="pent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 12"/>
          <p:cNvSpPr/>
          <p:nvPr/>
        </p:nvSpPr>
        <p:spPr>
          <a:xfrm>
            <a:off x="1309038" y="2928735"/>
            <a:ext cx="5285867"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US" sz="2400" b="0" i="0" strike="noStrike" cap="none" spc="0" baseline="0">
                <a:solidFill>
                  <a:srgbClr val="FFFFFF"/>
                </a:solidFill>
                <a:effectLst/>
                <a:latin typeface="Century Gothic"/>
                <a:ea typeface="Century Gothic"/>
                <a:cs typeface="Century Gothic"/>
              </a:rPr>
              <a:t>Vive en vecindarios de su elección</a:t>
            </a:r>
          </a:p>
        </p:txBody>
      </p:sp>
      <p:sp>
        <p:nvSpPr>
          <p:cNvPr id="15" name="Pentagon 14"/>
          <p:cNvSpPr/>
          <p:nvPr/>
        </p:nvSpPr>
        <p:spPr>
          <a:xfrm>
            <a:off x="1309039" y="5481207"/>
            <a:ext cx="5285867" cy="1088814"/>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0" i="0" strike="noStrike" cap="none" spc="0" baseline="0" dirty="0">
                <a:solidFill>
                  <a:srgbClr val="FFFFFF"/>
                </a:solidFill>
                <a:effectLst/>
                <a:latin typeface="Century Gothic"/>
                <a:ea typeface="Century Gothic"/>
                <a:cs typeface="Century Gothic"/>
              </a:rPr>
              <a:t>Usted es capaz de hacer amigos con personas con </a:t>
            </a:r>
            <a:br>
              <a:rPr lang="es-US" sz="2400" b="0" i="0" strike="noStrike" cap="none" spc="0" baseline="0" dirty="0">
                <a:solidFill>
                  <a:srgbClr val="FFFFFF"/>
                </a:solidFill>
                <a:effectLst/>
                <a:latin typeface="Century Gothic"/>
                <a:ea typeface="Century Gothic"/>
                <a:cs typeface="Century Gothic"/>
              </a:rPr>
            </a:br>
            <a:r>
              <a:rPr lang="es-US" sz="2400" b="0" i="0" strike="noStrike" cap="none" spc="0" baseline="0" dirty="0">
                <a:solidFill>
                  <a:srgbClr val="FFFFFF"/>
                </a:solidFill>
                <a:effectLst/>
                <a:latin typeface="Century Gothic"/>
                <a:ea typeface="Century Gothic"/>
                <a:cs typeface="Century Gothic"/>
              </a:rPr>
              <a:t>y sin discapacidades </a:t>
            </a:r>
          </a:p>
        </p:txBody>
      </p:sp>
      <p:sp>
        <p:nvSpPr>
          <p:cNvPr id="14" name="Pentagon 13"/>
          <p:cNvSpPr/>
          <p:nvPr/>
        </p:nvSpPr>
        <p:spPr>
          <a:xfrm>
            <a:off x="1260211" y="4240214"/>
            <a:ext cx="5334695"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0" i="0" strike="noStrike" cap="none" spc="0" baseline="0" dirty="0">
                <a:solidFill>
                  <a:srgbClr val="FFFFFF"/>
                </a:solidFill>
                <a:effectLst/>
                <a:latin typeface="Century Gothic"/>
                <a:ea typeface="Century Gothic"/>
                <a:cs typeface="Century Gothic"/>
              </a:rPr>
              <a:t>Usted tiene la oportunidad </a:t>
            </a:r>
            <a:br>
              <a:rPr lang="es-US" sz="2400" b="0" i="0" strike="noStrike" cap="none" spc="0" baseline="0" dirty="0">
                <a:solidFill>
                  <a:srgbClr val="FFFFFF"/>
                </a:solidFill>
                <a:effectLst/>
                <a:latin typeface="Century Gothic"/>
                <a:ea typeface="Century Gothic"/>
                <a:cs typeface="Century Gothic"/>
              </a:rPr>
            </a:br>
            <a:r>
              <a:rPr lang="es-US" sz="2400" b="0" i="0" strike="noStrike" cap="none" spc="0" baseline="0" dirty="0">
                <a:solidFill>
                  <a:srgbClr val="FFFFFF"/>
                </a:solidFill>
                <a:effectLst/>
                <a:latin typeface="Century Gothic"/>
                <a:ea typeface="Century Gothic"/>
                <a:cs typeface="Century Gothic"/>
              </a:rPr>
              <a:t>de trabajar y ser voluntario</a:t>
            </a:r>
          </a:p>
        </p:txBody>
      </p:sp>
      <p:sp>
        <p:nvSpPr>
          <p:cNvPr id="12" name="Pentagon 11"/>
          <p:cNvSpPr/>
          <p:nvPr/>
        </p:nvSpPr>
        <p:spPr>
          <a:xfrm>
            <a:off x="1171733" y="1673861"/>
            <a:ext cx="5423172" cy="947840"/>
          </a:xfrm>
          <a:prstGeom prst="homePlat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2400" b="0" i="0" strike="noStrike" cap="none" spc="0" baseline="0">
                <a:solidFill>
                  <a:srgbClr val="FFFFFF"/>
                </a:solidFill>
                <a:effectLst/>
                <a:latin typeface="Century Gothic"/>
                <a:ea typeface="Century Gothic"/>
                <a:cs typeface="Century Gothic"/>
              </a:rPr>
              <a:t>Usted hace sus propias elecciones </a:t>
            </a:r>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sp>
        <p:nvSpPr>
          <p:cNvPr id="6" name="TextBox 5">
            <a:extLst>
              <a:ext uri="{FF2B5EF4-FFF2-40B4-BE49-F238E27FC236}">
                <a16:creationId xmlns:a16="http://schemas.microsoft.com/office/drawing/2014/main" id="{BBA737F1-6154-C14E-A2D4-2B9B5EEA35FC}"/>
              </a:ext>
            </a:extLst>
          </p:cNvPr>
          <p:cNvSpPr txBox="1"/>
          <p:nvPr/>
        </p:nvSpPr>
        <p:spPr>
          <a:xfrm>
            <a:off x="110210" y="595179"/>
            <a:ext cx="10347994"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REQUISITOS DE PLANIFICACIÓN DE SERVICIOS</a:t>
            </a:r>
          </a:p>
        </p:txBody>
      </p:sp>
      <p:sp>
        <p:nvSpPr>
          <p:cNvPr id="7" name="TextBox 6">
            <a:extLst>
              <a:ext uri="{FF2B5EF4-FFF2-40B4-BE49-F238E27FC236}">
                <a16:creationId xmlns:a16="http://schemas.microsoft.com/office/drawing/2014/main" id="{3051A093-AB51-1249-A5C5-562DF5D0FF79}"/>
              </a:ext>
            </a:extLst>
          </p:cNvPr>
          <p:cNvSpPr txBox="1"/>
          <p:nvPr/>
        </p:nvSpPr>
        <p:spPr>
          <a:xfrm>
            <a:off x="888659" y="1144900"/>
            <a:ext cx="10347994" cy="462234"/>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hlinkClick r:id="rId3" history="0"/>
              </a:rPr>
              <a:t>* Servicios a domicilio y comunitarios y la regla final</a:t>
            </a:r>
          </a:p>
        </p:txBody>
      </p:sp>
      <p:sp>
        <p:nvSpPr>
          <p:cNvPr id="8" name="Content Placeholder 5">
            <a:extLst>
              <a:ext uri="{FF2B5EF4-FFF2-40B4-BE49-F238E27FC236}">
                <a16:creationId xmlns:a16="http://schemas.microsoft.com/office/drawing/2014/main" id="{D944099F-7D60-F74B-8CE6-1BE0E1E11A34}"/>
              </a:ext>
            </a:extLst>
          </p:cNvPr>
          <p:cNvSpPr txBox="1"/>
          <p:nvPr/>
        </p:nvSpPr>
        <p:spPr>
          <a:xfrm>
            <a:off x="7165284" y="2379168"/>
            <a:ext cx="3946357" cy="2748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anose="020B0604020202020204" pitchFamily="34" charset="0"/>
              <a:buNone/>
            </a:pPr>
            <a:r>
              <a:rPr lang="es-US" sz="2800" b="0" i="0" strike="noStrike" cap="none" spc="0" baseline="0">
                <a:solidFill>
                  <a:srgbClr val="000000"/>
                </a:solidFill>
                <a:effectLst/>
                <a:latin typeface="Century Gothic"/>
                <a:ea typeface="Century Gothic"/>
                <a:cs typeface="Century Gothic"/>
              </a:rPr>
              <a:t>El programa de autodeterminación está diseñado para que </a:t>
            </a:r>
            <a:r>
              <a:rPr lang="es-US" sz="2800" b="1" i="0" strike="noStrike" cap="none" spc="0" baseline="0">
                <a:solidFill>
                  <a:srgbClr val="000000"/>
                </a:solidFill>
                <a:effectLst/>
                <a:latin typeface="Century Gothic"/>
                <a:ea typeface="Century Gothic"/>
                <a:cs typeface="Century Gothic"/>
              </a:rPr>
              <a:t>usted</a:t>
            </a:r>
            <a:r>
              <a:rPr lang="es-US" sz="2800" b="0" i="0" strike="noStrike" cap="none" spc="0" baseline="0">
                <a:solidFill>
                  <a:srgbClr val="000000"/>
                </a:solidFill>
                <a:effectLst/>
                <a:latin typeface="Century Gothic"/>
                <a:ea typeface="Century Gothic"/>
                <a:cs typeface="Century Gothic"/>
              </a:rPr>
              <a:t> esté </a:t>
            </a:r>
            <a:r>
              <a:rPr lang="es-US" sz="2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incluido</a:t>
            </a:r>
            <a:r>
              <a:rPr lang="es-US" sz="2800" b="0" i="0" strike="noStrike" cap="none" spc="0" baseline="0">
                <a:solidFill>
                  <a:srgbClr val="000000"/>
                </a:solidFill>
                <a:effectLst/>
                <a:latin typeface="Century Gothic"/>
                <a:ea typeface="Century Gothic"/>
                <a:cs typeface="Century Gothic"/>
              </a:rPr>
              <a:t> en </a:t>
            </a:r>
            <a:r>
              <a:rPr lang="es-US" sz="2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SU</a:t>
            </a:r>
            <a:r>
              <a:rPr lang="es-US" sz="2800" b="0" i="0" strike="noStrike" cap="none" spc="0" baseline="0">
                <a:solidFill>
                  <a:srgbClr val="000000"/>
                </a:solidFill>
                <a:effectLst/>
                <a:latin typeface="Century Gothic"/>
                <a:ea typeface="Century Gothic"/>
                <a:cs typeface="Century Gothic"/>
              </a:rPr>
              <a:t> </a:t>
            </a:r>
            <a:r>
              <a:rPr lang="es-US" sz="2800" b="0" i="0" u="sng" strike="noStrike" cap="none" spc="0" baseline="0">
                <a:solidFill>
                  <a:srgbClr val="000000"/>
                </a:solidFill>
                <a:effectLst/>
                <a:uFill>
                  <a:solidFill>
                    <a:srgbClr val="000000"/>
                  </a:solidFill>
                </a:uFill>
                <a:latin typeface="Century Gothic"/>
                <a:ea typeface="Century Gothic"/>
                <a:cs typeface="Century Gothic"/>
              </a:rPr>
              <a:t>comunidad</a:t>
            </a:r>
            <a:r>
              <a:rPr lang="es-US" sz="2800" b="0" i="0" strike="noStrike" cap="none" spc="0" baseline="0">
                <a:solidFill>
                  <a:srgbClr val="000000"/>
                </a:solidFill>
                <a:effectLst/>
                <a:latin typeface="Century Gothic"/>
                <a:ea typeface="Century Gothic"/>
                <a:cs typeface="Century Gothic"/>
              </a:rPr>
              <a:t>.</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5" y="1549500"/>
            <a:ext cx="1306454" cy="1150712"/>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F84B865-9B1D-484A-A239-0003B0C84A8C}"/>
              </a:ext>
            </a:extLst>
          </p:cNvPr>
          <p:cNvPicPr/>
          <p:nvPr/>
        </p:nvPicPr>
        <p:blipFill>
          <a:blip r:embed="rId5"/>
          <a:srcRect l="-3831" t="-11111" r="-3831" b="-11111"/>
          <a:stretch>
            <a:fillRect/>
          </a:stretch>
        </p:blipFill>
        <p:spPr>
          <a:xfrm>
            <a:off x="253265" y="2840382"/>
            <a:ext cx="1281127" cy="112454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CV Resume Free PSD Template | UICloud"/>
          <p:cNvPicPr>
            <a:picLocks noChangeAspect="1"/>
          </p:cNvPicPr>
          <p:nvPr/>
        </p:nvPicPr>
        <p:blipFill>
          <a:blip r:embed="rId6">
            <a:extLst>
              <a:ext uri="{28A0092B-C50C-407E-A947-70E740481C1C}">
                <a14:useLocalDpi xmlns:a14="http://schemas.microsoft.com/office/drawing/2010/main" val="0"/>
              </a:ext>
            </a:extLst>
          </a:blip>
          <a:srcRect l="7143" r="7143"/>
          <a:stretch>
            <a:fillRect/>
          </a:stretch>
        </p:blipFill>
        <p:spPr>
          <a:xfrm>
            <a:off x="294547" y="4105099"/>
            <a:ext cx="1303164" cy="117050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Friends PNG Transparent Images | PNG All"/>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69" y="5415775"/>
            <a:ext cx="1344446" cy="121967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6597215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ight Arrow 29">
            <a:extLst>
              <a:ext uri="{FF2B5EF4-FFF2-40B4-BE49-F238E27FC236}">
                <a16:creationId xmlns:a16="http://schemas.microsoft.com/office/drawing/2014/main" id="{D016B15F-5081-6C44-946A-251A5B1BFCC8}"/>
              </a:ext>
            </a:extLst>
          </p:cNvPr>
          <p:cNvSpPr/>
          <p:nvPr/>
        </p:nvSpPr>
        <p:spPr>
          <a:xfrm>
            <a:off x="-278296" y="2513326"/>
            <a:ext cx="12470296" cy="127763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eam:INSA-Lyon/Achievements - 2016.igem.org">
            <a:extLst>
              <a:ext uri="{FF2B5EF4-FFF2-40B4-BE49-F238E27FC236}">
                <a16:creationId xmlns:a16="http://schemas.microsoft.com/office/drawing/2014/main" id="{16723119-9CD1-4A4D-A08C-83B2FF1D7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875" y="2541265"/>
            <a:ext cx="1186833" cy="118113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Team:Berkeley/Methods/Protocols - 2013.igem.org">
            <a:extLst>
              <a:ext uri="{FF2B5EF4-FFF2-40B4-BE49-F238E27FC236}">
                <a16:creationId xmlns:a16="http://schemas.microsoft.com/office/drawing/2014/main" id="{F1C45297-3CC8-C44F-B281-8AC92F01B37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88069" y="2542382"/>
            <a:ext cx="1271942" cy="1115728"/>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15DE2A64-91A1-5F48-92CD-74DD4031C071}"/>
              </a:ext>
            </a:extLst>
          </p:cNvPr>
          <p:cNvPicPr>
            <a:picLocks noChangeAspect="1"/>
          </p:cNvPicPr>
          <p:nvPr/>
        </p:nvPicPr>
        <p:blipFill>
          <a:blip r:embed="rId5"/>
          <a:srcRect l="-3758" t="-10962" r="-3758" b="-12114"/>
          <a:stretch>
            <a:fillRect/>
          </a:stretch>
        </p:blipFill>
        <p:spPr>
          <a:xfrm>
            <a:off x="2986913" y="2506074"/>
            <a:ext cx="1266152" cy="1184739"/>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21D829FF-C5D5-4C46-A5F2-17469A86E0C1}"/>
              </a:ext>
            </a:extLst>
          </p:cNvPr>
          <p:cNvPicPr>
            <a:picLocks noChangeAspect="1"/>
          </p:cNvPicPr>
          <p:nvPr/>
        </p:nvPicPr>
        <p:blipFill>
          <a:blip r:embed="rId6"/>
          <a:stretch>
            <a:fillRect/>
          </a:stretch>
        </p:blipFill>
        <p:spPr>
          <a:xfrm>
            <a:off x="7806448" y="2509679"/>
            <a:ext cx="1186834" cy="11811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a:extLst>
              <a:ext uri="{FF2B5EF4-FFF2-40B4-BE49-F238E27FC236}">
                <a16:creationId xmlns:a16="http://schemas.microsoft.com/office/drawing/2014/main" id="{E0D41CAD-CB82-9240-9FD3-C03622AD8892}"/>
              </a:ext>
            </a:extLst>
          </p:cNvPr>
          <p:cNvSpPr txBox="1"/>
          <p:nvPr/>
        </p:nvSpPr>
        <p:spPr>
          <a:xfrm>
            <a:off x="356978" y="3753264"/>
            <a:ext cx="2134123" cy="970233"/>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a:solidFill>
                  <a:srgbClr val="203864"/>
                </a:solidFill>
                <a:effectLst/>
                <a:latin typeface="Century Gothic"/>
                <a:ea typeface="Century Gothic"/>
                <a:cs typeface="Century Gothic"/>
              </a:rPr>
              <a:t>El proveedor completará una autoevaluación del entorno.</a:t>
            </a:r>
          </a:p>
        </p:txBody>
      </p:sp>
      <p:sp>
        <p:nvSpPr>
          <p:cNvPr id="21" name="TextBox 20">
            <a:extLst>
              <a:ext uri="{FF2B5EF4-FFF2-40B4-BE49-F238E27FC236}">
                <a16:creationId xmlns:a16="http://schemas.microsoft.com/office/drawing/2014/main" id="{103AFE67-AE4C-9F44-A47C-089533F2BDE8}"/>
              </a:ext>
            </a:extLst>
          </p:cNvPr>
          <p:cNvSpPr txBox="1"/>
          <p:nvPr/>
        </p:nvSpPr>
        <p:spPr>
          <a:xfrm>
            <a:off x="2648478" y="3690813"/>
            <a:ext cx="2089306" cy="1409584"/>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a:solidFill>
                  <a:srgbClr val="203864"/>
                </a:solidFill>
                <a:effectLst/>
                <a:latin typeface="Century Gothic"/>
                <a:ea typeface="Century Gothic"/>
                <a:cs typeface="Century Gothic"/>
              </a:rPr>
              <a:t>El proveedor seleccionado, el centro regional y </a:t>
            </a:r>
            <a:r>
              <a:rPr lang="es-US" sz="1600" b="1" i="0" strike="noStrike" cap="none" spc="0" baseline="0">
                <a:solidFill>
                  <a:srgbClr val="203864"/>
                </a:solidFill>
                <a:effectLst/>
                <a:latin typeface="Century Gothic"/>
                <a:ea typeface="Century Gothic"/>
                <a:cs typeface="Century Gothic"/>
              </a:rPr>
              <a:t>usted</a:t>
            </a:r>
            <a:r>
              <a:rPr lang="es-US" sz="1600" b="0" i="0" strike="noStrike" cap="none" spc="0" baseline="0">
                <a:solidFill>
                  <a:srgbClr val="203864"/>
                </a:solidFill>
                <a:effectLst/>
                <a:latin typeface="Century Gothic"/>
                <a:ea typeface="Century Gothic"/>
                <a:cs typeface="Century Gothic"/>
              </a:rPr>
              <a:t> llevarán a cabo </a:t>
            </a:r>
            <a:r>
              <a:rPr lang="es-US" sz="1600" b="0" i="0" u="sng" strike="noStrike" cap="none" spc="0" baseline="0">
                <a:solidFill>
                  <a:srgbClr val="203864"/>
                </a:solidFill>
                <a:effectLst/>
                <a:uFill>
                  <a:solidFill>
                    <a:srgbClr val="203864"/>
                  </a:solidFill>
                </a:uFill>
                <a:latin typeface="Century Gothic"/>
                <a:ea typeface="Century Gothic"/>
                <a:cs typeface="Century Gothic"/>
              </a:rPr>
              <a:t>una </a:t>
            </a:r>
            <a:r>
              <a:rPr lang="es-US" sz="1600" b="0" i="0" strike="noStrike" cap="none" spc="0" baseline="0">
                <a:solidFill>
                  <a:srgbClr val="203864"/>
                </a:solidFill>
                <a:effectLst/>
                <a:latin typeface="Century Gothic"/>
                <a:ea typeface="Century Gothic"/>
                <a:cs typeface="Century Gothic"/>
              </a:rPr>
              <a:t>evaluación...</a:t>
            </a:r>
          </a:p>
        </p:txBody>
      </p:sp>
      <p:sp>
        <p:nvSpPr>
          <p:cNvPr id="22" name="TextBox 21">
            <a:extLst>
              <a:ext uri="{FF2B5EF4-FFF2-40B4-BE49-F238E27FC236}">
                <a16:creationId xmlns:a16="http://schemas.microsoft.com/office/drawing/2014/main" id="{5CD4DDB5-51F8-5241-923F-14F484F9276F}"/>
              </a:ext>
            </a:extLst>
          </p:cNvPr>
          <p:cNvSpPr txBox="1"/>
          <p:nvPr/>
        </p:nvSpPr>
        <p:spPr>
          <a:xfrm>
            <a:off x="5061445" y="3790674"/>
            <a:ext cx="1896893" cy="970233"/>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a:solidFill>
                  <a:srgbClr val="203864"/>
                </a:solidFill>
                <a:effectLst/>
                <a:latin typeface="Century Gothic"/>
                <a:ea typeface="Century Gothic"/>
                <a:cs typeface="Century Gothic"/>
              </a:rPr>
              <a:t>Si el proveedor </a:t>
            </a:r>
            <a:r>
              <a:rPr lang="es-US" sz="1600" b="1" i="0" strike="noStrike" cap="none" spc="0" baseline="0">
                <a:solidFill>
                  <a:srgbClr val="203864"/>
                </a:solidFill>
                <a:effectLst/>
                <a:latin typeface="Century Gothic"/>
                <a:ea typeface="Century Gothic"/>
                <a:cs typeface="Century Gothic"/>
              </a:rPr>
              <a:t>aprueba,</a:t>
            </a:r>
            <a:r>
              <a:rPr lang="es-US" sz="1600" b="0" i="0" strike="noStrike" cap="none" spc="0" baseline="0">
                <a:solidFill>
                  <a:srgbClr val="203864"/>
                </a:solidFill>
                <a:effectLst/>
                <a:latin typeface="Century Gothic"/>
                <a:ea typeface="Century Gothic"/>
                <a:cs typeface="Century Gothic"/>
              </a:rPr>
              <a:t> puede utilizar este servicio</a:t>
            </a:r>
          </a:p>
        </p:txBody>
      </p:sp>
      <p:sp>
        <p:nvSpPr>
          <p:cNvPr id="23" name="TextBox 22">
            <a:extLst>
              <a:ext uri="{FF2B5EF4-FFF2-40B4-BE49-F238E27FC236}">
                <a16:creationId xmlns:a16="http://schemas.microsoft.com/office/drawing/2014/main" id="{B997AA56-CE82-0345-9463-4CE7CD437CA7}"/>
              </a:ext>
            </a:extLst>
          </p:cNvPr>
          <p:cNvSpPr txBox="1"/>
          <p:nvPr/>
        </p:nvSpPr>
        <p:spPr>
          <a:xfrm>
            <a:off x="7514912" y="3798214"/>
            <a:ext cx="1896893" cy="1848935"/>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a:solidFill>
                  <a:srgbClr val="203864"/>
                </a:solidFill>
                <a:effectLst/>
                <a:latin typeface="Century Gothic"/>
                <a:ea typeface="Century Gothic"/>
                <a:cs typeface="Century Gothic"/>
              </a:rPr>
              <a:t>Si el proveedor </a:t>
            </a:r>
            <a:r>
              <a:rPr lang="es-US" sz="1600" b="1" i="0" strike="noStrike" cap="none" spc="0" baseline="0">
                <a:solidFill>
                  <a:srgbClr val="203864"/>
                </a:solidFill>
                <a:effectLst/>
                <a:latin typeface="Century Gothic"/>
                <a:ea typeface="Century Gothic"/>
                <a:cs typeface="Century Gothic"/>
              </a:rPr>
              <a:t>no aprueba</a:t>
            </a:r>
            <a:r>
              <a:rPr lang="es-US" sz="1600" b="0" i="0" strike="noStrike" cap="none" spc="0" baseline="0">
                <a:solidFill>
                  <a:srgbClr val="203864"/>
                </a:solidFill>
                <a:effectLst/>
                <a:latin typeface="Century Gothic"/>
                <a:ea typeface="Century Gothic"/>
                <a:cs typeface="Century Gothic"/>
              </a:rPr>
              <a:t>, puede trabajar con ellos para hacer cambios. Si no, </a:t>
            </a:r>
            <a:r>
              <a:rPr lang="es-US" sz="1600" b="1" i="0" strike="noStrike" cap="none" spc="0" baseline="0">
                <a:solidFill>
                  <a:srgbClr val="203864"/>
                </a:solidFill>
                <a:effectLst/>
                <a:latin typeface="Century Gothic"/>
                <a:ea typeface="Century Gothic"/>
                <a:cs typeface="Century Gothic"/>
              </a:rPr>
              <a:t>NO</a:t>
            </a:r>
            <a:r>
              <a:rPr lang="es-US" sz="1600" b="0" i="0" strike="noStrike" cap="none" spc="0" baseline="0">
                <a:solidFill>
                  <a:srgbClr val="203864"/>
                </a:solidFill>
                <a:effectLst/>
                <a:latin typeface="Century Gothic"/>
                <a:ea typeface="Century Gothic"/>
                <a:cs typeface="Century Gothic"/>
              </a:rPr>
              <a:t> podrá obtener servicios en ese lugar. </a:t>
            </a:r>
          </a:p>
        </p:txBody>
      </p:sp>
      <p:sp>
        <p:nvSpPr>
          <p:cNvPr id="24" name="Text Placeholder 1">
            <a:extLst>
              <a:ext uri="{FF2B5EF4-FFF2-40B4-BE49-F238E27FC236}">
                <a16:creationId xmlns:a16="http://schemas.microsoft.com/office/drawing/2014/main" id="{5380A232-4796-A94A-BF5F-34A5B49D29DA}"/>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sp>
        <p:nvSpPr>
          <p:cNvPr id="25" name="Oval 24">
            <a:extLst>
              <a:ext uri="{FF2B5EF4-FFF2-40B4-BE49-F238E27FC236}">
                <a16:creationId xmlns:a16="http://schemas.microsoft.com/office/drawing/2014/main" id="{967D00EB-DC80-E542-98E8-B5B53F4E54AE}"/>
              </a:ext>
            </a:extLst>
          </p:cNvPr>
          <p:cNvSpPr/>
          <p:nvPr/>
        </p:nvSpPr>
        <p:spPr>
          <a:xfrm>
            <a:off x="10257023" y="2551025"/>
            <a:ext cx="1202118" cy="1202239"/>
          </a:xfrm>
          <a:prstGeom prst="ellipse">
            <a:avLst/>
          </a:prstGeom>
          <a:blipFill dpi="0" rotWithShape="1">
            <a:blip r:embed="rId7"/>
            <a:stretch>
              <a:fillRect/>
            </a:stretch>
          </a:blipFill>
          <a:ln w="57150">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05BF4A75-EA21-9E49-8692-E30909CE4E72}"/>
              </a:ext>
            </a:extLst>
          </p:cNvPr>
          <p:cNvSpPr txBox="1"/>
          <p:nvPr/>
        </p:nvSpPr>
        <p:spPr>
          <a:xfrm>
            <a:off x="9968378" y="3814745"/>
            <a:ext cx="1896893" cy="970233"/>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a:solidFill>
                  <a:srgbClr val="203864"/>
                </a:solidFill>
                <a:effectLst/>
                <a:latin typeface="Century Gothic"/>
                <a:ea typeface="Century Gothic"/>
                <a:cs typeface="Century Gothic"/>
              </a:rPr>
              <a:t>FMS </a:t>
            </a:r>
            <a:r>
              <a:rPr lang="es-US" sz="1600" b="0" i="0" u="sng" strike="noStrike" cap="none" spc="0" baseline="0">
                <a:solidFill>
                  <a:srgbClr val="203864"/>
                </a:solidFill>
                <a:effectLst/>
                <a:uFill>
                  <a:solidFill>
                    <a:srgbClr val="203864"/>
                  </a:solidFill>
                </a:uFill>
                <a:latin typeface="Century Gothic"/>
                <a:ea typeface="Century Gothic"/>
                <a:cs typeface="Century Gothic"/>
              </a:rPr>
              <a:t>verifica</a:t>
            </a:r>
            <a:r>
              <a:rPr lang="es-US" sz="1600" b="0" i="0" strike="noStrike" cap="none" spc="0" baseline="0">
                <a:solidFill>
                  <a:srgbClr val="203864"/>
                </a:solidFill>
                <a:effectLst/>
                <a:latin typeface="Century Gothic"/>
                <a:ea typeface="Century Gothic"/>
                <a:cs typeface="Century Gothic"/>
              </a:rPr>
              <a:t> que se </a:t>
            </a:r>
            <a:r>
              <a:rPr lang="es-US" sz="1600" b="1" i="0" strike="noStrike" cap="none" spc="0" baseline="0">
                <a:solidFill>
                  <a:srgbClr val="203864"/>
                </a:solidFill>
                <a:effectLst/>
                <a:latin typeface="Century Gothic"/>
                <a:ea typeface="Century Gothic"/>
                <a:cs typeface="Century Gothic"/>
              </a:rPr>
              <a:t>complete</a:t>
            </a:r>
            <a:r>
              <a:rPr lang="es-US" sz="1600" b="0" i="0" strike="noStrike" cap="none" spc="0" baseline="0">
                <a:solidFill>
                  <a:srgbClr val="203864"/>
                </a:solidFill>
                <a:effectLst/>
                <a:latin typeface="Century Gothic"/>
                <a:ea typeface="Century Gothic"/>
                <a:cs typeface="Century Gothic"/>
              </a:rPr>
              <a:t> el proceso de evaluación</a:t>
            </a:r>
          </a:p>
        </p:txBody>
      </p:sp>
      <p:sp>
        <p:nvSpPr>
          <p:cNvPr id="28" name="TextBox 27">
            <a:extLst>
              <a:ext uri="{FF2B5EF4-FFF2-40B4-BE49-F238E27FC236}">
                <a16:creationId xmlns:a16="http://schemas.microsoft.com/office/drawing/2014/main" id="{CF0E46A3-ABAF-B54C-BFAF-A5D4BF731522}"/>
              </a:ext>
            </a:extLst>
          </p:cNvPr>
          <p:cNvSpPr txBox="1"/>
          <p:nvPr/>
        </p:nvSpPr>
        <p:spPr>
          <a:xfrm>
            <a:off x="110210" y="595179"/>
            <a:ext cx="10347994"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REQUISITOS DE PLANIFICACIÓN DE SERVICIOS</a:t>
            </a:r>
          </a:p>
        </p:txBody>
      </p:sp>
      <p:sp>
        <p:nvSpPr>
          <p:cNvPr id="29" name="Rectangle 28">
            <a:extLst>
              <a:ext uri="{FF2B5EF4-FFF2-40B4-BE49-F238E27FC236}">
                <a16:creationId xmlns:a16="http://schemas.microsoft.com/office/drawing/2014/main" id="{59658397-885C-8049-AEC5-C92275064E24}"/>
              </a:ext>
            </a:extLst>
          </p:cNvPr>
          <p:cNvSpPr/>
          <p:nvPr/>
        </p:nvSpPr>
        <p:spPr>
          <a:xfrm>
            <a:off x="1561565" y="1366224"/>
            <a:ext cx="9709330" cy="579699"/>
          </a:xfrm>
          <a:prstGeom prst="rect">
            <a:avLst/>
          </a:prstGeom>
        </p:spPr>
        <p:txBody>
          <a:bodyPr wrap="square">
            <a:spAutoFit/>
          </a:bodyPr>
          <a:lstStyle/>
          <a:p>
            <a:pPr algn="ctr"/>
            <a:r>
              <a:rPr lang="es-US" sz="3200" b="0" i="0" strike="noStrike" cap="none" spc="0" baseline="0">
                <a:solidFill>
                  <a:srgbClr val="000000"/>
                </a:solidFill>
                <a:effectLst/>
                <a:latin typeface="Century Gothic"/>
                <a:ea typeface="Century Gothic"/>
                <a:cs typeface="Century Gothic"/>
              </a:rPr>
              <a:t>Evaluación y proceso del entorno </a:t>
            </a:r>
          </a:p>
        </p:txBody>
      </p:sp>
    </p:spTree>
    <p:extLst>
      <p:ext uri="{BB962C8B-B14F-4D97-AF65-F5344CB8AC3E}">
        <p14:creationId xmlns:p14="http://schemas.microsoft.com/office/powerpoint/2010/main" val="24375170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153160-F310-5D4D-A1DD-28A1A99CE5B9}"/>
              </a:ext>
            </a:extLst>
          </p:cNvPr>
          <p:cNvSpPr txBox="1"/>
          <p:nvPr/>
        </p:nvSpPr>
        <p:spPr>
          <a:xfrm>
            <a:off x="110210" y="595179"/>
            <a:ext cx="7361138"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REVISIÓN</a:t>
            </a:r>
          </a:p>
        </p:txBody>
      </p:sp>
      <p:sp>
        <p:nvSpPr>
          <p:cNvPr id="6" name="Text Placeholder 1">
            <a:extLst>
              <a:ext uri="{FF2B5EF4-FFF2-40B4-BE49-F238E27FC236}">
                <a16:creationId xmlns:a16="http://schemas.microsoft.com/office/drawing/2014/main" id="{4F09A5EB-84EF-194E-9319-206D555835F2}"/>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PLANIFICACIÓN</a:t>
            </a:r>
          </a:p>
        </p:txBody>
      </p:sp>
      <p:grpSp>
        <p:nvGrpSpPr>
          <p:cNvPr id="7" name="Group 6">
            <a:extLst>
              <a:ext uri="{FF2B5EF4-FFF2-40B4-BE49-F238E27FC236}">
                <a16:creationId xmlns:a16="http://schemas.microsoft.com/office/drawing/2014/main" id="{1B4194B4-2464-A347-AE4A-24E2701C7CAE}"/>
              </a:ext>
            </a:extLst>
          </p:cNvPr>
          <p:cNvGrpSpPr/>
          <p:nvPr/>
        </p:nvGrpSpPr>
        <p:grpSpPr>
          <a:xfrm>
            <a:off x="1232452" y="1510866"/>
            <a:ext cx="9798404" cy="4691152"/>
            <a:chOff x="7424116" y="3299791"/>
            <a:chExt cx="3401212" cy="3995009"/>
          </a:xfrm>
        </p:grpSpPr>
        <p:grpSp>
          <p:nvGrpSpPr>
            <p:cNvPr id="8" name="Group 7">
              <a:extLst>
                <a:ext uri="{FF2B5EF4-FFF2-40B4-BE49-F238E27FC236}">
                  <a16:creationId xmlns:a16="http://schemas.microsoft.com/office/drawing/2014/main" id="{37A8A142-DD90-3849-8F89-91709046DC87}"/>
                </a:ext>
              </a:extLst>
            </p:cNvPr>
            <p:cNvGrpSpPr/>
            <p:nvPr/>
          </p:nvGrpSpPr>
          <p:grpSpPr>
            <a:xfrm>
              <a:off x="7424116" y="3299791"/>
              <a:ext cx="3401212" cy="3995009"/>
              <a:chOff x="1857050" y="3966472"/>
              <a:chExt cx="3401212" cy="3567393"/>
            </a:xfrm>
          </p:grpSpPr>
          <p:sp>
            <p:nvSpPr>
              <p:cNvPr id="11" name="Rectangle 10">
                <a:extLst>
                  <a:ext uri="{FF2B5EF4-FFF2-40B4-BE49-F238E27FC236}">
                    <a16:creationId xmlns:a16="http://schemas.microsoft.com/office/drawing/2014/main" id="{B0917192-0031-C548-AB34-6EE56FE26C34}"/>
                  </a:ext>
                </a:extLst>
              </p:cNvPr>
              <p:cNvSpPr/>
              <p:nvPr/>
            </p:nvSpPr>
            <p:spPr>
              <a:xfrm>
                <a:off x="1857050" y="3966472"/>
                <a:ext cx="3401212" cy="3567393"/>
              </a:xfrm>
              <a:prstGeom prst="rect">
                <a:avLst/>
              </a:prstGeom>
              <a:solidFill>
                <a:schemeClr val="tx1">
                  <a:lumMod val="75000"/>
                  <a:lumOff val="2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D9CBED-8B9E-374A-8008-635696B5E085}"/>
                  </a:ext>
                </a:extLst>
              </p:cNvPr>
              <p:cNvSpPr/>
              <p:nvPr/>
            </p:nvSpPr>
            <p:spPr>
              <a:xfrm>
                <a:off x="1907063" y="4049357"/>
                <a:ext cx="3291298" cy="3401621"/>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DCA05CC2-96E2-D14E-9D57-27851FC8B5B3}"/>
                </a:ext>
              </a:extLst>
            </p:cNvPr>
            <p:cNvSpPr txBox="1"/>
            <p:nvPr/>
          </p:nvSpPr>
          <p:spPr>
            <a:xfrm>
              <a:off x="7472483" y="3528006"/>
              <a:ext cx="3294589" cy="1481024"/>
            </a:xfrm>
            <a:prstGeom prst="rect">
              <a:avLst/>
            </a:prstGeom>
            <a:noFill/>
          </p:spPr>
          <p:txBody>
            <a:bodyPr wrap="square" rtlCol="0">
              <a:spAutoFit/>
            </a:bodyPr>
            <a:lstStyle/>
            <a:p>
              <a:pPr algn="ctr"/>
              <a:r>
                <a:rPr lang="es-US" sz="2800" b="1" i="0" strike="noStrike" cap="none" spc="0" baseline="0">
                  <a:solidFill>
                    <a:srgbClr val="000000"/>
                  </a:solidFill>
                  <a:effectLst/>
                  <a:latin typeface="Century Gothic"/>
                  <a:ea typeface="Century Gothic"/>
                  <a:cs typeface="Century Gothic"/>
                </a:rPr>
                <a:t>REVISIÓN DE PLANIFICACIÓN</a:t>
              </a:r>
            </a:p>
            <a:p>
              <a:pPr algn="ctr"/>
              <a:endParaRPr lang="en-US" sz="2000">
                <a:latin typeface="Century Gothic" panose="020B0502020202020204" pitchFamily="34" charset="0"/>
              </a:endParaRPr>
            </a:p>
            <a:p>
              <a:pPr marL="285750" indent="-285750">
                <a:buFont typeface="Wingdings" panose="05000000000000000000" pitchFamily="2" charset="2"/>
                <a:buChar char="ü"/>
              </a:pPr>
              <a:endParaRPr lang="en-US" sz="2000">
                <a:latin typeface="Century Gothic" panose="020B0502020202020204" pitchFamily="34" charset="0"/>
              </a:endParaRPr>
            </a:p>
            <a:p>
              <a:pPr marL="285750" indent="-285750">
                <a:buFont typeface="Wingdings" panose="05000000000000000000" pitchFamily="2" charset="2"/>
                <a:buChar char="ü"/>
              </a:pPr>
              <a:endParaRPr lang="en-US" sz="2000">
                <a:latin typeface="Century Gothic" panose="020B0502020202020204" pitchFamily="34" charset="0"/>
              </a:endParaRPr>
            </a:p>
            <a:p>
              <a:pPr marL="285750" indent="-285750">
                <a:buFont typeface="Wingdings" panose="05000000000000000000" pitchFamily="2" charset="2"/>
                <a:buChar char="ü"/>
              </a:pPr>
              <a:endParaRPr lang="en-US" sz="2000">
                <a:latin typeface="Century Gothic" panose="020B0502020202020204" pitchFamily="34" charset="0"/>
              </a:endParaRPr>
            </a:p>
          </p:txBody>
        </p:sp>
      </p:grpSp>
      <p:sp>
        <p:nvSpPr>
          <p:cNvPr id="3" name="Rectangle 2">
            <a:extLst>
              <a:ext uri="{FF2B5EF4-FFF2-40B4-BE49-F238E27FC236}">
                <a16:creationId xmlns:a16="http://schemas.microsoft.com/office/drawing/2014/main" id="{4D8C662E-C5C9-DE42-ADC5-95E175C70135}"/>
              </a:ext>
            </a:extLst>
          </p:cNvPr>
          <p:cNvSpPr/>
          <p:nvPr/>
        </p:nvSpPr>
        <p:spPr>
          <a:xfrm>
            <a:off x="1470991" y="2597497"/>
            <a:ext cx="9173045" cy="3166989"/>
          </a:xfrm>
          <a:prstGeom prst="rect">
            <a:avLst/>
          </a:prstGeom>
        </p:spPr>
        <p:txBody>
          <a:bodyPr wrap="square">
            <a:spAutoFit/>
          </a:bodyPr>
          <a:lstStyle/>
          <a:p>
            <a:pPr marL="342900" indent="-342900">
              <a:lnSpc>
                <a:spcPct val="90000"/>
              </a:lnSpc>
              <a:spcBef>
                <a:spcPct val="0"/>
              </a:spcBef>
              <a:buFont typeface="Wingdings" panose="05000000000000000000" pitchFamily="2" charset="2"/>
              <a:buChar char="ü"/>
            </a:pPr>
            <a:r>
              <a:rPr lang="es-US" sz="2800" b="0" i="0" strike="noStrike" cap="none" spc="0" baseline="0">
                <a:solidFill>
                  <a:srgbClr val="222A35"/>
                </a:solidFill>
                <a:effectLst/>
                <a:latin typeface="Century Gothic"/>
                <a:ea typeface="Century Gothic"/>
                <a:cs typeface="Century Gothic"/>
              </a:rPr>
              <a:t>La planificación centrada en la persona y autodeterminación </a:t>
            </a:r>
          </a:p>
          <a:p>
            <a:pPr marL="342900" indent="-342900">
              <a:lnSpc>
                <a:spcPct val="90000"/>
              </a:lnSpc>
              <a:spcBef>
                <a:spcPct val="0"/>
              </a:spcBef>
              <a:buFont typeface="Wingdings" panose="05000000000000000000" pitchFamily="2" charset="2"/>
              <a:buChar char="ü"/>
            </a:pPr>
            <a:endParaRPr lang="en-US" sz="280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s-US" sz="2800" b="0" i="0" strike="noStrike" cap="none" spc="0" baseline="0">
                <a:solidFill>
                  <a:srgbClr val="222A35"/>
                </a:solidFill>
                <a:effectLst/>
                <a:latin typeface="Century Gothic"/>
                <a:ea typeface="Century Gothic"/>
                <a:cs typeface="Century Gothic"/>
              </a:rPr>
              <a:t>Plan de programa individual (ipp) y autodeterminación </a:t>
            </a:r>
          </a:p>
          <a:p>
            <a:pPr>
              <a:lnSpc>
                <a:spcPct val="90000"/>
              </a:lnSpc>
              <a:spcBef>
                <a:spcPct val="0"/>
              </a:spcBef>
            </a:pPr>
            <a:endParaRPr lang="en-US" sz="280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s-US" sz="2800" b="0" i="0" strike="noStrike" cap="none" spc="0" baseline="0">
                <a:solidFill>
                  <a:srgbClr val="222A35"/>
                </a:solidFill>
                <a:effectLst/>
                <a:latin typeface="Century Gothic"/>
                <a:ea typeface="Century Gothic"/>
                <a:cs typeface="Century Gothic"/>
              </a:rPr>
              <a:t>Requisitos de planificación de servicios</a:t>
            </a:r>
          </a:p>
          <a:p>
            <a:pPr marL="800100" lvl="1" indent="-342900">
              <a:lnSpc>
                <a:spcPct val="90000"/>
              </a:lnSpc>
              <a:spcBef>
                <a:spcPct val="0"/>
              </a:spcBef>
              <a:buFont typeface="Wingdings" panose="05000000000000000000" pitchFamily="2" charset="2"/>
              <a:buChar char="ü"/>
            </a:pPr>
            <a:r>
              <a:rPr lang="es-US" sz="2800" b="0" i="0" strike="noStrike" cap="none" spc="0" baseline="0">
                <a:solidFill>
                  <a:srgbClr val="222A35"/>
                </a:solidFill>
                <a:effectLst/>
                <a:latin typeface="Century Gothic"/>
                <a:ea typeface="Century Gothic"/>
                <a:cs typeface="Century Gothic"/>
              </a:rPr>
              <a:t>Recursos genéricos</a:t>
            </a:r>
          </a:p>
          <a:p>
            <a:pPr marL="800100" lvl="1" indent="-342900">
              <a:lnSpc>
                <a:spcPct val="90000"/>
              </a:lnSpc>
              <a:spcBef>
                <a:spcPct val="0"/>
              </a:spcBef>
              <a:buFont typeface="Wingdings" panose="05000000000000000000" pitchFamily="2" charset="2"/>
              <a:buChar char="ü"/>
            </a:pPr>
            <a:r>
              <a:rPr lang="es-US" sz="2800" b="0" i="0" strike="noStrike" cap="none" spc="0" baseline="0">
                <a:solidFill>
                  <a:srgbClr val="222A35"/>
                </a:solidFill>
                <a:effectLst/>
                <a:latin typeface="Century Gothic"/>
                <a:ea typeface="Century Gothic"/>
                <a:cs typeface="Century Gothic"/>
              </a:rPr>
              <a:t>La inclusión comunitaria </a:t>
            </a:r>
          </a:p>
        </p:txBody>
      </p:sp>
    </p:spTree>
    <p:extLst>
      <p:ext uri="{BB962C8B-B14F-4D97-AF65-F5344CB8AC3E}">
        <p14:creationId xmlns:p14="http://schemas.microsoft.com/office/powerpoint/2010/main" val="358744737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3" y="994167"/>
            <a:ext cx="6280744" cy="1460500"/>
          </a:xfrm>
        </p:spPr>
        <p:txBody>
          <a:bodyPr>
            <a:noAutofit/>
          </a:bodyPr>
          <a:lstStyle/>
          <a:p>
            <a:r>
              <a:rPr lang="es-US" sz="4400" b="0" i="0" strike="noStrike" cap="none" spc="0" baseline="0">
                <a:solidFill>
                  <a:srgbClr val="203864"/>
                </a:solidFill>
                <a:effectLst/>
                <a:latin typeface="Century Gothic"/>
                <a:ea typeface="Century Gothic"/>
                <a:cs typeface="Century Gothic"/>
              </a:rPr>
              <a:t>PAGAR LOS SERVICIOS Y APOYOS</a:t>
            </a:r>
          </a:p>
        </p:txBody>
      </p:sp>
      <p:grpSp>
        <p:nvGrpSpPr>
          <p:cNvPr id="17" name="Group 16">
            <a:extLst>
              <a:ext uri="{FF2B5EF4-FFF2-40B4-BE49-F238E27FC236}">
                <a16:creationId xmlns:a16="http://schemas.microsoft.com/office/drawing/2014/main" id="{D8A393B0-3270-5142-9887-B174541AE64C}"/>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77F66C94-94E2-594E-B2E1-4FA02822BC6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2F668393-D65A-774E-A2EB-78DACA727464}"/>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D92D571-9DF8-F649-9D0E-BC37315E969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F223D468-1755-8947-A8A3-F2B5A5A4D684}"/>
                </a:ext>
              </a:extLst>
            </p:cNvPr>
            <p:cNvSpPr txBox="1"/>
            <p:nvPr/>
          </p:nvSpPr>
          <p:spPr>
            <a:xfrm>
              <a:off x="7551339" y="4838955"/>
              <a:ext cx="3253818" cy="2142125"/>
            </a:xfrm>
            <a:prstGeom prst="rect">
              <a:avLst/>
            </a:prstGeom>
            <a:noFill/>
          </p:spPr>
          <p:txBody>
            <a:bodyPr wrap="square" rtlCol="0">
              <a:spAutoFit/>
            </a:bodyPr>
            <a:lstStyle/>
            <a:p>
              <a:pPr>
                <a:lnSpc>
                  <a:spcPct val="90000"/>
                </a:lnSpc>
                <a:spcBef>
                  <a:spcPct val="0"/>
                </a:spcBef>
              </a:pPr>
              <a:r>
                <a:rPr lang="es-US" sz="1600" b="1" i="0" strike="noStrike" cap="none" spc="0" baseline="0" dirty="0">
                  <a:solidFill>
                    <a:srgbClr val="203864"/>
                  </a:solidFill>
                  <a:effectLst/>
                  <a:latin typeface="Century Gothic"/>
                  <a:ea typeface="Century Gothic"/>
                  <a:cs typeface="Century Gothic"/>
                </a:rPr>
                <a:t>PAPELES Y RESPONSABILIDADES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Usted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Familia/círculo de apoyo</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Coordinador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Servicio de gestión financiera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Proveedor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Facilitador independiente</a:t>
              </a:r>
            </a:p>
            <a:p>
              <a:pPr marL="342900" indent="-342900">
                <a:lnSpc>
                  <a:spcPct val="90000"/>
                </a:lnSpc>
                <a:spcBef>
                  <a:spcPct val="0"/>
                </a:spcBef>
                <a:buFont typeface="Arial" panose="020B0604020202020204" pitchFamily="34" charset="0"/>
                <a:buChar char="•"/>
              </a:pPr>
              <a:endParaRPr lang="en-US"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753EF4B1-054F-624C-9F1F-423750AB23D9}"/>
                </a:ext>
              </a:extLst>
            </p:cNvPr>
            <p:cNvSpPr txBox="1"/>
            <p:nvPr/>
          </p:nvSpPr>
          <p:spPr>
            <a:xfrm>
              <a:off x="7551339" y="3127359"/>
              <a:ext cx="3112279" cy="1821476"/>
            </a:xfrm>
            <a:prstGeom prst="rect">
              <a:avLst/>
            </a:prstGeom>
            <a:noFill/>
          </p:spPr>
          <p:txBody>
            <a:bodyPr wrap="square" rtlCol="0">
              <a:spAutoFit/>
            </a:bodyPr>
            <a:lstStyle/>
            <a:p>
              <a:r>
                <a:rPr lang="es-US" sz="1800" b="1" i="0" strike="noStrike" cap="none" spc="0" baseline="0">
                  <a:solidFill>
                    <a:srgbClr val="203864"/>
                  </a:solidFill>
                  <a:effectLst/>
                  <a:latin typeface="Century Gothic"/>
                  <a:ea typeface="Century Gothic"/>
                  <a:cs typeface="Century Gothic"/>
                </a:rPr>
                <a:t>5 PRINCIPIOS</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Libertad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Autoridad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Apoyo </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Responsabilidad </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Confirmación  </a:t>
              </a:r>
            </a:p>
            <a:p>
              <a:pPr algn="l" defTabSz="914400" rtl="0" eaLnBrk="1" latinLnBrk="0" hangingPunct="1">
                <a:lnSpc>
                  <a:spcPct val="90000"/>
                </a:lnSpc>
                <a:spcBef>
                  <a:spcPct val="0"/>
                </a:spcBef>
                <a:buNone/>
              </a:pPr>
              <a:endParaRPr lang="en-US" sz="160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143278101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1569023" cy="649408"/>
          </a:xfrm>
        </p:spPr>
        <p:txBody>
          <a:bodyPr/>
          <a:lstStyle/>
          <a:p>
            <a:r>
              <a:rPr lang="es-US" sz="2800" b="0" i="0" strike="noStrike" cap="none" spc="0" baseline="0" dirty="0">
                <a:solidFill>
                  <a:srgbClr val="222A35"/>
                </a:solidFill>
                <a:effectLst/>
                <a:latin typeface="Century Gothic"/>
                <a:ea typeface="Century Gothic"/>
                <a:cs typeface="Century Gothic"/>
              </a:rPr>
              <a:t>ORIENTACIÓN DEL PROGRAMA DE AUTODETERMINACIÓN</a:t>
            </a:r>
          </a:p>
        </p:txBody>
      </p:sp>
      <p:sp>
        <p:nvSpPr>
          <p:cNvPr id="3" name="Text Placeholder 2"/>
          <p:cNvSpPr>
            <a:spLocks noGrp="1"/>
          </p:cNvSpPr>
          <p:nvPr>
            <p:ph type="body" sz="quarter" idx="14"/>
          </p:nvPr>
        </p:nvSpPr>
        <p:spPr/>
        <p:txBody>
          <a:bodyPr/>
          <a:lstStyle/>
          <a:p>
            <a:r>
              <a:rPr lang="es-US" sz="2000" b="0" i="0" strike="noStrike" cap="none" spc="0" baseline="0" dirty="0">
                <a:solidFill>
                  <a:srgbClr val="000000"/>
                </a:solidFill>
                <a:effectLst/>
                <a:latin typeface="Century Gothic"/>
                <a:ea typeface="Century Gothic"/>
                <a:cs typeface="Century Gothic"/>
              </a:rPr>
              <a:t>AGENDA</a:t>
            </a:r>
          </a:p>
        </p:txBody>
      </p:sp>
      <p:sp>
        <p:nvSpPr>
          <p:cNvPr id="6" name="Pentagon 5"/>
          <p:cNvSpPr/>
          <p:nvPr/>
        </p:nvSpPr>
        <p:spPr>
          <a:xfrm>
            <a:off x="0" y="1021796"/>
            <a:ext cx="12569371" cy="5842001"/>
          </a:xfrm>
          <a:prstGeom prst="homePlate">
            <a:avLst>
              <a:gd name="adj" fmla="val 87883"/>
            </a:avLst>
          </a:prstGeom>
          <a:solidFill>
            <a:schemeClr val="bg1">
              <a:lumMod val="5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859249" y="1872094"/>
            <a:ext cx="6850870" cy="4492897"/>
            <a:chOff x="1133124" y="1775549"/>
            <a:chExt cx="7717427" cy="4492897"/>
          </a:xfrm>
        </p:grpSpPr>
        <p:sp>
          <p:nvSpPr>
            <p:cNvPr id="7" name="Rectangle 6"/>
            <p:cNvSpPr/>
            <p:nvPr/>
          </p:nvSpPr>
          <p:spPr>
            <a:xfrm>
              <a:off x="1133124" y="1780773"/>
              <a:ext cx="7717427" cy="4487673"/>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46665" y="1775549"/>
              <a:ext cx="7511390" cy="4362999"/>
            </a:xfrm>
            <a:prstGeom prst="rect">
              <a:avLst/>
            </a:prstGeom>
            <a:ln>
              <a:noFill/>
            </a:ln>
          </p:spPr>
          <p:txBody>
            <a:bodyPr wrap="square">
              <a:spAutoFit/>
            </a:bodyPr>
            <a:lstStyle/>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Introducciones y limpieza </a:t>
              </a:r>
            </a:p>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Qué es la autodeterminación </a:t>
              </a:r>
            </a:p>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Papeles y responsabilidades </a:t>
              </a:r>
            </a:p>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Pausa </a:t>
              </a:r>
            </a:p>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Planificación</a:t>
              </a:r>
            </a:p>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Almuerzo </a:t>
              </a:r>
            </a:p>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Pagar por los servicios </a:t>
              </a:r>
            </a:p>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Derechos y seguridad </a:t>
              </a:r>
            </a:p>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Pausa </a:t>
              </a:r>
            </a:p>
            <a:p>
              <a:pPr marL="342900" indent="-342900">
                <a:buFont typeface="+mj-lt"/>
                <a:buAutoNum type="arabicParenR"/>
              </a:pPr>
              <a:r>
                <a:rPr lang="es-US" sz="2800" b="0" i="0" strike="noStrike" cap="none" spc="0" baseline="0">
                  <a:solidFill>
                    <a:srgbClr val="000000"/>
                  </a:solidFill>
                  <a:effectLst/>
                  <a:latin typeface="Century Gothic"/>
                  <a:ea typeface="Century Gothic"/>
                  <a:cs typeface="Century Gothic"/>
                </a:rPr>
                <a:t>Próximos pasos</a:t>
              </a:r>
            </a:p>
          </p:txBody>
        </p:sp>
      </p:grpSp>
      <p:sp>
        <p:nvSpPr>
          <p:cNvPr id="9" name="Rectangle 8"/>
          <p:cNvSpPr/>
          <p:nvPr/>
        </p:nvSpPr>
        <p:spPr>
          <a:xfrm>
            <a:off x="4024560" y="1324798"/>
            <a:ext cx="3953058" cy="54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4306178" y="1036096"/>
            <a:ext cx="3957011" cy="762762"/>
          </a:xfrm>
          <a:prstGeom prst="rect">
            <a:avLst/>
          </a:prstGeom>
        </p:spPr>
        <p:txBody>
          <a:bodyPr wrap="square">
            <a:spAutoFit/>
          </a:bodyPr>
          <a:lstStyle/>
          <a:p>
            <a:pPr algn="ctr"/>
            <a:r>
              <a:rPr lang="es-US" sz="44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AGENDA</a:t>
            </a:r>
          </a:p>
        </p:txBody>
      </p:sp>
    </p:spTree>
    <p:extLst>
      <p:ext uri="{BB962C8B-B14F-4D97-AF65-F5344CB8AC3E}">
        <p14:creationId xmlns:p14="http://schemas.microsoft.com/office/powerpoint/2010/main" val="3641874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9B1D3">
            <a:alpha val="9000"/>
          </a:srgb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3" name="Isosceles Triangle 2"/>
          <p:cNvSpPr/>
          <p:nvPr/>
        </p:nvSpPr>
        <p:spPr>
          <a:xfrm rot="9078235">
            <a:off x="47219" y="3145083"/>
            <a:ext cx="14616410" cy="7952785"/>
          </a:xfrm>
          <a:custGeom>
            <a:avLst/>
            <a:gdLst>
              <a:gd name="connsiteX0" fmla="*/ 0 w 14616410"/>
              <a:gd name="connsiteY0" fmla="*/ 6996695 h 7952785"/>
              <a:gd name="connsiteX1" fmla="*/ 3460407 w 14616410"/>
              <a:gd name="connsiteY1" fmla="*/ 0 h 7952785"/>
              <a:gd name="connsiteX2" fmla="*/ 14616410 w 14616410"/>
              <a:gd name="connsiteY2" fmla="*/ 7952785 h 7952785"/>
              <a:gd name="connsiteX3" fmla="*/ 0 w 14616410"/>
              <a:gd name="connsiteY3" fmla="*/ 6996695 h 7952785"/>
            </a:gdLst>
            <a:ahLst/>
            <a:cxnLst>
              <a:cxn ang="0">
                <a:pos x="connsiteX0" y="connsiteY0"/>
              </a:cxn>
              <a:cxn ang="0">
                <a:pos x="connsiteX1" y="connsiteY1"/>
              </a:cxn>
              <a:cxn ang="0">
                <a:pos x="connsiteX2" y="connsiteY2"/>
              </a:cxn>
              <a:cxn ang="0">
                <a:pos x="connsiteX3" y="connsiteY3"/>
              </a:cxn>
            </a:cxnLst>
            <a:rect l="l" t="t" r="r" b="b"/>
            <a:pathLst>
              <a:path w="14616410" h="7952785">
                <a:moveTo>
                  <a:pt x="0" y="6996695"/>
                </a:moveTo>
                <a:lnTo>
                  <a:pt x="3460407" y="0"/>
                </a:lnTo>
                <a:lnTo>
                  <a:pt x="14616410" y="7952785"/>
                </a:lnTo>
                <a:lnTo>
                  <a:pt x="0" y="6996695"/>
                </a:lnTo>
                <a:close/>
              </a:path>
            </a:pathLst>
          </a:custGeom>
          <a:solidFill>
            <a:schemeClr val="bg2">
              <a:lumMod val="25000"/>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0210" y="588254"/>
            <a:ext cx="3440128"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VISIÓN GENERAL</a:t>
            </a:r>
          </a:p>
        </p:txBody>
      </p:sp>
      <p:grpSp>
        <p:nvGrpSpPr>
          <p:cNvPr id="16" name="Group 15"/>
          <p:cNvGrpSpPr/>
          <p:nvPr/>
        </p:nvGrpSpPr>
        <p:grpSpPr>
          <a:xfrm>
            <a:off x="456112" y="2152015"/>
            <a:ext cx="3616798" cy="3853662"/>
            <a:chOff x="876733" y="1999615"/>
            <a:chExt cx="4874261" cy="3853662"/>
          </a:xfrm>
        </p:grpSpPr>
        <p:sp>
          <p:nvSpPr>
            <p:cNvPr id="12" name="Rectangle 11"/>
            <p:cNvSpPr/>
            <p:nvPr/>
          </p:nvSpPr>
          <p:spPr>
            <a:xfrm>
              <a:off x="986729"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42068" y="2246228"/>
              <a:ext cx="3725490"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dirty="0">
                  <a:solidFill>
                    <a:srgbClr val="203864"/>
                  </a:solidFill>
                  <a:effectLst/>
                  <a:latin typeface="Century Gothic"/>
                  <a:ea typeface="Century Gothic"/>
                  <a:cs typeface="Century Gothic"/>
                </a:rPr>
                <a:t>PRESUPUESTO INDIVIDUAL</a:t>
              </a:r>
            </a:p>
          </p:txBody>
        </p:sp>
        <p:sp>
          <p:nvSpPr>
            <p:cNvPr id="14" name="TextBox 13"/>
            <p:cNvSpPr txBox="1"/>
            <p:nvPr/>
          </p:nvSpPr>
          <p:spPr>
            <a:xfrm>
              <a:off x="876733" y="3614419"/>
              <a:ext cx="4874261" cy="1464503"/>
            </a:xfrm>
            <a:prstGeom prst="rect">
              <a:avLst/>
            </a:prstGeom>
            <a:noFill/>
          </p:spPr>
          <p:txBody>
            <a:bodyPr wrap="square" rtlCol="0">
              <a:spAutoFit/>
            </a:bodyPr>
            <a:lstStyle/>
            <a:p>
              <a:pPr algn="ctr" defTabSz="914400" rtl="0" eaLnBrk="1" latinLnBrk="0" hangingPunct="1">
                <a:lnSpc>
                  <a:spcPct val="90000"/>
                </a:lnSpc>
                <a:spcBef>
                  <a:spcPct val="0"/>
                </a:spcBef>
              </a:pPr>
              <a:r>
                <a:rPr lang="es-US" sz="2000" b="0" i="0" strike="noStrike" cap="none" spc="0" baseline="0">
                  <a:solidFill>
                    <a:srgbClr val="808080"/>
                  </a:solidFill>
                  <a:effectLst/>
                  <a:latin typeface="Century Gothic"/>
                  <a:ea typeface="Century Gothic"/>
                  <a:cs typeface="Century Gothic"/>
                </a:rPr>
                <a:t>DETERMINAR LA CANTIDAD</a:t>
              </a:r>
            </a:p>
            <a:p>
              <a:pPr marL="342900" indent="-342900" algn="ctr" defTabSz="914400" rtl="0" eaLnBrk="1" latinLnBrk="0" hangingPunct="1">
                <a:lnSpc>
                  <a:spcPct val="90000"/>
                </a:lnSpc>
                <a:spcBef>
                  <a:spcPct val="0"/>
                </a:spcBef>
                <a:buFont typeface="Arial" panose="020B0604020202020204" pitchFamily="34" charset="0"/>
                <a:buChar char="•"/>
              </a:pPr>
              <a:endParaRPr lang="en-US" sz="200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s-US" sz="2000" b="0" i="0" strike="noStrike" cap="none" spc="0" baseline="0">
                  <a:solidFill>
                    <a:srgbClr val="808080"/>
                  </a:solidFill>
                  <a:effectLst/>
                  <a:latin typeface="Century Gothic"/>
                  <a:ea typeface="Century Gothic"/>
                  <a:cs typeface="Century Gothic"/>
                </a:rPr>
                <a:t>CAMBIOS</a:t>
              </a:r>
            </a:p>
            <a:p>
              <a:pPr marL="342900" indent="-342900" algn="ctr" defTabSz="914400" rtl="0" eaLnBrk="1" latinLnBrk="0" hangingPunct="1">
                <a:lnSpc>
                  <a:spcPct val="90000"/>
                </a:lnSpc>
                <a:spcBef>
                  <a:spcPct val="0"/>
                </a:spcBef>
                <a:buFont typeface="Arial" panose="020B0604020202020204" pitchFamily="34" charset="0"/>
                <a:buChar char="•"/>
              </a:pPr>
              <a:endParaRPr lang="en-US" sz="2000" kern="120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s-US" sz="2000" b="0" i="0" strike="noStrike" cap="none" spc="0" baseline="0">
                  <a:solidFill>
                    <a:srgbClr val="808080"/>
                  </a:solidFill>
                  <a:effectLst/>
                  <a:latin typeface="Century Gothic"/>
                  <a:ea typeface="Century Gothic"/>
                  <a:cs typeface="Century Gothic"/>
                </a:rPr>
                <a:t>Leyes y requisitos</a:t>
              </a:r>
            </a:p>
          </p:txBody>
        </p:sp>
      </p:grpSp>
      <p:grpSp>
        <p:nvGrpSpPr>
          <p:cNvPr id="4" name="Group 3">
            <a:extLst>
              <a:ext uri="{FF2B5EF4-FFF2-40B4-BE49-F238E27FC236}">
                <a16:creationId xmlns:a16="http://schemas.microsoft.com/office/drawing/2014/main" id="{FCFA2FF1-5BCB-6D4D-8872-9D566D9489E5}"/>
              </a:ext>
            </a:extLst>
          </p:cNvPr>
          <p:cNvGrpSpPr/>
          <p:nvPr/>
        </p:nvGrpSpPr>
        <p:grpSpPr>
          <a:xfrm>
            <a:off x="8274401" y="2152015"/>
            <a:ext cx="3440128" cy="3853662"/>
            <a:chOff x="663336" y="1999615"/>
            <a:chExt cx="5419122" cy="3664271"/>
          </a:xfrm>
        </p:grpSpPr>
        <p:sp>
          <p:nvSpPr>
            <p:cNvPr id="13" name="Rectangle 12"/>
            <p:cNvSpPr/>
            <p:nvPr/>
          </p:nvSpPr>
          <p:spPr>
            <a:xfrm>
              <a:off x="663336" y="1999615"/>
              <a:ext cx="5419122" cy="3664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70190" y="2041135"/>
              <a:ext cx="5037604" cy="134030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203864"/>
                  </a:solidFill>
                  <a:effectLst/>
                  <a:latin typeface="Century Gothic"/>
                  <a:ea typeface="Century Gothic"/>
                  <a:cs typeface="Century Gothic"/>
                </a:rPr>
                <a:t>SERVICIO DE GESTIÓN FINANCIERA</a:t>
              </a:r>
            </a:p>
          </p:txBody>
        </p:sp>
        <p:sp>
          <p:nvSpPr>
            <p:cNvPr id="15" name="TextBox 14"/>
            <p:cNvSpPr txBox="1"/>
            <p:nvPr/>
          </p:nvSpPr>
          <p:spPr>
            <a:xfrm>
              <a:off x="1408687" y="3505564"/>
              <a:ext cx="3760605" cy="1914727"/>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0" i="0" strike="noStrike" cap="none" spc="0" baseline="0">
                  <a:solidFill>
                    <a:srgbClr val="808080"/>
                  </a:solidFill>
                  <a:effectLst/>
                  <a:latin typeface="Century Gothic"/>
                  <a:ea typeface="Century Gothic"/>
                  <a:cs typeface="Century Gothic"/>
                </a:rPr>
                <a:t>3 MODELOS</a:t>
              </a:r>
            </a:p>
            <a:p>
              <a:pPr algn="ctr" defTabSz="914400" rtl="0" eaLnBrk="1" latinLnBrk="0" hangingPunct="1">
                <a:lnSpc>
                  <a:spcPct val="90000"/>
                </a:lnSpc>
                <a:spcBef>
                  <a:spcPct val="0"/>
                </a:spcBef>
                <a:buNone/>
              </a:pPr>
              <a:endParaRPr lang="en-US" sz="2000" kern="120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s-US" sz="2000" b="0" i="0" strike="noStrike" cap="none" spc="0" baseline="0">
                  <a:solidFill>
                    <a:srgbClr val="808080"/>
                  </a:solidFill>
                  <a:effectLst/>
                  <a:latin typeface="Century Gothic"/>
                  <a:ea typeface="Century Gothic"/>
                  <a:cs typeface="Century Gothic"/>
                </a:rPr>
                <a:t>COSTO</a:t>
              </a:r>
            </a:p>
            <a:p>
              <a:pPr algn="ctr" defTabSz="914400" rtl="0" eaLnBrk="1" latinLnBrk="0" hangingPunct="1">
                <a:lnSpc>
                  <a:spcPct val="90000"/>
                </a:lnSpc>
                <a:spcBef>
                  <a:spcPct val="0"/>
                </a:spcBef>
                <a:buNone/>
              </a:pPr>
              <a:endParaRPr lang="en-US" sz="200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s-US" sz="2000" b="0" i="0" strike="noStrike" cap="none" spc="0" baseline="0">
                  <a:solidFill>
                    <a:srgbClr val="808080"/>
                  </a:solidFill>
                  <a:effectLst/>
                  <a:latin typeface="Century Gothic"/>
                  <a:ea typeface="Century Gothic"/>
                  <a:cs typeface="Century Gothic"/>
                </a:rPr>
                <a:t>REQUISITOS</a:t>
              </a:r>
            </a:p>
            <a:p>
              <a:pPr algn="ctr" defTabSz="914400" rtl="0" eaLnBrk="1" latinLnBrk="0" hangingPunct="1">
                <a:lnSpc>
                  <a:spcPct val="90000"/>
                </a:lnSpc>
                <a:spcBef>
                  <a:spcPct val="0"/>
                </a:spcBef>
                <a:buNone/>
              </a:pPr>
              <a:endParaRPr lang="en-US" sz="200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buNone/>
              </a:pPr>
              <a:r>
                <a:rPr lang="es-US" sz="2000" b="0" i="0" strike="noStrike" cap="none" spc="0" baseline="0">
                  <a:solidFill>
                    <a:srgbClr val="808080"/>
                  </a:solidFill>
                  <a:effectLst/>
                  <a:latin typeface="Century Gothic"/>
                  <a:ea typeface="Century Gothic"/>
                  <a:cs typeface="Century Gothic"/>
                </a:rPr>
                <a:t>ACTIVIDAD </a:t>
              </a:r>
            </a:p>
          </p:txBody>
        </p:sp>
      </p:grpSp>
      <p:grpSp>
        <p:nvGrpSpPr>
          <p:cNvPr id="17" name="Group 16"/>
          <p:cNvGrpSpPr/>
          <p:nvPr/>
        </p:nvGrpSpPr>
        <p:grpSpPr>
          <a:xfrm>
            <a:off x="4325493" y="2152015"/>
            <a:ext cx="3440128" cy="3853662"/>
            <a:chOff x="5887281" y="1999615"/>
            <a:chExt cx="4636168" cy="3853662"/>
          </a:xfrm>
        </p:grpSpPr>
        <p:sp>
          <p:nvSpPr>
            <p:cNvPr id="18" name="Rectangle 17"/>
            <p:cNvSpPr/>
            <p:nvPr/>
          </p:nvSpPr>
          <p:spPr>
            <a:xfrm>
              <a:off x="5887281" y="1999615"/>
              <a:ext cx="4636168" cy="385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342619" y="2199694"/>
              <a:ext cx="3725488" cy="108007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600" b="1" i="0" strike="noStrike" cap="none" spc="0" baseline="0">
                  <a:solidFill>
                    <a:srgbClr val="203864"/>
                  </a:solidFill>
                  <a:effectLst/>
                  <a:latin typeface="Century Gothic"/>
                  <a:ea typeface="Century Gothic"/>
                  <a:cs typeface="Century Gothic"/>
                </a:rPr>
                <a:t>PLAN DE GASTOS</a:t>
              </a:r>
            </a:p>
          </p:txBody>
        </p:sp>
        <p:sp>
          <p:nvSpPr>
            <p:cNvPr id="20" name="TextBox 19"/>
            <p:cNvSpPr txBox="1"/>
            <p:nvPr/>
          </p:nvSpPr>
          <p:spPr>
            <a:xfrm>
              <a:off x="5885012" y="3614418"/>
              <a:ext cx="4543538" cy="2288286"/>
            </a:xfrm>
            <a:prstGeom prst="rect">
              <a:avLst/>
            </a:prstGeom>
            <a:noFill/>
          </p:spPr>
          <p:txBody>
            <a:bodyPr wrap="square" rtlCol="0">
              <a:spAutoFit/>
            </a:bodyPr>
            <a:lstStyle/>
            <a:p>
              <a:pPr algn="ctr" defTabSz="914400" rtl="0" eaLnBrk="1" latinLnBrk="0" hangingPunct="1">
                <a:lnSpc>
                  <a:spcPct val="90000"/>
                </a:lnSpc>
                <a:spcBef>
                  <a:spcPct val="0"/>
                </a:spcBef>
              </a:pPr>
              <a:r>
                <a:rPr lang="es-US" sz="2000" b="0" i="0" strike="noStrike" cap="none" spc="0" baseline="0">
                  <a:solidFill>
                    <a:srgbClr val="808080"/>
                  </a:solidFill>
                  <a:effectLst/>
                  <a:latin typeface="Century Gothic"/>
                  <a:ea typeface="Century Gothic"/>
                  <a:cs typeface="Century Gothic"/>
                </a:rPr>
                <a:t>DESARROLLO </a:t>
              </a:r>
            </a:p>
            <a:p>
              <a:pPr algn="ctr" defTabSz="914400" rtl="0" eaLnBrk="1" latinLnBrk="0" hangingPunct="1">
                <a:lnSpc>
                  <a:spcPct val="90000"/>
                </a:lnSpc>
                <a:spcBef>
                  <a:spcPct val="0"/>
                </a:spcBef>
              </a:pPr>
              <a:endParaRPr lang="en-US" sz="2000" kern="120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s-US" sz="2000" b="0" i="0" strike="noStrike" cap="none" spc="0" baseline="0">
                  <a:solidFill>
                    <a:srgbClr val="808080"/>
                  </a:solidFill>
                  <a:effectLst/>
                  <a:latin typeface="Century Gothic"/>
                  <a:ea typeface="Century Gothic"/>
                  <a:cs typeface="Century Gothic"/>
                </a:rPr>
                <a:t>DETERMINAR LA CANTIDAD</a:t>
              </a:r>
            </a:p>
            <a:p>
              <a:pPr algn="ctr" defTabSz="914400" rtl="0" eaLnBrk="1" latinLnBrk="0" hangingPunct="1">
                <a:lnSpc>
                  <a:spcPct val="90000"/>
                </a:lnSpc>
                <a:spcBef>
                  <a:spcPct val="0"/>
                </a:spcBef>
              </a:pPr>
              <a:endParaRPr lang="en-US" sz="200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s-US" sz="2000" b="0" i="0" strike="noStrike" cap="none" spc="0" baseline="0">
                  <a:solidFill>
                    <a:srgbClr val="808080"/>
                  </a:solidFill>
                  <a:effectLst/>
                  <a:latin typeface="Century Gothic"/>
                  <a:ea typeface="Century Gothic"/>
                  <a:cs typeface="Century Gothic"/>
                </a:rPr>
                <a:t>CAMBIOS</a:t>
              </a:r>
            </a:p>
            <a:p>
              <a:pPr algn="ctr" defTabSz="914400" rtl="0" eaLnBrk="1" latinLnBrk="0" hangingPunct="1">
                <a:lnSpc>
                  <a:spcPct val="90000"/>
                </a:lnSpc>
                <a:spcBef>
                  <a:spcPct val="0"/>
                </a:spcBef>
              </a:pPr>
              <a:endParaRPr lang="en-US" sz="2000" kern="1200">
                <a:solidFill>
                  <a:schemeClr val="bg1">
                    <a:lumMod val="50000"/>
                  </a:schemeClr>
                </a:solidFill>
                <a:latin typeface="Century Gothic" panose="020B0502020202020204" pitchFamily="34" charset="0"/>
                <a:ea typeface="+mj-ea"/>
                <a:cs typeface="+mj-cs"/>
              </a:endParaRPr>
            </a:p>
            <a:p>
              <a:pPr algn="ctr" defTabSz="914400" rtl="0" eaLnBrk="1" latinLnBrk="0" hangingPunct="1">
                <a:lnSpc>
                  <a:spcPct val="90000"/>
                </a:lnSpc>
                <a:spcBef>
                  <a:spcPct val="0"/>
                </a:spcBef>
              </a:pPr>
              <a:r>
                <a:rPr lang="es-US" sz="2000" b="0" i="0" strike="noStrike" cap="none" spc="0" baseline="0">
                  <a:solidFill>
                    <a:srgbClr val="808080"/>
                  </a:solidFill>
                  <a:effectLst/>
                  <a:latin typeface="Century Gothic"/>
                  <a:ea typeface="Century Gothic"/>
                  <a:cs typeface="Century Gothic"/>
                </a:rPr>
                <a:t>ACTIVIDAD</a:t>
              </a:r>
            </a:p>
          </p:txBody>
        </p:sp>
      </p:grpSp>
    </p:spTree>
    <p:extLst>
      <p:ext uri="{BB962C8B-B14F-4D97-AF65-F5344CB8AC3E}">
        <p14:creationId xmlns:p14="http://schemas.microsoft.com/office/powerpoint/2010/main" val="342844993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lum/>
          </a:blip>
          <a:stretch>
            <a:fillRect t="-9000" b="-9000"/>
          </a:stretch>
        </a:blipFill>
        <a:effectLst/>
      </p:bgPr>
    </p:bg>
    <p:spTree>
      <p:nvGrpSpPr>
        <p:cNvPr id="1" name=""/>
        <p:cNvGrpSpPr/>
        <p:nvPr/>
      </p:nvGrpSpPr>
      <p:grpSpPr>
        <a:xfrm>
          <a:off x="0" y="0"/>
          <a:ext cx="0" cy="0"/>
          <a:chOff x="0" y="0"/>
          <a:chExt cx="0" cy="0"/>
        </a:xfrm>
      </p:grpSpPr>
      <p:sp>
        <p:nvSpPr>
          <p:cNvPr id="8" name="TextBox 7"/>
          <p:cNvSpPr txBox="1"/>
          <p:nvPr/>
        </p:nvSpPr>
        <p:spPr>
          <a:xfrm>
            <a:off x="2460254" y="1389264"/>
            <a:ext cx="7172480" cy="5308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Visión general</a:t>
            </a:r>
          </a:p>
        </p:txBody>
      </p:sp>
      <p:sp>
        <p:nvSpPr>
          <p:cNvPr id="16" name="Isosceles Triangle 15"/>
          <p:cNvSpPr/>
          <p:nvPr/>
        </p:nvSpPr>
        <p:spPr>
          <a:xfrm rot="9220213">
            <a:off x="-601180" y="4082030"/>
            <a:ext cx="15108069"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13821" y="1924795"/>
            <a:ext cx="8465346" cy="4734590"/>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66761" y="2304048"/>
            <a:ext cx="4970363" cy="108007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600" b="1" i="0" strike="noStrike" cap="none" spc="0" baseline="0">
                <a:solidFill>
                  <a:srgbClr val="000000"/>
                </a:solidFill>
                <a:effectLst/>
                <a:latin typeface="Century Gothic"/>
                <a:ea typeface="Century Gothic"/>
                <a:cs typeface="Century Gothic"/>
              </a:rPr>
              <a:t>PRESUPUESTO INDIVIDUAL</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91721" y="610286"/>
            <a:ext cx="5442304"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PRESUPUESTO INDIVIDUAL</a:t>
            </a:r>
          </a:p>
        </p:txBody>
      </p:sp>
      <p:sp>
        <p:nvSpPr>
          <p:cNvPr id="15" name="TextBox 14"/>
          <p:cNvSpPr txBox="1"/>
          <p:nvPr/>
        </p:nvSpPr>
        <p:spPr>
          <a:xfrm>
            <a:off x="2189259" y="3375108"/>
            <a:ext cx="7722185" cy="2727637"/>
          </a:xfrm>
          <a:prstGeom prst="rect">
            <a:avLst/>
          </a:prstGeom>
          <a:noFill/>
        </p:spPr>
        <p:txBody>
          <a:bodyPr wrap="square" rtlCol="0">
            <a:spAutoFit/>
          </a:bodyPr>
          <a:lstStyle/>
          <a:p>
            <a:pPr marL="457200" indent="-457200" defTabSz="914400" rtl="0" eaLnBrk="1" latinLnBrk="0" hangingPunct="1">
              <a:lnSpc>
                <a:spcPct val="90000"/>
              </a:lnSpc>
              <a:spcBef>
                <a:spcPct val="0"/>
              </a:spcBef>
              <a:buFont typeface="Wingdings" panose="05000000000000000000" pitchFamily="2" charset="2"/>
              <a:buChar char="ü"/>
            </a:pPr>
            <a:r>
              <a:rPr lang="es-US" sz="3200" b="0" i="0" strike="noStrike" cap="none" spc="0" baseline="0">
                <a:solidFill>
                  <a:srgbClr val="000000"/>
                </a:solidFill>
                <a:effectLst/>
                <a:latin typeface="Century Gothic"/>
                <a:ea typeface="Century Gothic"/>
                <a:cs typeface="Century Gothic"/>
              </a:rPr>
              <a:t>Determinar su presupuesto individual</a:t>
            </a:r>
          </a:p>
          <a:p>
            <a:pPr marL="457200" indent="-457200" defTabSz="914400" rtl="0" eaLnBrk="1" latinLnBrk="0" hangingPunct="1">
              <a:lnSpc>
                <a:spcPct val="90000"/>
              </a:lnSpc>
              <a:spcBef>
                <a:spcPct val="0"/>
              </a:spcBef>
              <a:buFont typeface="Wingdings" panose="05000000000000000000" pitchFamily="2" charset="2"/>
              <a:buChar char="ü"/>
            </a:pPr>
            <a:endParaRPr lang="en-US" sz="3200">
              <a:latin typeface="Century Gothic" panose="020B0502020202020204" pitchFamily="34" charset="0"/>
              <a:ea typeface="+mj-ea"/>
              <a:cs typeface="+mj-cs"/>
            </a:endParaRPr>
          </a:p>
          <a:p>
            <a:pPr marL="457200" indent="-457200" defTabSz="914400" rtl="0" eaLnBrk="1" latinLnBrk="0" hangingPunct="1">
              <a:lnSpc>
                <a:spcPct val="90000"/>
              </a:lnSpc>
              <a:spcBef>
                <a:spcPct val="0"/>
              </a:spcBef>
              <a:buFont typeface="Wingdings" panose="05000000000000000000" pitchFamily="2" charset="2"/>
              <a:buChar char="ü"/>
            </a:pPr>
            <a:r>
              <a:rPr lang="es-US" sz="3200" b="0" i="0" strike="noStrike" cap="none" spc="0" baseline="0">
                <a:solidFill>
                  <a:srgbClr val="000000"/>
                </a:solidFill>
                <a:effectLst/>
                <a:latin typeface="Century Gothic"/>
                <a:ea typeface="Century Gothic"/>
                <a:cs typeface="Century Gothic"/>
              </a:rPr>
              <a:t>Los cambios en su presupuesto individual </a:t>
            </a:r>
          </a:p>
          <a:p>
            <a:pPr defTabSz="914400" rtl="0" eaLnBrk="1" latinLnBrk="0" hangingPunct="1">
              <a:lnSpc>
                <a:spcPct val="90000"/>
              </a:lnSpc>
              <a:spcBef>
                <a:spcPct val="0"/>
              </a:spcBef>
            </a:pPr>
            <a:r>
              <a:rPr lang="en-US" sz="3200">
                <a:latin typeface="Century Gothic" panose="020B0502020202020204" pitchFamily="34" charset="0"/>
                <a:ea typeface="+mj-ea"/>
                <a:cs typeface="+mj-cs"/>
              </a:rPr>
              <a:t> </a:t>
            </a:r>
          </a:p>
          <a:p>
            <a:pPr marL="457200" indent="-457200" defTabSz="914400" rtl="0" eaLnBrk="1" latinLnBrk="0" hangingPunct="1">
              <a:lnSpc>
                <a:spcPct val="90000"/>
              </a:lnSpc>
              <a:spcBef>
                <a:spcPct val="0"/>
              </a:spcBef>
              <a:buFont typeface="Wingdings" panose="05000000000000000000" pitchFamily="2" charset="2"/>
              <a:buChar char="ü"/>
            </a:pPr>
            <a:r>
              <a:rPr lang="es-US" sz="3200" b="0" i="0" strike="noStrike" cap="none" spc="0" baseline="0">
                <a:solidFill>
                  <a:srgbClr val="000000"/>
                </a:solidFill>
                <a:effectLst/>
                <a:latin typeface="Century Gothic"/>
                <a:ea typeface="Century Gothic"/>
                <a:cs typeface="Century Gothic"/>
              </a:rPr>
              <a:t>Ejemplos de Jason y Sofía </a:t>
            </a:r>
          </a:p>
        </p:txBody>
      </p:sp>
    </p:spTree>
    <p:extLst>
      <p:ext uri="{BB962C8B-B14F-4D97-AF65-F5344CB8AC3E}">
        <p14:creationId xmlns:p14="http://schemas.microsoft.com/office/powerpoint/2010/main" val="206055803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95911" y="1205344"/>
            <a:ext cx="7172480" cy="970233"/>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Determinar su presupuesto individual</a:t>
            </a:r>
          </a:p>
        </p:txBody>
      </p:sp>
      <p:grpSp>
        <p:nvGrpSpPr>
          <p:cNvPr id="2" name="Group 1"/>
          <p:cNvGrpSpPr/>
          <p:nvPr/>
        </p:nvGrpSpPr>
        <p:grpSpPr>
          <a:xfrm>
            <a:off x="916613" y="2356095"/>
            <a:ext cx="10323910" cy="3113559"/>
            <a:chOff x="789449" y="3641556"/>
            <a:chExt cx="10323910" cy="3113559"/>
          </a:xfrm>
        </p:grpSpPr>
        <p:sp>
          <p:nvSpPr>
            <p:cNvPr id="6" name="Rectangle 5"/>
            <p:cNvSpPr/>
            <p:nvPr/>
          </p:nvSpPr>
          <p:spPr>
            <a:xfrm>
              <a:off x="4369789" y="3641556"/>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650399" y="3883502"/>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endParaRPr lang="en-US">
                <a:solidFill>
                  <a:schemeClr val="accent5">
                    <a:lumMod val="50000"/>
                  </a:schemeClr>
                </a:solidFill>
                <a:latin typeface="Century Gothic" panose="020B0502020202020204" pitchFamily="34" charset="0"/>
              </a:endParaRPr>
            </a:p>
          </p:txBody>
        </p:sp>
        <p:sp>
          <p:nvSpPr>
            <p:cNvPr id="16" name="Rectangle 15"/>
            <p:cNvSpPr/>
            <p:nvPr/>
          </p:nvSpPr>
          <p:spPr>
            <a:xfrm>
              <a:off x="7972580" y="3641556"/>
              <a:ext cx="3140779"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228496" y="3886261"/>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227175" y="3946774"/>
              <a:ext cx="2640956" cy="13111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u="sng" strike="noStrike" cap="none" spc="0" baseline="0" dirty="0">
                  <a:solidFill>
                    <a:srgbClr val="203864"/>
                  </a:solidFill>
                  <a:effectLst/>
                  <a:uFill>
                    <a:solidFill>
                      <a:srgbClr val="203864"/>
                    </a:solidFill>
                  </a:uFill>
                  <a:latin typeface="Century Gothic"/>
                  <a:ea typeface="Century Gothic"/>
                  <a:cs typeface="Century Gothic"/>
                </a:rPr>
                <a:t>GASTADO</a:t>
              </a:r>
              <a:r>
                <a:rPr lang="es-US" sz="3200" b="0" i="0" strike="noStrike" cap="none" spc="0" baseline="0" dirty="0">
                  <a:solidFill>
                    <a:srgbClr val="203864"/>
                  </a:solidFill>
                  <a:effectLst/>
                  <a:latin typeface="Century Gothic"/>
                  <a:ea typeface="Century Gothic"/>
                  <a:cs typeface="Century Gothic"/>
                </a:rPr>
                <a:t> </a:t>
              </a:r>
              <a:r>
                <a:rPr lang="es-US" sz="2800" b="0" i="0" strike="noStrike" cap="none" spc="0" baseline="0" dirty="0">
                  <a:solidFill>
                    <a:srgbClr val="203864"/>
                  </a:solidFill>
                  <a:effectLst/>
                  <a:latin typeface="Century Gothic"/>
                  <a:ea typeface="Century Gothic"/>
                  <a:cs typeface="Century Gothic"/>
                </a:rPr>
                <a:t>EN LOS ÚLTIMOS</a:t>
              </a:r>
            </a:p>
          </p:txBody>
        </p:sp>
        <p:sp>
          <p:nvSpPr>
            <p:cNvPr id="19" name="TextBox 18"/>
            <p:cNvSpPr txBox="1"/>
            <p:nvPr/>
          </p:nvSpPr>
          <p:spPr>
            <a:xfrm>
              <a:off x="8698181" y="5150879"/>
              <a:ext cx="1715177" cy="7294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4600" b="0" i="0" strike="noStrike" cap="none" spc="0" baseline="0" dirty="0">
                  <a:solidFill>
                    <a:srgbClr val="203864"/>
                  </a:solidFill>
                  <a:effectLst/>
                  <a:latin typeface="Century Gothic"/>
                  <a:ea typeface="Century Gothic"/>
                  <a:cs typeface="Century Gothic"/>
                </a:rPr>
                <a:t>12</a:t>
              </a:r>
            </a:p>
          </p:txBody>
        </p:sp>
        <p:sp>
          <p:nvSpPr>
            <p:cNvPr id="20" name="TextBox 19"/>
            <p:cNvSpPr txBox="1"/>
            <p:nvPr/>
          </p:nvSpPr>
          <p:spPr>
            <a:xfrm>
              <a:off x="8534400" y="5762408"/>
              <a:ext cx="2171573"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800" b="0" i="0" strike="noStrike" cap="none" spc="0" baseline="0" dirty="0">
                  <a:solidFill>
                    <a:srgbClr val="203864"/>
                  </a:solidFill>
                  <a:effectLst/>
                  <a:latin typeface="Century Gothic"/>
                  <a:ea typeface="Century Gothic"/>
                  <a:cs typeface="Century Gothic"/>
                </a:rPr>
                <a:t>MESES</a:t>
              </a:r>
            </a:p>
          </p:txBody>
        </p:sp>
        <p:pic>
          <p:nvPicPr>
            <p:cNvPr id="11" name="Picture 10"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362" y="4271862"/>
              <a:ext cx="1774270" cy="1668495"/>
            </a:xfrm>
            <a:prstGeom prst="rect">
              <a:avLst/>
            </a:prstGeom>
            <a:ln w="3175">
              <a:solidFill>
                <a:schemeClr val="accent1">
                  <a:lumMod val="50000"/>
                </a:schemeClr>
              </a:solidFill>
            </a:ln>
          </p:spPr>
        </p:pic>
        <p:sp>
          <p:nvSpPr>
            <p:cNvPr id="23" name="Rectangle 22"/>
            <p:cNvSpPr/>
            <p:nvPr/>
          </p:nvSpPr>
          <p:spPr>
            <a:xfrm>
              <a:off x="789449" y="3641557"/>
              <a:ext cx="3178851" cy="2967789"/>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24" name="Rectangle 23"/>
            <p:cNvSpPr/>
            <p:nvPr/>
          </p:nvSpPr>
          <p:spPr>
            <a:xfrm>
              <a:off x="1042595" y="3883503"/>
              <a:ext cx="2638317" cy="24568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619076" y="4466829"/>
              <a:ext cx="1633589" cy="228828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8000" b="0" i="0" strike="noStrike" cap="none" spc="0" baseline="0">
                  <a:solidFill>
                    <a:srgbClr val="203864"/>
                  </a:solidFill>
                  <a:effectLst/>
                  <a:latin typeface="Century Gothic"/>
                  <a:ea typeface="Century Gothic"/>
                  <a:cs typeface="Century Gothic"/>
                </a:rPr>
                <a:t>IPP</a:t>
              </a:r>
            </a:p>
          </p:txBody>
        </p:sp>
      </p:gr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29" name="TextBox 28">
            <a:extLst>
              <a:ext uri="{FF2B5EF4-FFF2-40B4-BE49-F238E27FC236}">
                <a16:creationId xmlns:a16="http://schemas.microsoft.com/office/drawing/2014/main" id="{022A7CF9-CD6A-2B4D-9077-ECBD3A7534AF}"/>
              </a:ext>
            </a:extLst>
          </p:cNvPr>
          <p:cNvSpPr txBox="1"/>
          <p:nvPr/>
        </p:nvSpPr>
        <p:spPr>
          <a:xfrm>
            <a:off x="101246" y="610286"/>
            <a:ext cx="5127979"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PRESUPUESTO INDIVIDUAL</a:t>
            </a:r>
          </a:p>
        </p:txBody>
      </p:sp>
    </p:spTree>
    <p:extLst>
      <p:ext uri="{BB962C8B-B14F-4D97-AF65-F5344CB8AC3E}">
        <p14:creationId xmlns:p14="http://schemas.microsoft.com/office/powerpoint/2010/main" val="260659745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17945" y="2664064"/>
            <a:ext cx="9314224" cy="4193936"/>
            <a:chOff x="1482113" y="2489719"/>
            <a:chExt cx="9314224" cy="3919818"/>
          </a:xfrm>
        </p:grpSpPr>
        <p:grpSp>
          <p:nvGrpSpPr>
            <p:cNvPr id="3" name="Group 2"/>
            <p:cNvGrpSpPr/>
            <p:nvPr/>
          </p:nvGrpSpPr>
          <p:grpSpPr>
            <a:xfrm>
              <a:off x="6516082" y="2489720"/>
              <a:ext cx="4280255" cy="3919817"/>
              <a:chOff x="6516085" y="3288338"/>
              <a:chExt cx="3630442" cy="3304673"/>
            </a:xfrm>
          </p:grpSpPr>
          <p:sp>
            <p:nvSpPr>
              <p:cNvPr id="14" name="Rectangle 13"/>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824746" y="3544245"/>
                <a:ext cx="3013120" cy="25304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7797341" y="4137800"/>
              <a:ext cx="1716248" cy="1317453"/>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9600" b="0" i="0" strike="noStrike" cap="none" spc="0" baseline="0">
                  <a:solidFill>
                    <a:srgbClr val="203864"/>
                  </a:solidFill>
                  <a:effectLst/>
                  <a:latin typeface="Century Gothic"/>
                  <a:ea typeface="Century Gothic"/>
                  <a:cs typeface="Century Gothic"/>
                </a:rPr>
                <a:t>12</a:t>
              </a:r>
            </a:p>
          </p:txBody>
        </p:sp>
        <p:sp>
          <p:nvSpPr>
            <p:cNvPr id="25" name="TextBox 24"/>
            <p:cNvSpPr txBox="1"/>
            <p:nvPr/>
          </p:nvSpPr>
          <p:spPr>
            <a:xfrm>
              <a:off x="6878214" y="2914452"/>
              <a:ext cx="3552789" cy="906818"/>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0" i="0" strike="noStrike" cap="none" spc="0" baseline="0">
                  <a:solidFill>
                    <a:srgbClr val="203864"/>
                  </a:solidFill>
                  <a:effectLst/>
                  <a:latin typeface="Century Gothic"/>
                  <a:ea typeface="Century Gothic"/>
                  <a:cs typeface="Century Gothic"/>
                </a:rPr>
                <a:t>ESO SE</a:t>
              </a:r>
              <a:r>
                <a:rPr lang="es-US" sz="3200" b="1" i="0" strike="noStrike" cap="none" spc="0" baseline="0">
                  <a:solidFill>
                    <a:srgbClr val="203864"/>
                  </a:solidFill>
                  <a:effectLst/>
                  <a:latin typeface="Century Gothic"/>
                  <a:ea typeface="Century Gothic"/>
                  <a:cs typeface="Century Gothic"/>
                </a:rPr>
                <a:t> </a:t>
              </a:r>
              <a:r>
                <a:rPr lang="es-US" sz="3200" b="1" i="0" u="sng" strike="noStrike" cap="none" spc="0" baseline="0">
                  <a:solidFill>
                    <a:srgbClr val="203864"/>
                  </a:solidFill>
                  <a:effectLst/>
                  <a:uFill>
                    <a:solidFill>
                      <a:srgbClr val="203864"/>
                    </a:solidFill>
                  </a:uFill>
                  <a:latin typeface="Century Gothic"/>
                  <a:ea typeface="Century Gothic"/>
                  <a:cs typeface="Century Gothic"/>
                </a:rPr>
                <a:t>USARÍA</a:t>
              </a:r>
              <a:r>
                <a:rPr lang="es-US" sz="3200" b="1" i="0" strike="noStrike" cap="none" spc="0" baseline="0">
                  <a:solidFill>
                    <a:srgbClr val="203864"/>
                  </a:solidFill>
                  <a:effectLst/>
                  <a:latin typeface="Century Gothic"/>
                  <a:ea typeface="Century Gothic"/>
                  <a:cs typeface="Century Gothic"/>
                </a:rPr>
                <a:t> </a:t>
              </a:r>
            </a:p>
            <a:p>
              <a:pPr algn="ctr" defTabSz="914400" rtl="0" eaLnBrk="1" latinLnBrk="0" hangingPunct="1">
                <a:lnSpc>
                  <a:spcPct val="90000"/>
                </a:lnSpc>
                <a:spcBef>
                  <a:spcPct val="0"/>
                </a:spcBef>
                <a:buNone/>
              </a:pPr>
              <a:r>
                <a:rPr lang="es-US" sz="3200" b="0" i="0" strike="noStrike" cap="none" spc="0" baseline="0">
                  <a:solidFill>
                    <a:srgbClr val="203864"/>
                  </a:solidFill>
                  <a:effectLst/>
                  <a:latin typeface="Century Gothic"/>
                  <a:ea typeface="Century Gothic"/>
                  <a:cs typeface="Century Gothic"/>
                </a:rPr>
                <a:t>EN UNOS</a:t>
              </a:r>
            </a:p>
          </p:txBody>
        </p:sp>
        <p:sp>
          <p:nvSpPr>
            <p:cNvPr id="26" name="TextBox 25"/>
            <p:cNvSpPr txBox="1"/>
            <p:nvPr/>
          </p:nvSpPr>
          <p:spPr>
            <a:xfrm>
              <a:off x="7146542" y="5281812"/>
              <a:ext cx="3016133" cy="496184"/>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0" i="0" strike="noStrike" cap="none" spc="0" baseline="0">
                  <a:solidFill>
                    <a:srgbClr val="203864"/>
                  </a:solidFill>
                  <a:effectLst/>
                  <a:latin typeface="Century Gothic"/>
                  <a:ea typeface="Century Gothic"/>
                  <a:cs typeface="Century Gothic"/>
                </a:rPr>
                <a:t>MESES</a:t>
              </a:r>
            </a:p>
          </p:txBody>
        </p:sp>
        <p:grpSp>
          <p:nvGrpSpPr>
            <p:cNvPr id="27" name="Group 26"/>
            <p:cNvGrpSpPr/>
            <p:nvPr/>
          </p:nvGrpSpPr>
          <p:grpSpPr>
            <a:xfrm>
              <a:off x="1482113" y="2489719"/>
              <a:ext cx="4280255" cy="3919817"/>
              <a:chOff x="6516085" y="3288338"/>
              <a:chExt cx="3630442" cy="3304673"/>
            </a:xfrm>
          </p:grpSpPr>
          <p:sp>
            <p:nvSpPr>
              <p:cNvPr id="28" name="Rectangle 27"/>
              <p:cNvSpPr/>
              <p:nvPr/>
            </p:nvSpPr>
            <p:spPr>
              <a:xfrm>
                <a:off x="6516085" y="3288338"/>
                <a:ext cx="3630442" cy="3304673"/>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75000"/>
                    </a:schemeClr>
                  </a:solidFill>
                </a:endParaRPr>
              </a:p>
            </p:txBody>
          </p:sp>
          <p:sp>
            <p:nvSpPr>
              <p:cNvPr id="29" name="Rectangle 28"/>
              <p:cNvSpPr/>
              <p:nvPr/>
            </p:nvSpPr>
            <p:spPr>
              <a:xfrm>
                <a:off x="6800310" y="3544245"/>
                <a:ext cx="3013119" cy="25304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1904773" y="2919411"/>
              <a:ext cx="3434934" cy="295999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u="sng" strike="noStrike" cap="none" spc="0" baseline="0">
                  <a:solidFill>
                    <a:srgbClr val="203864"/>
                  </a:solidFill>
                  <a:effectLst/>
                  <a:uFill>
                    <a:solidFill>
                      <a:srgbClr val="203864"/>
                    </a:solidFill>
                  </a:uFill>
                  <a:latin typeface="Century Gothic"/>
                  <a:ea typeface="Century Gothic"/>
                  <a:cs typeface="Century Gothic"/>
                </a:rPr>
                <a:t>PROMEDIO </a:t>
              </a:r>
              <a:r>
                <a:rPr lang="es-US" sz="3200" b="0" i="0" strike="noStrike" cap="none" spc="0" baseline="0">
                  <a:solidFill>
                    <a:srgbClr val="203864"/>
                  </a:solidFill>
                  <a:effectLst/>
                  <a:latin typeface="Century Gothic"/>
                  <a:ea typeface="Century Gothic"/>
                  <a:cs typeface="Century Gothic"/>
                </a:rPr>
                <a:t>COSTO DE LOS SERVICIOS UTILIZADOS PARA LAS NECESIDADES IDENTIFICADAS</a:t>
              </a:r>
            </a:p>
          </p:txBody>
        </p:sp>
      </p:grpSp>
      <p:sp>
        <p:nvSpPr>
          <p:cNvPr id="30" name="TextBox 29"/>
          <p:cNvSpPr txBox="1"/>
          <p:nvPr/>
        </p:nvSpPr>
        <p:spPr>
          <a:xfrm>
            <a:off x="2492398" y="1242095"/>
            <a:ext cx="7172481" cy="480131"/>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2800" b="1" i="0" strike="noStrike" cap="none" spc="0" baseline="0" dirty="0">
                <a:solidFill>
                  <a:srgbClr val="000000"/>
                </a:solidFill>
                <a:effectLst/>
                <a:latin typeface="Century Gothic"/>
                <a:ea typeface="Century Gothic"/>
                <a:cs typeface="Century Gothic"/>
              </a:rPr>
              <a:t>Determinar su presupuesto individual</a:t>
            </a:r>
          </a:p>
        </p:txBody>
      </p:sp>
      <p:sp>
        <p:nvSpPr>
          <p:cNvPr id="22" name="TextBox 21"/>
          <p:cNvSpPr txBox="1"/>
          <p:nvPr/>
        </p:nvSpPr>
        <p:spPr>
          <a:xfrm>
            <a:off x="2858611" y="1940011"/>
            <a:ext cx="7239895" cy="535531"/>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3200" b="1" i="0" strike="noStrike" cap="none" spc="0" baseline="0" dirty="0">
                <a:solidFill>
                  <a:srgbClr val="000000"/>
                </a:solidFill>
                <a:effectLst/>
                <a:latin typeface="Century Gothic"/>
                <a:ea typeface="Century Gothic"/>
                <a:cs typeface="Century Gothic"/>
              </a:rPr>
              <a:t>¿Menos de 12 meses de servicio?</a:t>
            </a:r>
          </a:p>
        </p:txBody>
      </p:sp>
      <p:sp>
        <p:nvSpPr>
          <p:cNvPr id="19" name="Text Placeholder 1">
            <a:extLst>
              <a:ext uri="{FF2B5EF4-FFF2-40B4-BE49-F238E27FC236}">
                <a16:creationId xmlns:a16="http://schemas.microsoft.com/office/drawing/2014/main" id="{42F60774-8553-1945-84DB-D0A132B6ED11}"/>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20" name="TextBox 19">
            <a:extLst>
              <a:ext uri="{FF2B5EF4-FFF2-40B4-BE49-F238E27FC236}">
                <a16:creationId xmlns:a16="http://schemas.microsoft.com/office/drawing/2014/main" id="{4A972063-E5A5-AA45-936B-FC28D8475C73}"/>
              </a:ext>
            </a:extLst>
          </p:cNvPr>
          <p:cNvSpPr txBox="1"/>
          <p:nvPr/>
        </p:nvSpPr>
        <p:spPr>
          <a:xfrm>
            <a:off x="-3529" y="610286"/>
            <a:ext cx="4423129"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PRESUPUESTO INDIVIDUAL</a:t>
            </a:r>
          </a:p>
        </p:txBody>
      </p:sp>
    </p:spTree>
    <p:extLst>
      <p:ext uri="{BB962C8B-B14F-4D97-AF65-F5344CB8AC3E}">
        <p14:creationId xmlns:p14="http://schemas.microsoft.com/office/powerpoint/2010/main" val="196241437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1760964" y="1249095"/>
            <a:ext cx="9521392" cy="970233"/>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Cuando su presupuesto individual </a:t>
            </a:r>
            <a:r>
              <a:rPr lang="es-US" sz="3200" b="1" i="0" u="sng" strike="noStrike" cap="none" spc="0" baseline="0">
                <a:solidFill>
                  <a:srgbClr val="00B050"/>
                </a:solidFill>
                <a:effectLst/>
                <a:uFill>
                  <a:solidFill>
                    <a:srgbClr val="00B050"/>
                  </a:solidFill>
                </a:uFill>
                <a:latin typeface="Century Gothic"/>
                <a:ea typeface="Century Gothic"/>
                <a:cs typeface="Century Gothic"/>
              </a:rPr>
              <a:t>puede</a:t>
            </a:r>
            <a:r>
              <a:rPr lang="es-US" sz="3200" b="1" i="0" strike="noStrike" cap="none" spc="0" baseline="0">
                <a:solidFill>
                  <a:srgbClr val="000000"/>
                </a:solidFill>
                <a:effectLst/>
                <a:latin typeface="Century Gothic"/>
                <a:ea typeface="Century Gothic"/>
                <a:cs typeface="Century Gothic"/>
              </a:rPr>
              <a:t> cambiar</a:t>
            </a:r>
          </a:p>
        </p:txBody>
      </p:sp>
      <p:sp>
        <p:nvSpPr>
          <p:cNvPr id="30" name="TextBox 29"/>
          <p:cNvSpPr txBox="1"/>
          <p:nvPr/>
        </p:nvSpPr>
        <p:spPr>
          <a:xfrm>
            <a:off x="7060098" y="2347040"/>
            <a:ext cx="4741456" cy="5330612"/>
          </a:xfrm>
          <a:prstGeom prst="rect">
            <a:avLst/>
          </a:prstGeom>
          <a:blipFill dpi="0" rotWithShape="1">
            <a:blip r:embed="rId3">
              <a:alphaModFix amt="38000"/>
            </a:blip>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a:solidFill>
                <a:schemeClr val="accent5">
                  <a:lumMod val="50000"/>
                </a:schemeClr>
              </a:solidFill>
              <a:latin typeface="Century Gothic" panose="020B0502020202020204" pitchFamily="34" charset="0"/>
              <a:ea typeface="+mj-ea"/>
              <a:cs typeface="+mj-cs"/>
            </a:endParaRPr>
          </a:p>
        </p:txBody>
      </p:sp>
      <p:sp>
        <p:nvSpPr>
          <p:cNvPr id="14" name="Text Placeholder 1">
            <a:extLst>
              <a:ext uri="{FF2B5EF4-FFF2-40B4-BE49-F238E27FC236}">
                <a16:creationId xmlns:a16="http://schemas.microsoft.com/office/drawing/2014/main" id="{91D98790-7743-C948-8B5B-20657DDF4E3D}"/>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16" name="TextBox 15">
            <a:extLst>
              <a:ext uri="{FF2B5EF4-FFF2-40B4-BE49-F238E27FC236}">
                <a16:creationId xmlns:a16="http://schemas.microsoft.com/office/drawing/2014/main" id="{6A2CC629-6483-BF40-B43D-11305462A230}"/>
              </a:ext>
            </a:extLst>
          </p:cNvPr>
          <p:cNvSpPr txBox="1"/>
          <p:nvPr/>
        </p:nvSpPr>
        <p:spPr>
          <a:xfrm>
            <a:off x="-3529" y="610286"/>
            <a:ext cx="4432654"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PRESUPUESTO INDIVIDUAL</a:t>
            </a:r>
          </a:p>
        </p:txBody>
      </p:sp>
      <p:sp>
        <p:nvSpPr>
          <p:cNvPr id="33" name="TextBox 32"/>
          <p:cNvSpPr txBox="1"/>
          <p:nvPr/>
        </p:nvSpPr>
        <p:spPr>
          <a:xfrm>
            <a:off x="587448" y="2315473"/>
            <a:ext cx="4800967" cy="5393747"/>
          </a:xfrm>
          <a:prstGeom prst="rect">
            <a:avLst/>
          </a:prstGeom>
          <a:blipFill dpi="0" rotWithShape="1">
            <a:blip r:embed="rId4">
              <a:alphaModFix amt="49000"/>
            </a:blip>
            <a:stretch>
              <a:fillRect/>
            </a:stretch>
          </a:blipFill>
        </p:spPr>
        <p:txBody>
          <a:bodyPr wrap="square" rtlCol="0">
            <a:spAutoFit/>
          </a:bodyPr>
          <a:lstStyle/>
          <a:p>
            <a:pPr algn="l" defTabSz="914400" rtl="0" eaLnBrk="1" latinLnBrk="0" hangingPunct="1">
              <a:lnSpc>
                <a:spcPct val="90000"/>
              </a:lnSpc>
              <a:spcBef>
                <a:spcPct val="0"/>
              </a:spcBef>
              <a:buNone/>
            </a:pPr>
            <a:endParaRPr lang="en-US" sz="2000" kern="1200">
              <a:solidFill>
                <a:schemeClr val="accent5">
                  <a:lumMod val="50000"/>
                </a:schemeClr>
              </a:solidFill>
              <a:latin typeface="Century Gothic" panose="020B0502020202020204" pitchFamily="34" charset="0"/>
              <a:ea typeface="+mj-ea"/>
              <a:cs typeface="+mj-cs"/>
            </a:endParaRPr>
          </a:p>
        </p:txBody>
      </p:sp>
      <p:sp>
        <p:nvSpPr>
          <p:cNvPr id="4" name="Rectangle 3">
            <a:extLst>
              <a:ext uri="{FF2B5EF4-FFF2-40B4-BE49-F238E27FC236}">
                <a16:creationId xmlns:a16="http://schemas.microsoft.com/office/drawing/2014/main" id="{76FECEC7-82A8-5042-803F-330E0E29C28D}"/>
              </a:ext>
            </a:extLst>
          </p:cNvPr>
          <p:cNvSpPr/>
          <p:nvPr/>
        </p:nvSpPr>
        <p:spPr>
          <a:xfrm>
            <a:off x="587448"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4518F0-3CEB-CE46-920B-7FA189309867}"/>
              </a:ext>
            </a:extLst>
          </p:cNvPr>
          <p:cNvSpPr/>
          <p:nvPr/>
        </p:nvSpPr>
        <p:spPr>
          <a:xfrm>
            <a:off x="6857832" y="2261006"/>
            <a:ext cx="5026018" cy="4277625"/>
          </a:xfrm>
          <a:prstGeom prst="rect">
            <a:avLst/>
          </a:prstGeom>
          <a:solidFill>
            <a:schemeClr val="bg1">
              <a:lumMod val="9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17194" y="2633446"/>
            <a:ext cx="5076988" cy="3046988"/>
          </a:xfrm>
          <a:prstGeom prst="rect">
            <a:avLst/>
          </a:prstGeom>
          <a:noFill/>
        </p:spPr>
        <p:txBody>
          <a:bodyPr wrap="square" rtlCol="0">
            <a:spAutoFit/>
          </a:bodyPr>
          <a:lstStyle/>
          <a:p>
            <a:pPr algn="ctr"/>
            <a:r>
              <a:rPr lang="es-US" sz="2400" b="1" i="0" strike="noStrike" cap="none" spc="0" baseline="0" dirty="0">
                <a:solidFill>
                  <a:srgbClr val="000000"/>
                </a:solidFill>
                <a:effectLst/>
                <a:latin typeface="Century Gothic"/>
                <a:ea typeface="Century Gothic"/>
                <a:cs typeface="Century Gothic"/>
              </a:rPr>
              <a:t>NECESIDADES </a:t>
            </a:r>
            <a:br>
              <a:rPr lang="es-US" sz="2400" b="1" i="0" strike="noStrike" cap="none" spc="0" baseline="0" dirty="0">
                <a:solidFill>
                  <a:srgbClr val="000000"/>
                </a:solidFill>
                <a:effectLst/>
                <a:latin typeface="Century Gothic"/>
                <a:ea typeface="Century Gothic"/>
                <a:cs typeface="Century Gothic"/>
              </a:rPr>
            </a:br>
            <a:r>
              <a:rPr lang="es-US" sz="2400" b="1" i="0" strike="noStrike" cap="none" spc="0" baseline="0" dirty="0">
                <a:solidFill>
                  <a:srgbClr val="000000"/>
                </a:solidFill>
                <a:effectLst/>
                <a:latin typeface="Century Gothic"/>
                <a:ea typeface="Century Gothic"/>
                <a:cs typeface="Century Gothic"/>
              </a:rPr>
              <a:t>NO SATISFECHAS</a:t>
            </a:r>
          </a:p>
          <a:p>
            <a:pPr algn="ctr"/>
            <a:endParaRPr lang="en-US" sz="2400" b="1" dirty="0">
              <a:latin typeface="Century Gothic" panose="020B0502020202020204" pitchFamily="34" charset="0"/>
            </a:endParaRPr>
          </a:p>
          <a:p>
            <a:pPr algn="ctr"/>
            <a:r>
              <a:rPr lang="es-US" sz="2400" b="0"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No se utilizaron los servicios necesarios en su IPP.</a:t>
            </a:r>
          </a:p>
          <a:p>
            <a:pPr marL="457200" indent="-457200" algn="ctr">
              <a:buFont typeface="Arial" panose="020B0604020202020204" pitchFamily="34" charset="0"/>
              <a:buChar char="•"/>
            </a:pPr>
            <a:endParaRPr lang="en-US" sz="2400" dirty="0">
              <a:effectLst>
                <a:outerShdw blurRad="38100" dist="38100" dir="2700000" algn="tl">
                  <a:srgbClr val="000000">
                    <a:alpha val="43137"/>
                  </a:srgbClr>
                </a:outerShdw>
              </a:effectLst>
              <a:latin typeface="Century Gothic" panose="020B0502020202020204" pitchFamily="34" charset="0"/>
            </a:endParaRPr>
          </a:p>
          <a:p>
            <a:pPr algn="ctr"/>
            <a:r>
              <a:rPr lang="es-US" sz="2400" b="0"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No se han abordado las necesidades en su IPP.</a:t>
            </a:r>
          </a:p>
        </p:txBody>
      </p:sp>
      <p:sp>
        <p:nvSpPr>
          <p:cNvPr id="20" name="TextBox 19"/>
          <p:cNvSpPr txBox="1"/>
          <p:nvPr/>
        </p:nvSpPr>
        <p:spPr>
          <a:xfrm>
            <a:off x="6937583" y="2766796"/>
            <a:ext cx="4986487" cy="2086725"/>
          </a:xfrm>
          <a:prstGeom prst="rect">
            <a:avLst/>
          </a:prstGeom>
          <a:noFill/>
        </p:spPr>
        <p:txBody>
          <a:bodyPr wrap="square" rtlCol="0">
            <a:spAutoFit/>
          </a:bodyPr>
          <a:lstStyle/>
          <a:p>
            <a:pPr algn="ctr">
              <a:lnSpc>
                <a:spcPct val="90000"/>
              </a:lnSpc>
              <a:spcBef>
                <a:spcPct val="0"/>
              </a:spcBef>
            </a:pPr>
            <a:r>
              <a:rPr lang="es-US" sz="2400" b="1" i="0" strike="noStrike" cap="none" spc="0" baseline="0" dirty="0">
                <a:solidFill>
                  <a:srgbClr val="000000"/>
                </a:solidFill>
                <a:effectLst/>
                <a:latin typeface="Century Gothic"/>
                <a:ea typeface="Century Gothic"/>
                <a:cs typeface="Century Gothic"/>
              </a:rPr>
              <a:t>CAMBIO EN LAS CIRCUNSTANCIAS</a:t>
            </a:r>
          </a:p>
          <a:p>
            <a:pPr algn="ctr">
              <a:lnSpc>
                <a:spcPct val="90000"/>
              </a:lnSpc>
              <a:spcBef>
                <a:spcPct val="0"/>
              </a:spcBef>
            </a:pPr>
            <a:endParaRPr lang="en-US" sz="2400" b="1" dirty="0">
              <a:latin typeface="Century Gothic" panose="020B0502020202020204" pitchFamily="34" charset="0"/>
            </a:endParaRPr>
          </a:p>
          <a:p>
            <a:pPr algn="ctr">
              <a:lnSpc>
                <a:spcPct val="90000"/>
              </a:lnSpc>
              <a:spcBef>
                <a:spcPct val="0"/>
              </a:spcBef>
            </a:pPr>
            <a:r>
              <a:rPr lang="es-US" sz="2400" b="0"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La vida ha cambiado, y también sus necesidades. </a:t>
            </a:r>
          </a:p>
          <a:p>
            <a:pPr algn="l" defTabSz="914400" rtl="0" eaLnBrk="1" latinLnBrk="0" hangingPunct="1">
              <a:lnSpc>
                <a:spcPct val="90000"/>
              </a:lnSpc>
              <a:spcBef>
                <a:spcPct val="0"/>
              </a:spcBef>
              <a:buNone/>
            </a:pPr>
            <a:endParaRPr lang="en-US" sz="2400" kern="1200" dirty="0">
              <a:latin typeface="Century Gothic" panose="020B0502020202020204" pitchFamily="34" charset="0"/>
              <a:ea typeface="+mj-ea"/>
              <a:cs typeface="+mj-cs"/>
            </a:endParaRPr>
          </a:p>
        </p:txBody>
      </p:sp>
      <p:sp>
        <p:nvSpPr>
          <p:cNvPr id="15" name="TextBox 14"/>
          <p:cNvSpPr txBox="1"/>
          <p:nvPr/>
        </p:nvSpPr>
        <p:spPr>
          <a:xfrm>
            <a:off x="5299676" y="4207711"/>
            <a:ext cx="1871948" cy="118990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8000" b="1" i="0" strike="noStrike" cap="none" spc="0" baseline="0">
                <a:solidFill>
                  <a:srgbClr val="203864"/>
                </a:solidFill>
                <a:effectLst/>
                <a:latin typeface="Century Gothic"/>
                <a:ea typeface="Century Gothic"/>
                <a:cs typeface="Century Gothic"/>
              </a:rPr>
              <a:t>O</a:t>
            </a:r>
            <a:r>
              <a:rPr lang="es-US" sz="8000" b="0" i="0" strike="noStrike" cap="none" spc="0" baseline="0">
                <a:solidFill>
                  <a:srgbClr val="203864"/>
                </a:solidFill>
                <a:effectLst/>
                <a:latin typeface="Century Gothic"/>
                <a:ea typeface="Century Gothic"/>
                <a:cs typeface="Century Gothic"/>
              </a:rPr>
              <a:t> </a:t>
            </a:r>
          </a:p>
        </p:txBody>
      </p:sp>
    </p:spTree>
    <p:extLst>
      <p:ext uri="{BB962C8B-B14F-4D97-AF65-F5344CB8AC3E}">
        <p14:creationId xmlns:p14="http://schemas.microsoft.com/office/powerpoint/2010/main" val="5323634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rot="9443444">
            <a:off x="-703704" y="3679122"/>
            <a:ext cx="15584887" cy="10593326"/>
          </a:xfrm>
          <a:prstGeom prst="triangle">
            <a:avLst>
              <a:gd name="adj" fmla="val 21520"/>
            </a:avLst>
          </a:prstGeom>
          <a:solidFill>
            <a:schemeClr val="bg2">
              <a:lumMod val="2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6" y="1246264"/>
            <a:ext cx="12204192" cy="5308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Su presupuesto individual debe:</a:t>
            </a:r>
          </a:p>
        </p:txBody>
      </p:sp>
      <p:sp>
        <p:nvSpPr>
          <p:cNvPr id="13"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14" name="TextBox 13">
            <a:extLst>
              <a:ext uri="{FF2B5EF4-FFF2-40B4-BE49-F238E27FC236}">
                <a16:creationId xmlns:a16="http://schemas.microsoft.com/office/drawing/2014/main" id="{3CCBA545-FD3B-4643-87F0-79DAACE52101}"/>
              </a:ext>
            </a:extLst>
          </p:cNvPr>
          <p:cNvSpPr txBox="1"/>
          <p:nvPr/>
        </p:nvSpPr>
        <p:spPr>
          <a:xfrm>
            <a:off x="-3529" y="610286"/>
            <a:ext cx="4461229"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PRESUPUESTO INDIVIDUAL</a:t>
            </a:r>
          </a:p>
        </p:txBody>
      </p:sp>
      <p:sp>
        <p:nvSpPr>
          <p:cNvPr id="5" name="Rectangle 4"/>
          <p:cNvSpPr/>
          <p:nvPr/>
        </p:nvSpPr>
        <p:spPr>
          <a:xfrm>
            <a:off x="2515829" y="2261926"/>
            <a:ext cx="7201904" cy="3946107"/>
          </a:xfrm>
          <a:prstGeom prst="rect">
            <a:avLst/>
          </a:prstGeom>
          <a:solidFill>
            <a:schemeClr val="bg1">
              <a:lumMod val="5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9853" y="2637618"/>
            <a:ext cx="7104978" cy="3166988"/>
          </a:xfrm>
          <a:prstGeom prst="rect">
            <a:avLst/>
          </a:prstGeom>
          <a:noFill/>
        </p:spPr>
        <p:txBody>
          <a:bodyPr wrap="square" rtlCol="0">
            <a:spAutoFit/>
          </a:bodyPr>
          <a:lstStyle/>
          <a:p>
            <a:pPr marL="457200" indent="-457200">
              <a:lnSpc>
                <a:spcPct val="90000"/>
              </a:lnSpc>
              <a:spcBef>
                <a:spcPct val="0"/>
              </a:spcBef>
              <a:buFont typeface="Wingdings" panose="05000000000000000000" pitchFamily="2" charset="2"/>
              <a:buChar char="ü"/>
            </a:pPr>
            <a:r>
              <a:rPr lang="es-US" sz="2800" b="0" i="0" strike="noStrike" cap="none" spc="0" baseline="0">
                <a:solidFill>
                  <a:srgbClr val="203864"/>
                </a:solidFill>
                <a:effectLst/>
                <a:latin typeface="Century Gothic"/>
                <a:ea typeface="Century Gothic"/>
                <a:cs typeface="Century Gothic"/>
              </a:rPr>
              <a:t>Incluya el pago de su servicio de gestión financiera</a:t>
            </a:r>
          </a:p>
          <a:p>
            <a:pPr marL="457200" indent="-457200">
              <a:lnSpc>
                <a:spcPct val="90000"/>
              </a:lnSpc>
              <a:spcBef>
                <a:spcPct val="0"/>
              </a:spcBef>
              <a:buFont typeface="Wingdings" panose="05000000000000000000" pitchFamily="2" charset="2"/>
              <a:buChar char="ü"/>
            </a:pPr>
            <a:endParaRPr lang="en-US" sz="280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es-US" sz="2800" b="0" i="0" strike="noStrike" cap="none" spc="0" baseline="0">
                <a:solidFill>
                  <a:srgbClr val="203864"/>
                </a:solidFill>
                <a:effectLst/>
                <a:latin typeface="Century Gothic"/>
                <a:ea typeface="Century Gothic"/>
                <a:cs typeface="Century Gothic"/>
              </a:rPr>
              <a:t>Incluya el pago de un facilitador independiente (si es contratado). </a:t>
            </a:r>
          </a:p>
          <a:p>
            <a:pPr marL="457200" indent="-457200">
              <a:lnSpc>
                <a:spcPct val="90000"/>
              </a:lnSpc>
              <a:spcBef>
                <a:spcPct val="0"/>
              </a:spcBef>
              <a:buFont typeface="Wingdings" panose="05000000000000000000" pitchFamily="2" charset="2"/>
              <a:buChar char="ü"/>
            </a:pPr>
            <a:endParaRPr lang="en-US" sz="2800">
              <a:solidFill>
                <a:schemeClr val="accent5">
                  <a:lumMod val="50000"/>
                </a:schemeClr>
              </a:solidFill>
              <a:latin typeface="Century Gothic" panose="020B0502020202020204" pitchFamily="34" charset="0"/>
              <a:ea typeface="+mj-ea"/>
              <a:cs typeface="+mj-cs"/>
            </a:endParaRPr>
          </a:p>
          <a:p>
            <a:pPr marL="457200" indent="-457200">
              <a:lnSpc>
                <a:spcPct val="90000"/>
              </a:lnSpc>
              <a:spcBef>
                <a:spcPct val="0"/>
              </a:spcBef>
              <a:buFont typeface="Wingdings" panose="05000000000000000000" pitchFamily="2" charset="2"/>
              <a:buChar char="ü"/>
            </a:pPr>
            <a:r>
              <a:rPr lang="es-US" sz="2800" b="0" i="0" strike="noStrike" cap="none" spc="0" baseline="0">
                <a:solidFill>
                  <a:srgbClr val="203864"/>
                </a:solidFill>
                <a:effectLst/>
                <a:latin typeface="Century Gothic"/>
                <a:ea typeface="Century Gothic"/>
                <a:cs typeface="Century Gothic"/>
              </a:rPr>
              <a:t>Estar certificado por su centro regional</a:t>
            </a:r>
            <a:r>
              <a:rPr lang="es-US" sz="2000" b="0" i="0" strike="noStrike" cap="none" spc="0" baseline="0">
                <a:solidFill>
                  <a:srgbClr val="203864"/>
                </a:solidFill>
                <a:effectLst/>
                <a:latin typeface="Century Gothic"/>
                <a:ea typeface="Century Gothic"/>
                <a:cs typeface="Century Gothic"/>
              </a:rPr>
              <a:t>.  </a:t>
            </a:r>
          </a:p>
          <a:p>
            <a:pPr>
              <a:lnSpc>
                <a:spcPct val="90000"/>
              </a:lnSpc>
              <a:spcBef>
                <a:spcPct val="0"/>
              </a:spcBef>
            </a:pPr>
            <a:endParaRPr lang="en-US" sz="280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85180912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p:cNvSpPr/>
          <p:nvPr/>
        </p:nvSpPr>
        <p:spPr>
          <a:xfrm>
            <a:off x="3257018" y="4406308"/>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CBA545-FD3B-4643-87F0-79DAACE52101}"/>
              </a:ext>
            </a:extLst>
          </p:cNvPr>
          <p:cNvSpPr txBox="1"/>
          <p:nvPr/>
        </p:nvSpPr>
        <p:spPr>
          <a:xfrm>
            <a:off x="-3529" y="610286"/>
            <a:ext cx="4432654"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PRESUPUESTO INDIVIDUAL</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12" name="Rectangle 11"/>
          <p:cNvSpPr/>
          <p:nvPr/>
        </p:nvSpPr>
        <p:spPr>
          <a:xfrm>
            <a:off x="3391224" y="4546961"/>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qual 15"/>
          <p:cNvSpPr/>
          <p:nvPr/>
        </p:nvSpPr>
        <p:spPr>
          <a:xfrm>
            <a:off x="5954050" y="4873548"/>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6928477" y="4893137"/>
            <a:ext cx="2338205" cy="695639"/>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4400" b="0" i="0" strike="noStrike" cap="none" spc="0" baseline="0">
                <a:solidFill>
                  <a:srgbClr val="203864"/>
                </a:solidFill>
                <a:effectLst/>
                <a:latin typeface="Century Gothic"/>
                <a:ea typeface="Century Gothic"/>
                <a:cs typeface="Century Gothic"/>
              </a:rPr>
              <a:t>$63.100</a:t>
            </a:r>
          </a:p>
        </p:txBody>
      </p:sp>
      <p:sp>
        <p:nvSpPr>
          <p:cNvPr id="18" name="TextBox 17"/>
          <p:cNvSpPr txBox="1"/>
          <p:nvPr/>
        </p:nvSpPr>
        <p:spPr>
          <a:xfrm>
            <a:off x="8290278" y="156584"/>
            <a:ext cx="3989361" cy="324936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outerShdw blurRad="38100" dist="38100" dir="2700000" algn="tl">
                    <a:srgbClr val="000000">
                      <a:alpha val="43137"/>
                    </a:srgbClr>
                  </a:outerShdw>
                </a:effectLst>
                <a:latin typeface="Berlin Sans FB Demi"/>
                <a:ea typeface="Berlin Sans FB Demi"/>
                <a:cs typeface="Berlin Sans FB Demi"/>
              </a:rPr>
              <a:t>Jason</a:t>
            </a:r>
            <a:r>
              <a:rPr lang="es-US" sz="2000" b="0" i="0" strike="noStrike" cap="none" spc="0" baseline="0">
                <a:solidFill>
                  <a:srgbClr val="203864"/>
                </a:solidFill>
                <a:effectLst>
                  <a:outerShdw blurRad="38100" dist="38100" dir="2700000" algn="tl">
                    <a:srgbClr val="000000">
                      <a:alpha val="43137"/>
                    </a:srgbClr>
                  </a:outerShdw>
                </a:effectLst>
                <a:latin typeface="Century Gothic"/>
                <a:ea typeface="Century Gothic"/>
                <a:cs typeface="Century Gothic"/>
              </a:rPr>
              <a:t> </a:t>
            </a:r>
          </a:p>
        </p:txBody>
      </p:sp>
      <p:sp>
        <p:nvSpPr>
          <p:cNvPr id="34" name="TextBox 33"/>
          <p:cNvSpPr txBox="1"/>
          <p:nvPr/>
        </p:nvSpPr>
        <p:spPr>
          <a:xfrm>
            <a:off x="3319681" y="4939871"/>
            <a:ext cx="2370326" cy="10895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400" b="0" i="0" strike="noStrike" cap="none" spc="0" baseline="0" dirty="0">
                <a:solidFill>
                  <a:srgbClr val="203864"/>
                </a:solidFill>
                <a:effectLst/>
                <a:latin typeface="Century Gothic"/>
                <a:ea typeface="Century Gothic"/>
                <a:cs typeface="Century Gothic"/>
                <a:hlinkClick r:id="rId3" history="0"/>
              </a:rPr>
              <a:t>* PRESUPUESTO INDIVIDUAL</a:t>
            </a:r>
            <a:r>
              <a:rPr lang="es-US" sz="2400" b="0" i="0" strike="noStrike" cap="none" spc="0" baseline="0" dirty="0">
                <a:solidFill>
                  <a:srgbClr val="203864"/>
                </a:solidFill>
                <a:effectLst/>
                <a:latin typeface="Century Gothic"/>
                <a:ea typeface="Century Gothic"/>
                <a:cs typeface="Century Gothic"/>
                <a:hlinkClick r:id="rId4" history="0"/>
              </a:rPr>
              <a:t> </a:t>
            </a:r>
          </a:p>
        </p:txBody>
      </p:sp>
      <p:grpSp>
        <p:nvGrpSpPr>
          <p:cNvPr id="39" name="Group 38"/>
          <p:cNvGrpSpPr/>
          <p:nvPr/>
        </p:nvGrpSpPr>
        <p:grpSpPr>
          <a:xfrm>
            <a:off x="1349778" y="1861250"/>
            <a:ext cx="9740620" cy="2732467"/>
            <a:chOff x="258927" y="1683656"/>
            <a:chExt cx="9667306" cy="2732467"/>
          </a:xfrm>
        </p:grpSpPr>
        <p:sp>
          <p:nvSpPr>
            <p:cNvPr id="29" name="Oval 28"/>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sp>
          <p:nvSpPr>
            <p:cNvPr id="22" name="Oval 21"/>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sp>
          <p:nvSpPr>
            <p:cNvPr id="23" name="TextBox 22"/>
            <p:cNvSpPr txBox="1"/>
            <p:nvPr/>
          </p:nvSpPr>
          <p:spPr>
            <a:xfrm>
              <a:off x="632178" y="2127837"/>
              <a:ext cx="1633589" cy="228828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8000" b="0" i="0" strike="noStrike" cap="none" spc="0" baseline="0">
                  <a:solidFill>
                    <a:srgbClr val="203864"/>
                  </a:solidFill>
                  <a:effectLst/>
                  <a:latin typeface="Century Gothic"/>
                  <a:ea typeface="Century Gothic"/>
                  <a:cs typeface="Century Gothic"/>
                </a:rPr>
                <a:t>IPP</a:t>
              </a:r>
            </a:p>
          </p:txBody>
        </p:sp>
        <p:sp>
          <p:nvSpPr>
            <p:cNvPr id="24" name="Oval 23"/>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sp>
          <p:nvSpPr>
            <p:cNvPr id="25" name="TextBox 24"/>
            <p:cNvSpPr txBox="1"/>
            <p:nvPr/>
          </p:nvSpPr>
          <p:spPr>
            <a:xfrm>
              <a:off x="2606823" y="2127837"/>
              <a:ext cx="2370326" cy="86039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800" b="0" i="0" strike="noStrike" cap="none" spc="0" baseline="0">
                  <a:solidFill>
                    <a:srgbClr val="203864"/>
                  </a:solidFill>
                  <a:effectLst/>
                  <a:latin typeface="Century Gothic"/>
                  <a:ea typeface="Century Gothic"/>
                  <a:cs typeface="Century Gothic"/>
                </a:rPr>
                <a:t>Anual </a:t>
              </a:r>
            </a:p>
            <a:p>
              <a:pPr algn="ctr" defTabSz="914400" rtl="0" eaLnBrk="1" latinLnBrk="0" hangingPunct="1">
                <a:lnSpc>
                  <a:spcPct val="90000"/>
                </a:lnSpc>
                <a:spcBef>
                  <a:spcPct val="0"/>
                </a:spcBef>
                <a:buNone/>
              </a:pPr>
              <a:r>
                <a:rPr lang="es-US" sz="2800" b="0" i="0" strike="noStrike" cap="none" spc="0" baseline="0">
                  <a:solidFill>
                    <a:srgbClr val="203864"/>
                  </a:solidFill>
                  <a:effectLst/>
                  <a:latin typeface="Century Gothic"/>
                  <a:ea typeface="Century Gothic"/>
                  <a:cs typeface="Century Gothic"/>
                </a:rPr>
                <a:t>Costo</a:t>
              </a:r>
            </a:p>
          </p:txBody>
        </p:sp>
        <p:sp>
          <p:nvSpPr>
            <p:cNvPr id="26" name="TextBox 25"/>
            <p:cNvSpPr txBox="1"/>
            <p:nvPr/>
          </p:nvSpPr>
          <p:spPr>
            <a:xfrm>
              <a:off x="5238497" y="2023121"/>
              <a:ext cx="1969806" cy="64072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u="sng" strike="noStrike" cap="none" spc="0" baseline="0">
                  <a:solidFill>
                    <a:srgbClr val="203864"/>
                  </a:solidFill>
                  <a:effectLst/>
                  <a:uFill>
                    <a:solidFill>
                      <a:srgbClr val="203864"/>
                    </a:solidFill>
                  </a:uFill>
                  <a:latin typeface="Century Gothic"/>
                  <a:ea typeface="Century Gothic"/>
                  <a:cs typeface="Century Gothic"/>
                </a:rPr>
                <a:t>GASTADO</a:t>
              </a:r>
              <a:r>
                <a:rPr lang="es-US" sz="2000" b="0" i="0" strike="noStrike" cap="none" spc="0" baseline="0">
                  <a:solidFill>
                    <a:srgbClr val="203864"/>
                  </a:solidFill>
                  <a:effectLst/>
                  <a:latin typeface="Century Gothic"/>
                  <a:ea typeface="Century Gothic"/>
                  <a:cs typeface="Century Gothic"/>
                </a:rPr>
                <a:t> EN LOS ÚLTIMOS</a:t>
              </a:r>
            </a:p>
          </p:txBody>
        </p:sp>
        <p:sp>
          <p:nvSpPr>
            <p:cNvPr id="27" name="TextBox 26"/>
            <p:cNvSpPr txBox="1"/>
            <p:nvPr/>
          </p:nvSpPr>
          <p:spPr>
            <a:xfrm>
              <a:off x="5706058" y="2501255"/>
              <a:ext cx="1073186" cy="915314"/>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6000" b="0" i="0" strike="noStrike" cap="none" spc="0" baseline="0">
                  <a:solidFill>
                    <a:srgbClr val="203864"/>
                  </a:solidFill>
                  <a:effectLst/>
                  <a:latin typeface="Century Gothic"/>
                  <a:ea typeface="Century Gothic"/>
                  <a:cs typeface="Century Gothic"/>
                </a:rPr>
                <a:t>12</a:t>
              </a:r>
            </a:p>
          </p:txBody>
        </p:sp>
        <p:sp>
          <p:nvSpPr>
            <p:cNvPr id="28" name="TextBox 27"/>
            <p:cNvSpPr txBox="1"/>
            <p:nvPr/>
          </p:nvSpPr>
          <p:spPr>
            <a:xfrm>
              <a:off x="5162288" y="3214844"/>
              <a:ext cx="2171573" cy="58580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600" b="0" i="0" strike="noStrike" cap="none" spc="0" baseline="0" dirty="0">
                  <a:solidFill>
                    <a:srgbClr val="203864"/>
                  </a:solidFill>
                  <a:effectLst/>
                  <a:latin typeface="Century Gothic"/>
                  <a:ea typeface="Century Gothic"/>
                  <a:cs typeface="Century Gothic"/>
                </a:rPr>
                <a:t>MESES</a:t>
              </a:r>
            </a:p>
          </p:txBody>
        </p:sp>
        <p:sp>
          <p:nvSpPr>
            <p:cNvPr id="35" name="Oval 34"/>
            <p:cNvSpPr/>
            <p:nvPr/>
          </p:nvSpPr>
          <p:spPr>
            <a:xfrm>
              <a:off x="7462536" y="1718531"/>
              <a:ext cx="2367958" cy="2351315"/>
            </a:xfrm>
            <a:prstGeom prst="ellipse">
              <a:avLst/>
            </a:prstGeom>
            <a:blipFill dpi="0" rotWithShape="1">
              <a:blip r:embed="rId5">
                <a:alphaModFix amt="53000"/>
              </a:blip>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sp>
          <p:nvSpPr>
            <p:cNvPr id="36" name="TextBox 35"/>
            <p:cNvSpPr txBox="1"/>
            <p:nvPr/>
          </p:nvSpPr>
          <p:spPr>
            <a:xfrm>
              <a:off x="7555907" y="2219769"/>
              <a:ext cx="2370326" cy="12448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800" b="0" i="0" strike="noStrike" cap="none" spc="0" baseline="0">
                  <a:solidFill>
                    <a:srgbClr val="203864"/>
                  </a:solidFill>
                  <a:effectLst/>
                  <a:latin typeface="Century Gothic"/>
                  <a:ea typeface="Century Gothic"/>
                  <a:cs typeface="Century Gothic"/>
                </a:rPr>
                <a:t>El centro regional certifica </a:t>
              </a:r>
            </a:p>
          </p:txBody>
        </p:sp>
      </p:grpSp>
    </p:spTree>
    <p:extLst>
      <p:ext uri="{BB962C8B-B14F-4D97-AF65-F5344CB8AC3E}">
        <p14:creationId xmlns:p14="http://schemas.microsoft.com/office/powerpoint/2010/main" val="368920894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Explosion 2 35"/>
          <p:cNvSpPr/>
          <p:nvPr/>
        </p:nvSpPr>
        <p:spPr>
          <a:xfrm rot="18868794">
            <a:off x="7943213" y="1023628"/>
            <a:ext cx="3752419" cy="3521863"/>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5" name="TextBox 4">
            <a:extLst>
              <a:ext uri="{FF2B5EF4-FFF2-40B4-BE49-F238E27FC236}">
                <a16:creationId xmlns:a16="http://schemas.microsoft.com/office/drawing/2014/main" id="{3CCBA545-FD3B-4643-87F0-79DAACE52101}"/>
              </a:ext>
            </a:extLst>
          </p:cNvPr>
          <p:cNvSpPr txBox="1"/>
          <p:nvPr/>
        </p:nvSpPr>
        <p:spPr>
          <a:xfrm>
            <a:off x="-3529" y="610286"/>
            <a:ext cx="4409273"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PRESUPUESTO INDIVIDUAL</a:t>
            </a:r>
          </a:p>
        </p:txBody>
      </p:sp>
      <p:sp>
        <p:nvSpPr>
          <p:cNvPr id="6" name="TextBox 5">
            <a:extLst>
              <a:ext uri="{FF2B5EF4-FFF2-40B4-BE49-F238E27FC236}">
                <a16:creationId xmlns:a16="http://schemas.microsoft.com/office/drawing/2014/main" id="{DC381D81-C176-EE4F-B615-2DB4E3D294B9}"/>
              </a:ext>
            </a:extLst>
          </p:cNvPr>
          <p:cNvSpPr txBox="1"/>
          <p:nvPr/>
        </p:nvSpPr>
        <p:spPr>
          <a:xfrm>
            <a:off x="7703048" y="212079"/>
            <a:ext cx="4690987" cy="167044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latin typeface="Berlin Sans FB Demi"/>
                <a:ea typeface="Berlin Sans FB Demi"/>
                <a:cs typeface="Berlin Sans FB Demi"/>
              </a:rPr>
              <a:t>Sofía </a:t>
            </a:r>
            <a:r>
              <a:rPr lang="es-US" sz="2000" b="0" i="0" strike="noStrike" cap="none" spc="0" baseline="0">
                <a:solidFill>
                  <a:srgbClr val="203864"/>
                </a:solidFill>
                <a:effectLst/>
                <a:latin typeface="Century Gothic"/>
                <a:ea typeface="Century Gothic"/>
                <a:cs typeface="Century Gothic"/>
              </a:rPr>
              <a:t> </a:t>
            </a:r>
          </a:p>
        </p:txBody>
      </p:sp>
      <p:grpSp>
        <p:nvGrpSpPr>
          <p:cNvPr id="7" name="Group 6"/>
          <p:cNvGrpSpPr/>
          <p:nvPr/>
        </p:nvGrpSpPr>
        <p:grpSpPr>
          <a:xfrm>
            <a:off x="1295845" y="1632036"/>
            <a:ext cx="9544606" cy="2732467"/>
            <a:chOff x="258927" y="1683656"/>
            <a:chExt cx="9544606" cy="2732467"/>
          </a:xfrm>
        </p:grpSpPr>
        <p:sp>
          <p:nvSpPr>
            <p:cNvPr id="8" name="Oval 7"/>
            <p:cNvSpPr/>
            <p:nvPr/>
          </p:nvSpPr>
          <p:spPr>
            <a:xfrm>
              <a:off x="5077625"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sp>
          <p:nvSpPr>
            <p:cNvPr id="9" name="Oval 8"/>
            <p:cNvSpPr/>
            <p:nvPr/>
          </p:nvSpPr>
          <p:spPr>
            <a:xfrm>
              <a:off x="258927" y="1683657"/>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sp>
          <p:nvSpPr>
            <p:cNvPr id="10" name="TextBox 9"/>
            <p:cNvSpPr txBox="1"/>
            <p:nvPr/>
          </p:nvSpPr>
          <p:spPr>
            <a:xfrm>
              <a:off x="632178" y="2127837"/>
              <a:ext cx="1633589" cy="228828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8000" b="0" i="0" strike="noStrike" cap="none" spc="0" baseline="0">
                  <a:solidFill>
                    <a:srgbClr val="203864"/>
                  </a:solidFill>
                  <a:effectLst/>
                  <a:latin typeface="Century Gothic"/>
                  <a:ea typeface="Century Gothic"/>
                  <a:cs typeface="Century Gothic"/>
                </a:rPr>
                <a:t>IPP</a:t>
              </a:r>
            </a:p>
          </p:txBody>
        </p:sp>
        <p:sp>
          <p:nvSpPr>
            <p:cNvPr id="11" name="Oval 10"/>
            <p:cNvSpPr/>
            <p:nvPr/>
          </p:nvSpPr>
          <p:spPr>
            <a:xfrm>
              <a:off x="2616304" y="1683656"/>
              <a:ext cx="2367958" cy="2351315"/>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sp>
          <p:nvSpPr>
            <p:cNvPr id="12" name="TextBox 11"/>
            <p:cNvSpPr txBox="1"/>
            <p:nvPr/>
          </p:nvSpPr>
          <p:spPr>
            <a:xfrm>
              <a:off x="2606824" y="2127837"/>
              <a:ext cx="2370326" cy="86039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800" b="0" i="0" strike="noStrike" cap="none" spc="0" baseline="0">
                  <a:solidFill>
                    <a:srgbClr val="203864"/>
                  </a:solidFill>
                  <a:effectLst/>
                  <a:latin typeface="Century Gothic"/>
                  <a:ea typeface="Century Gothic"/>
                  <a:cs typeface="Century Gothic"/>
                </a:rPr>
                <a:t>Anual </a:t>
              </a:r>
            </a:p>
            <a:p>
              <a:pPr algn="ctr" defTabSz="914400" rtl="0" eaLnBrk="1" latinLnBrk="0" hangingPunct="1">
                <a:lnSpc>
                  <a:spcPct val="90000"/>
                </a:lnSpc>
                <a:spcBef>
                  <a:spcPct val="0"/>
                </a:spcBef>
                <a:buNone/>
              </a:pPr>
              <a:r>
                <a:rPr lang="es-US" sz="2800" b="0" i="0" strike="noStrike" cap="none" spc="0" baseline="0">
                  <a:solidFill>
                    <a:srgbClr val="203864"/>
                  </a:solidFill>
                  <a:effectLst/>
                  <a:latin typeface="Century Gothic"/>
                  <a:ea typeface="Century Gothic"/>
                  <a:cs typeface="Century Gothic"/>
                </a:rPr>
                <a:t>Costo</a:t>
              </a:r>
            </a:p>
          </p:txBody>
        </p:sp>
        <p:sp>
          <p:nvSpPr>
            <p:cNvPr id="13" name="TextBox 12"/>
            <p:cNvSpPr txBox="1"/>
            <p:nvPr/>
          </p:nvSpPr>
          <p:spPr>
            <a:xfrm>
              <a:off x="5238497" y="2023122"/>
              <a:ext cx="1969806" cy="64072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u="sng" strike="noStrike" cap="none" spc="0" baseline="0">
                  <a:solidFill>
                    <a:srgbClr val="203864"/>
                  </a:solidFill>
                  <a:effectLst/>
                  <a:uFill>
                    <a:solidFill>
                      <a:srgbClr val="203864"/>
                    </a:solidFill>
                  </a:uFill>
                  <a:latin typeface="Century Gothic"/>
                  <a:ea typeface="Century Gothic"/>
                  <a:cs typeface="Century Gothic"/>
                </a:rPr>
                <a:t>GASTADO</a:t>
              </a:r>
              <a:r>
                <a:rPr lang="es-US" sz="2000" b="0" i="0" strike="noStrike" cap="none" spc="0" baseline="0">
                  <a:solidFill>
                    <a:srgbClr val="203864"/>
                  </a:solidFill>
                  <a:effectLst/>
                  <a:latin typeface="Century Gothic"/>
                  <a:ea typeface="Century Gothic"/>
                  <a:cs typeface="Century Gothic"/>
                </a:rPr>
                <a:t> EN LOS ÚLTIMOS</a:t>
              </a:r>
            </a:p>
          </p:txBody>
        </p:sp>
        <p:sp>
          <p:nvSpPr>
            <p:cNvPr id="14" name="TextBox 13"/>
            <p:cNvSpPr txBox="1"/>
            <p:nvPr/>
          </p:nvSpPr>
          <p:spPr>
            <a:xfrm>
              <a:off x="5706058" y="2501255"/>
              <a:ext cx="1073186" cy="915314"/>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6000" b="0" i="0" strike="noStrike" cap="none" spc="0" baseline="0">
                  <a:solidFill>
                    <a:srgbClr val="203864"/>
                  </a:solidFill>
                  <a:effectLst/>
                  <a:latin typeface="Century Gothic"/>
                  <a:ea typeface="Century Gothic"/>
                  <a:cs typeface="Century Gothic"/>
                </a:rPr>
                <a:t>12</a:t>
              </a:r>
            </a:p>
          </p:txBody>
        </p:sp>
        <p:sp>
          <p:nvSpPr>
            <p:cNvPr id="15" name="TextBox 14"/>
            <p:cNvSpPr txBox="1"/>
            <p:nvPr/>
          </p:nvSpPr>
          <p:spPr>
            <a:xfrm>
              <a:off x="5162002" y="3233894"/>
              <a:ext cx="2171572" cy="58580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600" b="0" i="0" strike="noStrike" cap="none" spc="0" baseline="0" dirty="0">
                  <a:solidFill>
                    <a:srgbClr val="203864"/>
                  </a:solidFill>
                  <a:effectLst/>
                  <a:latin typeface="Century Gothic"/>
                  <a:ea typeface="Century Gothic"/>
                  <a:cs typeface="Century Gothic"/>
                </a:rPr>
                <a:t>MESES</a:t>
              </a:r>
            </a:p>
          </p:txBody>
        </p:sp>
        <p:sp>
          <p:nvSpPr>
            <p:cNvPr id="16" name="Oval 15"/>
            <p:cNvSpPr/>
            <p:nvPr/>
          </p:nvSpPr>
          <p:spPr>
            <a:xfrm>
              <a:off x="7491652" y="1718531"/>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pic>
          <p:nvPicPr>
            <p:cNvPr id="18" name="Picture 17" descr="File:Cornflower blue check.svg"/>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13274" y="2023120"/>
              <a:ext cx="1704327" cy="1696929"/>
            </a:xfrm>
            <a:prstGeom prst="rect">
              <a:avLst/>
            </a:prstGeom>
          </p:spPr>
        </p:pic>
        <p:sp>
          <p:nvSpPr>
            <p:cNvPr id="20" name="TextBox 19"/>
            <p:cNvSpPr txBox="1"/>
            <p:nvPr/>
          </p:nvSpPr>
          <p:spPr>
            <a:xfrm>
              <a:off x="7449868" y="2737234"/>
              <a:ext cx="2353665" cy="585801"/>
            </a:xfrm>
            <a:prstGeom prst="rect">
              <a:avLst/>
            </a:prstGeom>
            <a:noFill/>
          </p:spPr>
          <p:txBody>
            <a:bodyPr wrap="square" rtlCol="0">
              <a:spAutoFit/>
            </a:bodyPr>
            <a:lstStyle/>
            <a:p>
              <a:pPr algn="ctr">
                <a:lnSpc>
                  <a:spcPct val="90000"/>
                </a:lnSpc>
                <a:spcBef>
                  <a:spcPct val="0"/>
                </a:spcBef>
              </a:pPr>
              <a:r>
                <a:rPr lang="es-US" sz="1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CAMBIO EN LAS CIRCUNSTANCIAS</a:t>
              </a:r>
            </a:p>
          </p:txBody>
        </p:sp>
        <p:sp>
          <p:nvSpPr>
            <p:cNvPr id="21" name="Rectangle 20"/>
            <p:cNvSpPr/>
            <p:nvPr/>
          </p:nvSpPr>
          <p:spPr>
            <a:xfrm>
              <a:off x="7827387" y="2079829"/>
              <a:ext cx="1628972" cy="523220"/>
            </a:xfrm>
            <a:prstGeom prst="rect">
              <a:avLst/>
            </a:prstGeom>
          </p:spPr>
          <p:txBody>
            <a:bodyPr wrap="none">
              <a:spAutoFit/>
            </a:bodyPr>
            <a:lstStyle/>
            <a:p>
              <a:pPr algn="ctr"/>
              <a:r>
                <a:rPr lang="es-US" sz="14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NECESIDADES</a:t>
              </a:r>
              <a:r>
                <a:rPr lang="es-US" sz="1400" b="1" i="0" strike="noStrike" cap="none" spc="0" baseline="0" dirty="0">
                  <a:solidFill>
                    <a:srgbClr val="000000"/>
                  </a:solidFill>
                  <a:effectLst/>
                  <a:latin typeface="Century Gothic"/>
                  <a:ea typeface="Century Gothic"/>
                  <a:cs typeface="Century Gothic"/>
                </a:rPr>
                <a:t> </a:t>
              </a:r>
              <a:br>
                <a:rPr lang="es-US" sz="1400" b="1" i="0" strike="noStrike" cap="none" spc="0" baseline="0" dirty="0">
                  <a:solidFill>
                    <a:srgbClr val="000000"/>
                  </a:solidFill>
                  <a:effectLst/>
                  <a:latin typeface="Century Gothic"/>
                  <a:ea typeface="Century Gothic"/>
                  <a:cs typeface="Century Gothic"/>
                </a:rPr>
              </a:br>
              <a:r>
                <a:rPr lang="es-US" sz="1400" b="1" i="0" strike="noStrike" cap="none" spc="0" baseline="0" dirty="0">
                  <a:solidFill>
                    <a:srgbClr val="000000"/>
                  </a:solidFill>
                  <a:effectLst/>
                  <a:latin typeface="Century Gothic"/>
                  <a:ea typeface="Century Gothic"/>
                  <a:cs typeface="Century Gothic"/>
                </a:rPr>
                <a:t>NO SATISFECHAS</a:t>
              </a:r>
            </a:p>
          </p:txBody>
        </p:sp>
      </p:grpSp>
      <p:grpSp>
        <p:nvGrpSpPr>
          <p:cNvPr id="22" name="Group 21"/>
          <p:cNvGrpSpPr/>
          <p:nvPr/>
        </p:nvGrpSpPr>
        <p:grpSpPr>
          <a:xfrm>
            <a:off x="3213802" y="4338536"/>
            <a:ext cx="2495651" cy="2076451"/>
            <a:chOff x="567622" y="1999314"/>
            <a:chExt cx="2495651" cy="2076451"/>
          </a:xfrm>
        </p:grpSpPr>
        <p:sp>
          <p:nvSpPr>
            <p:cNvPr id="23" name="Rectangle 22"/>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831900" y="2233425"/>
              <a:ext cx="1925762" cy="108007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400" b="1" i="0" u="sng" strike="noStrike" cap="none" spc="0" baseline="0">
                  <a:solidFill>
                    <a:srgbClr val="203864"/>
                  </a:solidFill>
                  <a:effectLst/>
                  <a:uFill>
                    <a:solidFill>
                      <a:srgbClr val="203864"/>
                    </a:solidFill>
                  </a:uFill>
                  <a:latin typeface="Century Gothic"/>
                  <a:ea typeface="Century Gothic"/>
                  <a:cs typeface="Century Gothic"/>
                </a:rPr>
                <a:t>GASTADO</a:t>
              </a:r>
              <a:r>
                <a:rPr lang="es-US" sz="2400" b="0" i="0" strike="noStrike" cap="none" spc="0" baseline="0">
                  <a:solidFill>
                    <a:srgbClr val="203864"/>
                  </a:solidFill>
                  <a:effectLst/>
                  <a:latin typeface="Century Gothic"/>
                  <a:ea typeface="Century Gothic"/>
                  <a:cs typeface="Century Gothic"/>
                </a:rPr>
                <a:t> EN LOS ÚLTIMOS</a:t>
              </a:r>
            </a:p>
          </p:txBody>
        </p:sp>
        <p:sp>
          <p:nvSpPr>
            <p:cNvPr id="26" name="TextBox 25"/>
            <p:cNvSpPr txBox="1"/>
            <p:nvPr/>
          </p:nvSpPr>
          <p:spPr>
            <a:xfrm>
              <a:off x="1759564" y="3273526"/>
              <a:ext cx="1117133" cy="646331"/>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4000" b="0" i="0" strike="noStrike" cap="none" spc="0" baseline="0" dirty="0">
                  <a:solidFill>
                    <a:srgbClr val="203864"/>
                  </a:solidFill>
                  <a:effectLst/>
                  <a:latin typeface="Century Gothic"/>
                  <a:ea typeface="Century Gothic"/>
                  <a:cs typeface="Century Gothic"/>
                </a:rPr>
                <a:t>12</a:t>
              </a:r>
              <a:endParaRPr lang="es-US" sz="6000" b="0" i="0" strike="noStrike" cap="none" spc="0" baseline="0" dirty="0">
                <a:solidFill>
                  <a:srgbClr val="203864"/>
                </a:solidFill>
                <a:effectLst/>
                <a:latin typeface="Century Gothic"/>
                <a:ea typeface="Century Gothic"/>
                <a:cs typeface="Century Gothic"/>
              </a:endParaRPr>
            </a:p>
          </p:txBody>
        </p:sp>
        <p:sp>
          <p:nvSpPr>
            <p:cNvPr id="27" name="TextBox 26"/>
            <p:cNvSpPr txBox="1"/>
            <p:nvPr/>
          </p:nvSpPr>
          <p:spPr>
            <a:xfrm>
              <a:off x="1031866" y="3520539"/>
              <a:ext cx="1546986" cy="421045"/>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2400" b="0" i="0" strike="noStrike" cap="none" spc="0" baseline="0">
                  <a:solidFill>
                    <a:srgbClr val="203864"/>
                  </a:solidFill>
                  <a:effectLst/>
                  <a:latin typeface="Century Gothic"/>
                  <a:ea typeface="Century Gothic"/>
                  <a:cs typeface="Century Gothic"/>
                </a:rPr>
                <a:t>MESES</a:t>
              </a:r>
            </a:p>
          </p:txBody>
        </p:sp>
      </p:grpSp>
      <p:sp>
        <p:nvSpPr>
          <p:cNvPr id="28" name="Equal 27"/>
          <p:cNvSpPr/>
          <p:nvPr/>
        </p:nvSpPr>
        <p:spPr>
          <a:xfrm>
            <a:off x="5892845" y="494180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p:cNvSpPr txBox="1"/>
          <p:nvPr/>
        </p:nvSpPr>
        <p:spPr>
          <a:xfrm>
            <a:off x="7012515" y="4917109"/>
            <a:ext cx="2338205" cy="695639"/>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4400" b="0" i="0" strike="noStrike" cap="none" spc="0" baseline="0">
                <a:solidFill>
                  <a:srgbClr val="203864"/>
                </a:solidFill>
                <a:effectLst/>
                <a:latin typeface="Century Gothic"/>
                <a:ea typeface="Century Gothic"/>
                <a:cs typeface="Century Gothic"/>
              </a:rPr>
              <a:t>$2.100</a:t>
            </a:r>
          </a:p>
        </p:txBody>
      </p:sp>
    </p:spTree>
    <p:extLst>
      <p:ext uri="{BB962C8B-B14F-4D97-AF65-F5344CB8AC3E}">
        <p14:creationId xmlns:p14="http://schemas.microsoft.com/office/powerpoint/2010/main" val="1346812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381D81-C176-EE4F-B615-2DB4E3D294B9}"/>
              </a:ext>
            </a:extLst>
          </p:cNvPr>
          <p:cNvSpPr txBox="1"/>
          <p:nvPr/>
        </p:nvSpPr>
        <p:spPr>
          <a:xfrm>
            <a:off x="7725248" y="-23780"/>
            <a:ext cx="4690987" cy="167044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latin typeface="Berlin Sans FB Demi"/>
                <a:ea typeface="Berlin Sans FB Demi"/>
                <a:cs typeface="Berlin Sans FB Demi"/>
              </a:rPr>
              <a:t>Sofía </a:t>
            </a:r>
            <a:r>
              <a:rPr lang="es-US" sz="2000" b="0" i="0" strike="noStrike" cap="none" spc="0" baseline="0">
                <a:solidFill>
                  <a:srgbClr val="203864"/>
                </a:solidFill>
                <a:effectLst/>
                <a:latin typeface="Century Gothic"/>
                <a:ea typeface="Century Gothic"/>
                <a:cs typeface="Century Gothic"/>
              </a:rPr>
              <a:t> </a:t>
            </a:r>
          </a:p>
        </p:txBody>
      </p:sp>
      <p:sp>
        <p:nvSpPr>
          <p:cNvPr id="5" name="Text Placeholder 1">
            <a:extLst>
              <a:ext uri="{FF2B5EF4-FFF2-40B4-BE49-F238E27FC236}">
                <a16:creationId xmlns:a16="http://schemas.microsoft.com/office/drawing/2014/main" id="{92769DD7-D843-1849-8BC2-DF9B8C3BE87A}"/>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6" name="TextBox 5">
            <a:extLst>
              <a:ext uri="{FF2B5EF4-FFF2-40B4-BE49-F238E27FC236}">
                <a16:creationId xmlns:a16="http://schemas.microsoft.com/office/drawing/2014/main" id="{3CCBA545-FD3B-4643-87F0-79DAACE52101}"/>
              </a:ext>
            </a:extLst>
          </p:cNvPr>
          <p:cNvSpPr txBox="1"/>
          <p:nvPr/>
        </p:nvSpPr>
        <p:spPr>
          <a:xfrm>
            <a:off x="-3529" y="610286"/>
            <a:ext cx="6030256"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PRESUPUESTO INDIVIDUAL</a:t>
            </a:r>
          </a:p>
        </p:txBody>
      </p:sp>
      <p:grpSp>
        <p:nvGrpSpPr>
          <p:cNvPr id="58" name="Group 57"/>
          <p:cNvGrpSpPr/>
          <p:nvPr/>
        </p:nvGrpSpPr>
        <p:grpSpPr>
          <a:xfrm>
            <a:off x="-406866" y="779134"/>
            <a:ext cx="3496714" cy="3444797"/>
            <a:chOff x="-605630" y="530748"/>
            <a:chExt cx="4130952" cy="4033256"/>
          </a:xfrm>
        </p:grpSpPr>
        <p:sp>
          <p:nvSpPr>
            <p:cNvPr id="7" name="Explosion 2 6"/>
            <p:cNvSpPr/>
            <p:nvPr/>
          </p:nvSpPr>
          <p:spPr>
            <a:xfrm rot="1176629">
              <a:off x="-605630" y="530748"/>
              <a:ext cx="4130952" cy="4033256"/>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5673" y="1389156"/>
              <a:ext cx="2291550" cy="2316440"/>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pic>
          <p:nvPicPr>
            <p:cNvPr id="19" name="Picture 18" descr="File:Cornflower blue check.svg"/>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8656" y="1654059"/>
              <a:ext cx="1704327" cy="1696929"/>
            </a:xfrm>
            <a:prstGeom prst="rect">
              <a:avLst/>
            </a:prstGeom>
          </p:spPr>
        </p:pic>
        <p:sp>
          <p:nvSpPr>
            <p:cNvPr id="22" name="Rectangle 21"/>
            <p:cNvSpPr/>
            <p:nvPr/>
          </p:nvSpPr>
          <p:spPr>
            <a:xfrm>
              <a:off x="-345218" y="2048817"/>
              <a:ext cx="3181288" cy="1081058"/>
            </a:xfrm>
            <a:prstGeom prst="rect">
              <a:avLst/>
            </a:prstGeom>
          </p:spPr>
          <p:txBody>
            <a:bodyPr wrap="square">
              <a:spAutoFit/>
            </a:bodyPr>
            <a:lstStyle/>
            <a:p>
              <a:pPr algn="ctr"/>
              <a:r>
                <a:rPr lang="es-US"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NECESIDADES</a:t>
              </a:r>
              <a:r>
                <a:rPr lang="es-US" b="1" i="0" strike="noStrike" cap="none" spc="0" baseline="0" dirty="0">
                  <a:solidFill>
                    <a:srgbClr val="000000"/>
                  </a:solidFill>
                  <a:effectLst/>
                  <a:latin typeface="Century Gothic"/>
                  <a:ea typeface="Century Gothic"/>
                  <a:cs typeface="Century Gothic"/>
                </a:rPr>
                <a:t> </a:t>
              </a:r>
              <a:br>
                <a:rPr lang="es-US" b="1" i="0" strike="noStrike" cap="none" spc="0" baseline="0" dirty="0">
                  <a:solidFill>
                    <a:srgbClr val="000000"/>
                  </a:solidFill>
                  <a:effectLst/>
                  <a:latin typeface="Century Gothic"/>
                  <a:ea typeface="Century Gothic"/>
                  <a:cs typeface="Century Gothic"/>
                </a:rPr>
              </a:br>
              <a:r>
                <a:rPr lang="es-US" b="1" i="0" strike="noStrike" cap="none" spc="0" baseline="0" dirty="0">
                  <a:solidFill>
                    <a:srgbClr val="000000"/>
                  </a:solidFill>
                  <a:effectLst/>
                  <a:latin typeface="Century Gothic"/>
                  <a:ea typeface="Century Gothic"/>
                  <a:cs typeface="Century Gothic"/>
                </a:rPr>
                <a:t>NO </a:t>
              </a:r>
              <a:br>
                <a:rPr lang="es-US" b="1" i="0" strike="noStrike" cap="none" spc="0" baseline="0" dirty="0">
                  <a:solidFill>
                    <a:srgbClr val="000000"/>
                  </a:solidFill>
                  <a:effectLst/>
                  <a:latin typeface="Century Gothic"/>
                  <a:ea typeface="Century Gothic"/>
                  <a:cs typeface="Century Gothic"/>
                </a:rPr>
              </a:br>
              <a:r>
                <a:rPr lang="es-US" b="1" i="0" strike="noStrike" cap="none" spc="0" baseline="0" dirty="0">
                  <a:solidFill>
                    <a:srgbClr val="000000"/>
                  </a:solidFill>
                  <a:effectLst/>
                  <a:latin typeface="Century Gothic"/>
                  <a:ea typeface="Century Gothic"/>
                  <a:cs typeface="Century Gothic"/>
                </a:rPr>
                <a:t>SATISFECHAS</a:t>
              </a:r>
            </a:p>
          </p:txBody>
        </p:sp>
      </p:grpSp>
      <p:grpSp>
        <p:nvGrpSpPr>
          <p:cNvPr id="33" name="Group 32"/>
          <p:cNvGrpSpPr/>
          <p:nvPr/>
        </p:nvGrpSpPr>
        <p:grpSpPr>
          <a:xfrm>
            <a:off x="2887486" y="1461401"/>
            <a:ext cx="6586789" cy="1883009"/>
            <a:chOff x="2903705" y="2165271"/>
            <a:chExt cx="6949259" cy="2333646"/>
          </a:xfrm>
        </p:grpSpPr>
        <p:grpSp>
          <p:nvGrpSpPr>
            <p:cNvPr id="26" name="Group 25"/>
            <p:cNvGrpSpPr/>
            <p:nvPr/>
          </p:nvGrpSpPr>
          <p:grpSpPr>
            <a:xfrm>
              <a:off x="2903705" y="2203058"/>
              <a:ext cx="2281159" cy="2295859"/>
              <a:chOff x="3364980" y="2557665"/>
              <a:chExt cx="2281159" cy="2295859"/>
            </a:xfrm>
          </p:grpSpPr>
          <p:sp>
            <p:nvSpPr>
              <p:cNvPr id="24" name="Oval 23"/>
              <p:cNvSpPr/>
              <p:nvPr/>
            </p:nvSpPr>
            <p:spPr>
              <a:xfrm>
                <a:off x="3364980" y="2557665"/>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sp>
            <p:nvSpPr>
              <p:cNvPr id="25" name="TextBox 24"/>
              <p:cNvSpPr txBox="1"/>
              <p:nvPr/>
            </p:nvSpPr>
            <p:spPr>
              <a:xfrm>
                <a:off x="3704638" y="3105428"/>
                <a:ext cx="1691913" cy="1134365"/>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6000" b="0" i="0" strike="noStrike" cap="none" spc="0" baseline="0">
                    <a:solidFill>
                      <a:srgbClr val="203864"/>
                    </a:solidFill>
                    <a:effectLst/>
                    <a:latin typeface="Century Gothic"/>
                    <a:ea typeface="Century Gothic"/>
                    <a:cs typeface="Century Gothic"/>
                  </a:rPr>
                  <a:t>IPP</a:t>
                </a:r>
              </a:p>
            </p:txBody>
          </p:sp>
        </p:grpSp>
        <p:pic>
          <p:nvPicPr>
            <p:cNvPr id="27" name="Picture 26"/>
            <p:cNvPicPr>
              <a:picLocks noChangeAspect="1"/>
            </p:cNvPicPr>
            <p:nvPr/>
          </p:nvPicPr>
          <p:blipFill>
            <a:blip r:embed="rId5"/>
            <a:srcRect l="53809" t="24191" r="27699" b="45841"/>
            <a:stretch>
              <a:fillRect/>
            </a:stretch>
          </p:blipFill>
          <p:spPr>
            <a:xfrm>
              <a:off x="5244921" y="2165271"/>
              <a:ext cx="2266673" cy="229585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Oval 29"/>
            <p:cNvSpPr/>
            <p:nvPr/>
          </p:nvSpPr>
          <p:spPr>
            <a:xfrm>
              <a:off x="7571805" y="2165272"/>
              <a:ext cx="2281159" cy="2295859"/>
            </a:xfrm>
            <a:prstGeom prst="ellipse">
              <a:avLst/>
            </a:prstGeom>
            <a:solidFill>
              <a:schemeClr val="bg1">
                <a:lumMod val="9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pic>
          <p:nvPicPr>
            <p:cNvPr id="32" name="Picture 31" descr="LiturgyTools.net: Pictures for the 1st Sunday of Advent, Year 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682" y="2502523"/>
              <a:ext cx="1571404" cy="1571404"/>
            </a:xfrm>
            <a:prstGeom prst="rect">
              <a:avLst/>
            </a:prstGeom>
          </p:spPr>
        </p:pic>
      </p:grpSp>
      <p:grpSp>
        <p:nvGrpSpPr>
          <p:cNvPr id="59" name="Group 58"/>
          <p:cNvGrpSpPr/>
          <p:nvPr/>
        </p:nvGrpSpPr>
        <p:grpSpPr>
          <a:xfrm>
            <a:off x="3077541" y="3344408"/>
            <a:ext cx="6253076" cy="978729"/>
            <a:chOff x="3462318" y="3415528"/>
            <a:chExt cx="6253076" cy="978729"/>
          </a:xfrm>
        </p:grpSpPr>
        <p:sp>
          <p:nvSpPr>
            <p:cNvPr id="35" name="TextBox 34"/>
            <p:cNvSpPr txBox="1"/>
            <p:nvPr/>
          </p:nvSpPr>
          <p:spPr>
            <a:xfrm>
              <a:off x="3462318" y="3415528"/>
              <a:ext cx="1843788" cy="923330"/>
            </a:xfrm>
            <a:prstGeom prst="rect">
              <a:avLst/>
            </a:prstGeom>
            <a:noFill/>
          </p:spPr>
          <p:txBody>
            <a:bodyPr wrap="square" rtlCol="0">
              <a:spAutoFit/>
            </a:bodyPr>
            <a:lstStyle/>
            <a:p>
              <a:pPr algn="ctr">
                <a:lnSpc>
                  <a:spcPct val="90000"/>
                </a:lnSpc>
                <a:spcBef>
                  <a:spcPct val="0"/>
                </a:spcBef>
              </a:pPr>
              <a:r>
                <a:rPr lang="es-US" sz="2000" b="1" i="0" strike="noStrike" cap="none" spc="0" baseline="0" dirty="0">
                  <a:solidFill>
                    <a:srgbClr val="203864"/>
                  </a:solidFill>
                  <a:effectLst/>
                  <a:latin typeface="Century Gothic"/>
                  <a:ea typeface="Century Gothic"/>
                  <a:cs typeface="Century Gothic"/>
                </a:rPr>
                <a:t>Mensual</a:t>
              </a:r>
            </a:p>
            <a:p>
              <a:pPr algn="ctr">
                <a:lnSpc>
                  <a:spcPct val="90000"/>
                </a:lnSpc>
                <a:spcBef>
                  <a:spcPct val="0"/>
                </a:spcBef>
              </a:pPr>
              <a:r>
                <a:rPr lang="es-US" sz="2000" b="1" i="0" strike="noStrike" cap="none" spc="0" baseline="0" dirty="0">
                  <a:solidFill>
                    <a:srgbClr val="203864"/>
                  </a:solidFill>
                  <a:effectLst/>
                  <a:latin typeface="Century Gothic"/>
                  <a:ea typeface="Century Gothic"/>
                  <a:cs typeface="Century Gothic"/>
                </a:rPr>
                <a:t>40 horas de relevo</a:t>
              </a:r>
            </a:p>
          </p:txBody>
        </p:sp>
        <p:sp>
          <p:nvSpPr>
            <p:cNvPr id="36" name="TextBox 35"/>
            <p:cNvSpPr txBox="1"/>
            <p:nvPr/>
          </p:nvSpPr>
          <p:spPr>
            <a:xfrm>
              <a:off x="5656276" y="3415528"/>
              <a:ext cx="1843788" cy="8402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b="1" i="0" strike="noStrike" cap="none" spc="0" baseline="0" dirty="0">
                  <a:solidFill>
                    <a:srgbClr val="203864"/>
                  </a:solidFill>
                  <a:effectLst/>
                  <a:latin typeface="Century Gothic"/>
                  <a:ea typeface="Century Gothic"/>
                  <a:cs typeface="Century Gothic"/>
                </a:rPr>
                <a:t>Proporcionado </a:t>
              </a:r>
            </a:p>
            <a:p>
              <a:pPr algn="ctr" defTabSz="914400" rtl="0" eaLnBrk="1" latinLnBrk="0" hangingPunct="1">
                <a:lnSpc>
                  <a:spcPct val="90000"/>
                </a:lnSpc>
                <a:spcBef>
                  <a:spcPct val="0"/>
                </a:spcBef>
                <a:buNone/>
              </a:pPr>
              <a:r>
                <a:rPr lang="es-US" b="1" i="0" strike="noStrike" cap="none" spc="0" baseline="0" dirty="0">
                  <a:solidFill>
                    <a:srgbClr val="203864"/>
                  </a:solidFill>
                  <a:effectLst/>
                  <a:latin typeface="Century Gothic"/>
                  <a:ea typeface="Century Gothic"/>
                  <a:cs typeface="Century Gothic"/>
                </a:rPr>
                <a:t>7 horas de relevo</a:t>
              </a:r>
            </a:p>
          </p:txBody>
        </p:sp>
        <p:sp>
          <p:nvSpPr>
            <p:cNvPr id="37" name="TextBox 36"/>
            <p:cNvSpPr txBox="1"/>
            <p:nvPr/>
          </p:nvSpPr>
          <p:spPr>
            <a:xfrm>
              <a:off x="7871606" y="3415528"/>
              <a:ext cx="1843788" cy="9787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400" b="1" i="0" strike="noStrike" cap="none" spc="0" baseline="0" dirty="0">
                  <a:solidFill>
                    <a:srgbClr val="203864"/>
                  </a:solidFill>
                  <a:effectLst/>
                  <a:latin typeface="Century Gothic"/>
                  <a:ea typeface="Century Gothic"/>
                  <a:cs typeface="Century Gothic"/>
                </a:rPr>
                <a:t>No usado </a:t>
              </a:r>
            </a:p>
            <a:p>
              <a:pPr algn="ctr" defTabSz="914400" rtl="0" eaLnBrk="1" latinLnBrk="0" hangingPunct="1">
                <a:lnSpc>
                  <a:spcPct val="90000"/>
                </a:lnSpc>
                <a:spcBef>
                  <a:spcPct val="0"/>
                </a:spcBef>
                <a:buNone/>
              </a:pPr>
              <a:r>
                <a:rPr lang="es-US" sz="2000" b="1" i="0" strike="noStrike" cap="none" spc="0" baseline="0" dirty="0">
                  <a:solidFill>
                    <a:srgbClr val="203864"/>
                  </a:solidFill>
                  <a:effectLst/>
                  <a:latin typeface="Century Gothic"/>
                  <a:ea typeface="Century Gothic"/>
                  <a:cs typeface="Century Gothic"/>
                </a:rPr>
                <a:t>33 horas de relevo</a:t>
              </a:r>
            </a:p>
          </p:txBody>
        </p:sp>
      </p:grpSp>
      <p:sp>
        <p:nvSpPr>
          <p:cNvPr id="39" name="Rectangle 38"/>
          <p:cNvSpPr/>
          <p:nvPr/>
        </p:nvSpPr>
        <p:spPr>
          <a:xfrm>
            <a:off x="2825871" y="4415029"/>
            <a:ext cx="6503826" cy="7063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US" sz="2400" b="0" i="0" strike="noStrike" cap="none" spc="0" baseline="0">
                <a:solidFill>
                  <a:srgbClr val="000000"/>
                </a:solidFill>
                <a:effectLst/>
                <a:latin typeface="Century Gothic"/>
                <a:ea typeface="Century Gothic"/>
                <a:cs typeface="Century Gothic"/>
              </a:rPr>
              <a:t>33 horas x $25 por hora = $825 por mes </a:t>
            </a:r>
          </a:p>
          <a:p>
            <a:pPr lvl="0" algn="ctr"/>
            <a:r>
              <a:rPr lang="es-US" sz="2400" b="0" i="0" strike="noStrike" cap="none" spc="0" baseline="0">
                <a:solidFill>
                  <a:srgbClr val="000000"/>
                </a:solidFill>
                <a:effectLst/>
                <a:latin typeface="Century Gothic"/>
                <a:ea typeface="Century Gothic"/>
                <a:cs typeface="Century Gothic"/>
              </a:rPr>
              <a:t>$825 al mes x 12 meses = </a:t>
            </a:r>
            <a:r>
              <a:rPr lang="es-US" sz="2400" b="1" i="0" strike="noStrike" cap="none" spc="0" baseline="0">
                <a:solidFill>
                  <a:srgbClr val="FF0000"/>
                </a:solidFill>
                <a:effectLst/>
                <a:latin typeface="Century Gothic"/>
                <a:ea typeface="Century Gothic"/>
                <a:cs typeface="Century Gothic"/>
              </a:rPr>
              <a:t>$9.900 </a:t>
            </a:r>
          </a:p>
        </p:txBody>
      </p:sp>
      <p:grpSp>
        <p:nvGrpSpPr>
          <p:cNvPr id="63" name="Group 62"/>
          <p:cNvGrpSpPr/>
          <p:nvPr/>
        </p:nvGrpSpPr>
        <p:grpSpPr>
          <a:xfrm>
            <a:off x="3405596" y="5258532"/>
            <a:ext cx="5551312" cy="1548242"/>
            <a:chOff x="2975429" y="5301655"/>
            <a:chExt cx="5551312" cy="1548242"/>
          </a:xfrm>
        </p:grpSpPr>
        <p:grpSp>
          <p:nvGrpSpPr>
            <p:cNvPr id="41" name="Group 40"/>
            <p:cNvGrpSpPr/>
            <p:nvPr/>
          </p:nvGrpSpPr>
          <p:grpSpPr>
            <a:xfrm>
              <a:off x="2975429" y="5301655"/>
              <a:ext cx="1689905" cy="1443548"/>
              <a:chOff x="567622" y="1999314"/>
              <a:chExt cx="2495651" cy="2076451"/>
            </a:xfrm>
          </p:grpSpPr>
          <p:sp>
            <p:nvSpPr>
              <p:cNvPr id="42" name="Rectangle 41"/>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4969915" y="5301655"/>
              <a:ext cx="1593271" cy="1436610"/>
              <a:chOff x="567622" y="1999314"/>
              <a:chExt cx="2495651" cy="2076451"/>
            </a:xfrm>
          </p:grpSpPr>
          <p:sp>
            <p:nvSpPr>
              <p:cNvPr id="48" name="Rectangle 47"/>
              <p:cNvSpPr/>
              <p:nvPr/>
            </p:nvSpPr>
            <p:spPr>
              <a:xfrm>
                <a:off x="567622" y="1999314"/>
                <a:ext cx="2495651" cy="2076451"/>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12864" y="2106414"/>
                <a:ext cx="2205166"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p:cNvSpPr/>
            <p:nvPr/>
          </p:nvSpPr>
          <p:spPr>
            <a:xfrm>
              <a:off x="3103657" y="5695224"/>
              <a:ext cx="1441732" cy="585801"/>
            </a:xfrm>
            <a:prstGeom prst="rect">
              <a:avLst/>
            </a:prstGeom>
          </p:spPr>
          <p:txBody>
            <a:bodyPr wrap="none">
              <a:spAutoFit/>
            </a:bodyPr>
            <a:lstStyle/>
            <a:p>
              <a:pPr algn="ctr">
                <a:lnSpc>
                  <a:spcPct val="90000"/>
                </a:lnSpc>
                <a:spcBef>
                  <a:spcPct val="0"/>
                </a:spcBef>
              </a:pPr>
              <a:r>
                <a:rPr lang="es-US" sz="1800" b="0" i="0" strike="noStrike" cap="none" spc="0" baseline="0">
                  <a:solidFill>
                    <a:srgbClr val="000000"/>
                  </a:solidFill>
                  <a:effectLst/>
                  <a:latin typeface="Century Gothic"/>
                  <a:ea typeface="Century Gothic"/>
                  <a:cs typeface="Century Gothic"/>
                </a:rPr>
                <a:t>UTILIZADO </a:t>
              </a:r>
            </a:p>
            <a:p>
              <a:pPr algn="ctr">
                <a:lnSpc>
                  <a:spcPct val="90000"/>
                </a:lnSpc>
                <a:spcBef>
                  <a:spcPct val="0"/>
                </a:spcBef>
              </a:pPr>
              <a:r>
                <a:rPr lang="es-US" sz="1800" b="0" i="0" strike="noStrike" cap="none" spc="0" baseline="0">
                  <a:solidFill>
                    <a:srgbClr val="000000"/>
                  </a:solidFill>
                  <a:effectLst/>
                  <a:latin typeface="Century Gothic"/>
                  <a:ea typeface="Century Gothic"/>
                  <a:cs typeface="Century Gothic"/>
                </a:rPr>
                <a:t>$2.100</a:t>
              </a:r>
            </a:p>
          </p:txBody>
        </p:sp>
        <p:sp>
          <p:nvSpPr>
            <p:cNvPr id="54" name="Rectangle 53"/>
            <p:cNvSpPr/>
            <p:nvPr/>
          </p:nvSpPr>
          <p:spPr>
            <a:xfrm>
              <a:off x="5318683" y="5673824"/>
              <a:ext cx="947379" cy="923330"/>
            </a:xfrm>
            <a:prstGeom prst="rect">
              <a:avLst/>
            </a:prstGeom>
          </p:spPr>
          <p:txBody>
            <a:bodyPr wrap="square">
              <a:spAutoFit/>
            </a:bodyPr>
            <a:lstStyle/>
            <a:p>
              <a:pPr>
                <a:lnSpc>
                  <a:spcPct val="90000"/>
                </a:lnSpc>
                <a:spcBef>
                  <a:spcPct val="0"/>
                </a:spcBef>
              </a:pPr>
              <a:r>
                <a:rPr lang="es-US" sz="1400" b="0" i="0" strike="noStrike" cap="none" spc="0" baseline="0" dirty="0">
                  <a:solidFill>
                    <a:srgbClr val="000000"/>
                  </a:solidFill>
                  <a:effectLst/>
                  <a:latin typeface="Century Gothic"/>
                  <a:ea typeface="Century Gothic"/>
                  <a:cs typeface="Century Gothic"/>
                </a:rPr>
                <a:t>NO SATIS-FECHAS</a:t>
              </a:r>
            </a:p>
            <a:p>
              <a:pPr>
                <a:lnSpc>
                  <a:spcPct val="90000"/>
                </a:lnSpc>
                <a:spcBef>
                  <a:spcPct val="0"/>
                </a:spcBef>
              </a:pPr>
              <a:r>
                <a:rPr lang="es-US" b="1" i="0" strike="noStrike" cap="none" spc="0" baseline="0" dirty="0">
                  <a:solidFill>
                    <a:srgbClr val="FF0000"/>
                  </a:solidFill>
                  <a:effectLst/>
                  <a:latin typeface="Century Gothic"/>
                  <a:ea typeface="Century Gothic"/>
                  <a:cs typeface="Century Gothic"/>
                </a:rPr>
                <a:t>$9.900</a:t>
              </a:r>
            </a:p>
          </p:txBody>
        </p:sp>
        <p:grpSp>
          <p:nvGrpSpPr>
            <p:cNvPr id="61" name="Group 60"/>
            <p:cNvGrpSpPr/>
            <p:nvPr/>
          </p:nvGrpSpPr>
          <p:grpSpPr>
            <a:xfrm>
              <a:off x="6981677" y="5308929"/>
              <a:ext cx="1545064" cy="1540968"/>
              <a:chOff x="7179738" y="5326883"/>
              <a:chExt cx="1545064" cy="1540968"/>
            </a:xfrm>
          </p:grpSpPr>
          <p:grpSp>
            <p:nvGrpSpPr>
              <p:cNvPr id="50" name="Group 49"/>
              <p:cNvGrpSpPr/>
              <p:nvPr/>
            </p:nvGrpSpPr>
            <p:grpSpPr>
              <a:xfrm>
                <a:off x="7179738" y="5326883"/>
                <a:ext cx="1544320" cy="1472353"/>
                <a:chOff x="546460" y="2051211"/>
                <a:chExt cx="2495651" cy="2117885"/>
              </a:xfrm>
            </p:grpSpPr>
            <p:sp>
              <p:nvSpPr>
                <p:cNvPr id="51" name="Rectangle 50"/>
                <p:cNvSpPr/>
                <p:nvPr/>
              </p:nvSpPr>
              <p:spPr>
                <a:xfrm>
                  <a:off x="546460" y="2051211"/>
                  <a:ext cx="2495651" cy="2117885"/>
                </a:xfrm>
                <a:prstGeom prst="rect">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19081" y="2139489"/>
                  <a:ext cx="2350410" cy="19588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p:cNvSpPr/>
              <p:nvPr/>
            </p:nvSpPr>
            <p:spPr>
              <a:xfrm>
                <a:off x="7234524" y="5390523"/>
                <a:ext cx="1490278" cy="1477328"/>
              </a:xfrm>
              <a:prstGeom prst="rect">
                <a:avLst/>
              </a:prstGeom>
            </p:spPr>
            <p:txBody>
              <a:bodyPr wrap="square">
                <a:spAutoFit/>
              </a:bodyPr>
              <a:lstStyle/>
              <a:p>
                <a:pPr algn="ctr"/>
                <a:r>
                  <a:rPr lang="es-US" b="0" i="0" strike="noStrike" cap="none" spc="0" baseline="0" dirty="0">
                    <a:solidFill>
                      <a:srgbClr val="000000"/>
                    </a:solidFill>
                    <a:effectLst/>
                    <a:latin typeface="Century Gothic"/>
                    <a:ea typeface="Century Gothic"/>
                    <a:cs typeface="Century Gothic"/>
                    <a:hlinkClick r:id="rId7" history="0"/>
                  </a:rPr>
                  <a:t>* NUEVO presu-puesto individual</a:t>
                </a:r>
                <a:r>
                  <a:rPr lang="es-US" b="0" i="0" strike="noStrike" cap="none" spc="0" baseline="0" dirty="0">
                    <a:solidFill>
                      <a:srgbClr val="000000"/>
                    </a:solidFill>
                    <a:effectLst/>
                    <a:latin typeface="Century Gothic"/>
                    <a:ea typeface="Century Gothic"/>
                    <a:cs typeface="Century Gothic"/>
                    <a:hlinkClick r:id="rId8" history="0"/>
                  </a:rPr>
                  <a:t> </a:t>
                </a:r>
              </a:p>
              <a:p>
                <a:pPr algn="ctr"/>
                <a:r>
                  <a:rPr lang="es-US" b="0" i="0" strike="noStrike" cap="none" spc="0" baseline="0" dirty="0">
                    <a:solidFill>
                      <a:srgbClr val="0070C0"/>
                    </a:solidFill>
                    <a:effectLst/>
                    <a:latin typeface="Century Gothic"/>
                    <a:ea typeface="Century Gothic"/>
                    <a:cs typeface="Century Gothic"/>
                  </a:rPr>
                  <a:t>$12.000</a:t>
                </a:r>
              </a:p>
            </p:txBody>
          </p:sp>
        </p:grpSp>
        <p:sp>
          <p:nvSpPr>
            <p:cNvPr id="60" name="Plus 59"/>
            <p:cNvSpPr/>
            <p:nvPr/>
          </p:nvSpPr>
          <p:spPr>
            <a:xfrm>
              <a:off x="4355422" y="5632584"/>
              <a:ext cx="857146" cy="873598"/>
            </a:xfrm>
            <a:prstGeom prst="mathPlus">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Equal 54"/>
            <p:cNvSpPr/>
            <p:nvPr/>
          </p:nvSpPr>
          <p:spPr>
            <a:xfrm>
              <a:off x="6227444" y="5662290"/>
              <a:ext cx="1047780" cy="843892"/>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4" name="Oval 63"/>
          <p:cNvSpPr/>
          <p:nvPr/>
        </p:nvSpPr>
        <p:spPr>
          <a:xfrm>
            <a:off x="9478024" y="1430913"/>
            <a:ext cx="2189296" cy="1883008"/>
          </a:xfrm>
          <a:prstGeom prst="ellipse">
            <a:avLst/>
          </a:prstGeom>
          <a:blipFill dpi="0" rotWithShape="1">
            <a:blip r:embed="rId9">
              <a:alphaModFix amt="53000"/>
            </a:blip>
            <a:stretch>
              <a:fillRect l="-18000" t="-8000" r="-18000" b="-5000"/>
            </a:stretch>
          </a:blip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solidFill>
                <a:schemeClr val="bg1"/>
              </a:solidFill>
            </a:endParaRPr>
          </a:p>
        </p:txBody>
      </p:sp>
      <p:sp>
        <p:nvSpPr>
          <p:cNvPr id="65" name="TextBox 64"/>
          <p:cNvSpPr txBox="1"/>
          <p:nvPr/>
        </p:nvSpPr>
        <p:spPr>
          <a:xfrm>
            <a:off x="9476929" y="1745759"/>
            <a:ext cx="2191485" cy="1244828"/>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800" b="0" i="0" strike="noStrike" cap="none" spc="0" baseline="0">
                <a:solidFill>
                  <a:srgbClr val="203864"/>
                </a:solidFill>
                <a:effectLst/>
                <a:latin typeface="Century Gothic"/>
                <a:ea typeface="Century Gothic"/>
                <a:cs typeface="Century Gothic"/>
              </a:rPr>
              <a:t>El centro regional certifica </a:t>
            </a:r>
          </a:p>
        </p:txBody>
      </p:sp>
    </p:spTree>
    <p:extLst>
      <p:ext uri="{BB962C8B-B14F-4D97-AF65-F5344CB8AC3E}">
        <p14:creationId xmlns:p14="http://schemas.microsoft.com/office/powerpoint/2010/main" val="13119744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tretch>
            <a:fillRect t="18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083660" y="2272531"/>
            <a:ext cx="8289234" cy="4082388"/>
            <a:chOff x="7422311" y="3120927"/>
            <a:chExt cx="3579183" cy="517382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22311" y="3120927"/>
              <a:ext cx="3579183" cy="5173820"/>
              <a:chOff x="1855245" y="3806753"/>
              <a:chExt cx="3579183" cy="4620027"/>
            </a:xfrm>
          </p:grpSpPr>
          <p:sp>
            <p:nvSpPr>
              <p:cNvPr id="10" name="Rectangle 9">
                <a:extLst>
                  <a:ext uri="{FF2B5EF4-FFF2-40B4-BE49-F238E27FC236}">
                    <a16:creationId xmlns:a16="http://schemas.microsoft.com/office/drawing/2014/main" id="{02433F78-0CAE-4349-B18F-2997B88E9667}"/>
                  </a:ext>
                </a:extLst>
              </p:cNvPr>
              <p:cNvSpPr/>
              <p:nvPr/>
            </p:nvSpPr>
            <p:spPr>
              <a:xfrm>
                <a:off x="1855245" y="3806753"/>
                <a:ext cx="3579183" cy="4620027"/>
              </a:xfrm>
              <a:prstGeom prst="rect">
                <a:avLst/>
              </a:prstGeom>
              <a:solidFill>
                <a:schemeClr val="tx1">
                  <a:lumMod val="75000"/>
                  <a:lumOff val="2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E8E05B-5077-164F-A1E2-800A8C41689C}"/>
                  </a:ext>
                </a:extLst>
              </p:cNvPr>
              <p:cNvSpPr/>
              <p:nvPr/>
            </p:nvSpPr>
            <p:spPr>
              <a:xfrm>
                <a:off x="1999188" y="3928148"/>
                <a:ext cx="3291298" cy="4343111"/>
              </a:xfrm>
              <a:prstGeom prst="rect">
                <a:avLst/>
              </a:prstGeom>
              <a:solidFill>
                <a:schemeClr val="bg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717473" y="3611478"/>
              <a:ext cx="2988858" cy="3861604"/>
            </a:xfrm>
            <a:prstGeom prst="rect">
              <a:avLst/>
            </a:prstGeom>
            <a:noFill/>
          </p:spPr>
          <p:txBody>
            <a:bodyPr wrap="square" rtlCol="0">
              <a:spAutoFit/>
            </a:bodyPr>
            <a:lstStyle/>
            <a:p>
              <a:pPr algn="ctr"/>
              <a:r>
                <a:rPr lang="es-US" sz="2800" b="1" i="0" strike="noStrike" cap="none" spc="0" baseline="0" dirty="0">
                  <a:solidFill>
                    <a:srgbClr val="181717"/>
                  </a:solidFill>
                  <a:effectLst/>
                  <a:latin typeface="Century Gothic"/>
                  <a:ea typeface="Century Gothic"/>
                  <a:cs typeface="Century Gothic"/>
                </a:rPr>
                <a:t>PRESUPUESTO INDIVIDUAL: </a:t>
              </a:r>
              <a:r>
                <a:rPr lang="es-US" sz="2800" b="1" i="0" strike="noStrike" cap="none" spc="0" baseline="0" dirty="0">
                  <a:solidFill>
                    <a:srgbClr val="000000"/>
                  </a:solidFill>
                  <a:effectLst/>
                  <a:latin typeface="Century Gothic"/>
                  <a:ea typeface="Century Gothic"/>
                  <a:cs typeface="Century Gothic"/>
                </a:rPr>
                <a:t>REVISIÓN</a:t>
              </a:r>
            </a:p>
            <a:p>
              <a:pPr algn="ctr"/>
              <a:endParaRPr lang="en-US" sz="2000" b="1"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es-US" sz="2000" b="0" i="0" strike="noStrike" cap="none" spc="0" baseline="0" dirty="0">
                  <a:solidFill>
                    <a:srgbClr val="000000"/>
                  </a:solidFill>
                  <a:effectLst/>
                  <a:latin typeface="Century Gothic"/>
                  <a:ea typeface="Century Gothic"/>
                  <a:cs typeface="Century Gothic"/>
                </a:rPr>
                <a:t>Determinar su presupuesto individual</a:t>
              </a:r>
            </a:p>
            <a:p>
              <a:pPr marL="457200" indent="-457200">
                <a:lnSpc>
                  <a:spcPct val="90000"/>
                </a:lnSpc>
                <a:spcBef>
                  <a:spcPct val="0"/>
                </a:spcBef>
                <a:buFont typeface="Wingdings" panose="05000000000000000000" pitchFamily="2" charset="2"/>
                <a:buChar char="ü"/>
              </a:pPr>
              <a:endParaRPr lang="en-US" sz="20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es-US" sz="2000" b="0" i="0" strike="noStrike" cap="none" spc="0" baseline="0" dirty="0">
                  <a:solidFill>
                    <a:srgbClr val="000000"/>
                  </a:solidFill>
                  <a:effectLst/>
                  <a:latin typeface="Century Gothic"/>
                  <a:ea typeface="Century Gothic"/>
                  <a:cs typeface="Century Gothic"/>
                </a:rPr>
                <a:t>Los cambios en su presupuesto individual </a:t>
              </a:r>
            </a:p>
            <a:p>
              <a:pPr marL="457200" indent="-457200">
                <a:lnSpc>
                  <a:spcPct val="90000"/>
                </a:lnSpc>
                <a:spcBef>
                  <a:spcPct val="0"/>
                </a:spcBef>
                <a:buFont typeface="Wingdings" panose="05000000000000000000" pitchFamily="2" charset="2"/>
                <a:buChar char="ü"/>
              </a:pPr>
              <a:endParaRPr lang="en-US" sz="2000" dirty="0">
                <a:latin typeface="Century Gothic" panose="020B0502020202020204" pitchFamily="34" charset="0"/>
              </a:endParaRPr>
            </a:p>
            <a:p>
              <a:pPr marL="457200" indent="-457200">
                <a:lnSpc>
                  <a:spcPct val="90000"/>
                </a:lnSpc>
                <a:spcBef>
                  <a:spcPct val="0"/>
                </a:spcBef>
                <a:buFont typeface="Wingdings" panose="05000000000000000000" pitchFamily="2" charset="2"/>
                <a:buChar char="ü"/>
              </a:pPr>
              <a:r>
                <a:rPr lang="es-US" sz="2000" b="0" i="0" strike="noStrike" cap="none" spc="0" baseline="0" dirty="0">
                  <a:solidFill>
                    <a:srgbClr val="000000"/>
                  </a:solidFill>
                  <a:effectLst/>
                  <a:latin typeface="Century Gothic"/>
                  <a:ea typeface="Century Gothic"/>
                  <a:cs typeface="Century Gothic"/>
                </a:rPr>
                <a:t>Requisitos para la planificación</a:t>
              </a:r>
            </a:p>
            <a:p>
              <a:pPr>
                <a:lnSpc>
                  <a:spcPct val="90000"/>
                </a:lnSpc>
                <a:spcBef>
                  <a:spcPct val="0"/>
                </a:spcBef>
              </a:pPr>
              <a:r>
                <a:rPr lang="en-US" sz="2000" dirty="0">
                  <a:latin typeface="Century Gothic" panose="020B0502020202020204" pitchFamily="34" charset="0"/>
                </a:rPr>
                <a:t> </a:t>
              </a:r>
            </a:p>
            <a:p>
              <a:pPr marL="457200" indent="-457200">
                <a:lnSpc>
                  <a:spcPct val="90000"/>
                </a:lnSpc>
                <a:spcBef>
                  <a:spcPct val="0"/>
                </a:spcBef>
                <a:buFont typeface="Wingdings" panose="05000000000000000000" pitchFamily="2" charset="2"/>
                <a:buChar char="ü"/>
              </a:pPr>
              <a:r>
                <a:rPr lang="es-US" sz="2000" b="0" i="0" strike="noStrike" cap="none" spc="0" baseline="0" dirty="0">
                  <a:solidFill>
                    <a:srgbClr val="000000"/>
                  </a:solidFill>
                  <a:effectLst/>
                  <a:latin typeface="Century Gothic"/>
                  <a:ea typeface="Century Gothic"/>
                  <a:cs typeface="Century Gothic"/>
                </a:rPr>
                <a:t>Ejemplos de Jason y Sofía </a:t>
              </a:r>
            </a:p>
            <a:p>
              <a:pPr marL="285750" indent="-285750">
                <a:buFont typeface="Wingdings" panose="05000000000000000000" pitchFamily="2" charset="2"/>
                <a:buChar char="ü"/>
              </a:pPr>
              <a:endParaRPr lang="en-US" sz="1600" dirty="0">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sp>
        <p:nvSpPr>
          <p:cNvPr id="14" name="TextBox 13">
            <a:extLst>
              <a:ext uri="{FF2B5EF4-FFF2-40B4-BE49-F238E27FC236}">
                <a16:creationId xmlns:a16="http://schemas.microsoft.com/office/drawing/2014/main" id="{F651A8D1-99B1-4845-B85F-CCE909696BC9}"/>
              </a:ext>
            </a:extLst>
          </p:cNvPr>
          <p:cNvSpPr txBox="1"/>
          <p:nvPr/>
        </p:nvSpPr>
        <p:spPr>
          <a:xfrm>
            <a:off x="-3529" y="610286"/>
            <a:ext cx="4432654" cy="466281"/>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PRESUPUESTO INDIVIDUAL</a:t>
            </a:r>
          </a:p>
        </p:txBody>
      </p:sp>
    </p:spTree>
    <p:extLst>
      <p:ext uri="{BB962C8B-B14F-4D97-AF65-F5344CB8AC3E}">
        <p14:creationId xmlns:p14="http://schemas.microsoft.com/office/powerpoint/2010/main" val="63213692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11488" y="65055"/>
            <a:ext cx="10188346" cy="649408"/>
          </a:xfrm>
        </p:spPr>
        <p:txBody>
          <a:bodyPr/>
          <a:lstStyle/>
          <a:p>
            <a:r>
              <a:rPr lang="es-US" sz="2800" b="0" i="0" strike="noStrike" cap="none" spc="0" baseline="0" dirty="0">
                <a:solidFill>
                  <a:srgbClr val="222A35"/>
                </a:solidFill>
                <a:effectLst/>
                <a:latin typeface="Century Gothic"/>
                <a:ea typeface="Century Gothic"/>
                <a:cs typeface="Century Gothic"/>
              </a:rPr>
              <a:t>ORIENTACIÓN DEL PROGRAMA DE AUTODETERMINACIÓN </a:t>
            </a:r>
          </a:p>
        </p:txBody>
      </p:sp>
      <p:sp>
        <p:nvSpPr>
          <p:cNvPr id="3" name="Text Placeholder 2"/>
          <p:cNvSpPr>
            <a:spLocks noGrp="1"/>
          </p:cNvSpPr>
          <p:nvPr>
            <p:ph type="body" sz="quarter" idx="14"/>
          </p:nvPr>
        </p:nvSpPr>
        <p:spPr/>
        <p:txBody>
          <a:bodyPr/>
          <a:lstStyle/>
          <a:p>
            <a:r>
              <a:rPr lang="es-US" sz="2000" b="0" i="0" strike="noStrike" cap="none" spc="0" baseline="0">
                <a:solidFill>
                  <a:srgbClr val="000000"/>
                </a:solidFill>
                <a:effectLst/>
                <a:latin typeface="Century Gothic"/>
                <a:ea typeface="Century Gothic"/>
                <a:cs typeface="Century Gothic"/>
              </a:rPr>
              <a:t>HERRAMIENTAS DE ORIENTACIÓN</a:t>
            </a:r>
          </a:p>
        </p:txBody>
      </p:sp>
      <p:sp>
        <p:nvSpPr>
          <p:cNvPr id="5" name="Rectangle 4"/>
          <p:cNvSpPr/>
          <p:nvPr/>
        </p:nvSpPr>
        <p:spPr>
          <a:xfrm rot="16484680">
            <a:off x="160521" y="1040522"/>
            <a:ext cx="5913419" cy="6684008"/>
          </a:xfrm>
          <a:prstGeom prst="rect">
            <a:avLst/>
          </a:prstGeom>
          <a:blipFill dpi="0" rotWithShape="1">
            <a:blip r:embed="rId3">
              <a:alphaModFix amt="29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2326055" y="1712384"/>
            <a:ext cx="7906710" cy="4814783"/>
            <a:chOff x="947592" y="571097"/>
            <a:chExt cx="7906710" cy="4814783"/>
          </a:xfrm>
        </p:grpSpPr>
        <p:sp>
          <p:nvSpPr>
            <p:cNvPr id="7" name="Rectangle 6"/>
            <p:cNvSpPr/>
            <p:nvPr/>
          </p:nvSpPr>
          <p:spPr>
            <a:xfrm>
              <a:off x="947592" y="571097"/>
              <a:ext cx="7717427" cy="4487673"/>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42912" y="630732"/>
              <a:ext cx="7511390" cy="4755148"/>
            </a:xfrm>
            <a:prstGeom prst="rect">
              <a:avLst/>
            </a:prstGeom>
          </p:spPr>
          <p:txBody>
            <a:bodyPr wrap="square">
              <a:spAutoFit/>
            </a:bodyPr>
            <a:lstStyle/>
            <a:p>
              <a:pPr algn="ctr"/>
              <a:r>
                <a:rPr lang="es-US" sz="3600" b="0" i="0" strike="noStrike" cap="none" spc="0" baseline="0" dirty="0">
                  <a:solidFill>
                    <a:srgbClr val="000000"/>
                  </a:solidFill>
                  <a:effectLst/>
                  <a:latin typeface="Century Gothic"/>
                  <a:ea typeface="Century Gothic"/>
                  <a:cs typeface="Century Gothic"/>
                </a:rPr>
                <a:t>HERRAMIENTAS PARA LA FORMACIÓN</a:t>
              </a:r>
            </a:p>
            <a:p>
              <a:pPr algn="ctr"/>
              <a:endParaRPr lang="en-US" sz="700" dirty="0">
                <a:latin typeface="Century Gothic" panose="020B0502020202020204" pitchFamily="34" charset="0"/>
              </a:endParaRPr>
            </a:p>
            <a:p>
              <a:pPr marL="457200" indent="-457200">
                <a:buFont typeface="Arial" panose="020B0604020202020204" pitchFamily="34" charset="0"/>
                <a:buChar char="•"/>
              </a:pPr>
              <a:r>
                <a:rPr lang="es-US" sz="2800" b="1" i="0" u="sng" strike="noStrike" cap="none" spc="0" baseline="0" dirty="0">
                  <a:solidFill>
                    <a:srgbClr val="000000"/>
                  </a:solidFill>
                  <a:effectLst/>
                  <a:uFill>
                    <a:solidFill>
                      <a:srgbClr val="000000"/>
                    </a:solidFill>
                  </a:uFill>
                  <a:latin typeface="Century Gothic"/>
                  <a:ea typeface="Century Gothic"/>
                  <a:cs typeface="Century Gothic"/>
                </a:rPr>
                <a:t>¡¡¡¡¡PREGUNTAS!!!!! </a:t>
              </a:r>
            </a:p>
            <a:p>
              <a:pPr marL="457200" indent="-457200">
                <a:buFont typeface="Arial" panose="020B0604020202020204" pitchFamily="34" charset="0"/>
                <a:buChar char="•"/>
              </a:pPr>
              <a:r>
                <a:rPr lang="es-US" sz="2800" b="0" i="0" strike="noStrike" cap="none" spc="0" baseline="0" dirty="0">
                  <a:solidFill>
                    <a:srgbClr val="000000"/>
                  </a:solidFill>
                  <a:effectLst/>
                  <a:latin typeface="Century Gothic"/>
                  <a:ea typeface="Century Gothic"/>
                  <a:cs typeface="Century Gothic"/>
                </a:rPr>
                <a:t>Folletos</a:t>
              </a:r>
            </a:p>
            <a:p>
              <a:pPr marL="457200" lvl="0" indent="-457200">
                <a:buFont typeface="Arial" panose="020B0604020202020204" pitchFamily="34" charset="0"/>
                <a:buChar char="•"/>
              </a:pPr>
              <a:r>
                <a:rPr lang="es-US" sz="2800" b="0" i="0" strike="noStrike" cap="none" spc="0" baseline="0" dirty="0">
                  <a:solidFill>
                    <a:srgbClr val="000000"/>
                  </a:solidFill>
                  <a:effectLst/>
                  <a:latin typeface="Century Gothic"/>
                  <a:ea typeface="Century Gothic"/>
                  <a:cs typeface="Century Gothic"/>
                </a:rPr>
                <a:t>Gráficos</a:t>
              </a:r>
            </a:p>
            <a:p>
              <a:pPr marL="457200" lvl="0" indent="-457200">
                <a:buFont typeface="Arial" panose="020B0604020202020204" pitchFamily="34" charset="0"/>
                <a:buChar char="•"/>
              </a:pPr>
              <a:r>
                <a:rPr lang="es-US" sz="2800" b="0" i="0" strike="noStrike" cap="none" spc="0" baseline="0" dirty="0">
                  <a:solidFill>
                    <a:srgbClr val="000000"/>
                  </a:solidFill>
                  <a:effectLst/>
                  <a:latin typeface="Century Gothic"/>
                  <a:ea typeface="Century Gothic"/>
                  <a:cs typeface="Century Gothic"/>
                </a:rPr>
                <a:t>Jason y Sofía</a:t>
              </a:r>
            </a:p>
            <a:p>
              <a:pPr marL="457200" lvl="0" indent="-457200">
                <a:buFont typeface="Arial" panose="020B0604020202020204" pitchFamily="34" charset="0"/>
                <a:buChar char="•"/>
              </a:pPr>
              <a:r>
                <a:rPr lang="es-US" sz="2800" b="0" i="0" strike="noStrike" cap="none" spc="0" baseline="0" dirty="0">
                  <a:solidFill>
                    <a:srgbClr val="000000"/>
                  </a:solidFill>
                  <a:effectLst/>
                  <a:latin typeface="Century Gothic"/>
                  <a:ea typeface="Century Gothic"/>
                  <a:cs typeface="Century Gothic"/>
                </a:rPr>
                <a:t>5 principios guiarán esta capacitación </a:t>
              </a:r>
            </a:p>
            <a:p>
              <a:pPr marL="457200" lvl="0" indent="-457200">
                <a:buFont typeface="Arial" panose="020B0604020202020204" pitchFamily="34" charset="0"/>
                <a:buChar char="•"/>
              </a:pPr>
              <a:r>
                <a:rPr lang="es-US" sz="2800" b="0" i="0" strike="noStrike" cap="none" spc="0" baseline="0" dirty="0">
                  <a:solidFill>
                    <a:srgbClr val="000000"/>
                  </a:solidFill>
                  <a:effectLst/>
                  <a:latin typeface="Century Gothic"/>
                  <a:ea typeface="Century Gothic"/>
                  <a:cs typeface="Century Gothic"/>
                </a:rPr>
                <a:t>El equipo de DDS y RC </a:t>
              </a:r>
            </a:p>
            <a:p>
              <a:pPr lvl="0"/>
              <a:endParaRPr lang="en-US" sz="2800" dirty="0">
                <a:latin typeface="Century Gothic" panose="020B0502020202020204" pitchFamily="34" charset="0"/>
              </a:endParaRPr>
            </a:p>
            <a:p>
              <a:endParaRPr lang="en-US" sz="2400" b="1" u="sng" dirty="0">
                <a:latin typeface="Century Gothic" panose="020B0502020202020204" pitchFamily="34" charset="0"/>
              </a:endParaRPr>
            </a:p>
          </p:txBody>
        </p:sp>
      </p:grpSp>
    </p:spTree>
    <p:extLst>
      <p:ext uri="{BB962C8B-B14F-4D97-AF65-F5344CB8AC3E}">
        <p14:creationId xmlns:p14="http://schemas.microsoft.com/office/powerpoint/2010/main" val="304097299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9"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42604" y="2190776"/>
            <a:ext cx="8085221" cy="4154062"/>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752850" y="2984654"/>
            <a:ext cx="4595135" cy="5909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600" b="1" i="0" strike="noStrike" cap="none" spc="0" baseline="0" dirty="0">
                <a:solidFill>
                  <a:srgbClr val="000000"/>
                </a:solidFill>
                <a:effectLst/>
                <a:latin typeface="Century Gothic"/>
                <a:ea typeface="Century Gothic"/>
                <a:cs typeface="Century Gothic"/>
              </a:rPr>
              <a:t>PLAN DE GASTOS</a:t>
            </a:r>
          </a:p>
        </p:txBody>
      </p:sp>
      <p:sp>
        <p:nvSpPr>
          <p:cNvPr id="15" name="TextBox 14"/>
          <p:cNvSpPr txBox="1"/>
          <p:nvPr/>
        </p:nvSpPr>
        <p:spPr>
          <a:xfrm>
            <a:off x="2427980" y="3868715"/>
            <a:ext cx="7722185" cy="3002231"/>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DESARROLLAR SU PLAN DE GASTOS</a:t>
            </a:r>
          </a:p>
          <a:p>
            <a:pPr marL="342900" indent="-342900" defTabSz="914400" rtl="0" eaLnBrk="1" latinLnBrk="0" hangingPunct="1">
              <a:lnSpc>
                <a:spcPct val="90000"/>
              </a:lnSpc>
              <a:spcBef>
                <a:spcPct val="0"/>
              </a:spcBef>
              <a:buFont typeface="Wingdings" panose="05000000000000000000" pitchFamily="2" charset="2"/>
              <a:buChar char="ü"/>
            </a:pPr>
            <a:endParaRPr lang="en-US" sz="240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CATEGORÍAS PRESUPUESTARIAS</a:t>
            </a:r>
          </a:p>
          <a:p>
            <a:pPr marL="342900" indent="-342900" defTabSz="914400" rtl="0" eaLnBrk="1" latinLnBrk="0" hangingPunct="1">
              <a:lnSpc>
                <a:spcPct val="90000"/>
              </a:lnSpc>
              <a:spcBef>
                <a:spcPct val="0"/>
              </a:spcBef>
              <a:buFont typeface="Wingdings" panose="05000000000000000000" pitchFamily="2" charset="2"/>
              <a:buChar char="ü"/>
            </a:pPr>
            <a:endParaRPr lang="en-US" sz="240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EJEMPLOS DE JASON Y SOFÍA</a:t>
            </a:r>
          </a:p>
          <a:p>
            <a:pPr marL="342900" indent="-342900" defTabSz="914400" rtl="0" eaLnBrk="1" latinLnBrk="0" hangingPunct="1">
              <a:lnSpc>
                <a:spcPct val="90000"/>
              </a:lnSpc>
              <a:spcBef>
                <a:spcPct val="0"/>
              </a:spcBef>
              <a:buFont typeface="Wingdings" panose="05000000000000000000" pitchFamily="2" charset="2"/>
              <a:buChar char="ü"/>
            </a:pPr>
            <a:endParaRPr lang="en-US" sz="240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ACTIVIDAD</a:t>
            </a:r>
          </a:p>
          <a:p>
            <a:pPr marL="342900" indent="-342900" defTabSz="914400" rtl="0" eaLnBrk="1" latinLnBrk="0" hangingPunct="1">
              <a:lnSpc>
                <a:spcPct val="90000"/>
              </a:lnSpc>
              <a:spcBef>
                <a:spcPct val="0"/>
              </a:spcBef>
              <a:buFont typeface="Wingdings" panose="05000000000000000000" pitchFamily="2" charset="2"/>
              <a:buChar char="ü"/>
            </a:pPr>
            <a:endParaRPr lang="en-US" sz="2400">
              <a:solidFill>
                <a:schemeClr val="tx2">
                  <a:lumMod val="50000"/>
                </a:schemeClr>
              </a:solidFill>
              <a:latin typeface="Century Gothic" panose="020B0502020202020204" pitchFamily="34" charset="0"/>
              <a:ea typeface="+mj-ea"/>
              <a:cs typeface="+mj-cs"/>
            </a:endParaRP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95250" y="610286"/>
            <a:ext cx="4238625"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PLAN DE GASTOS</a:t>
            </a:r>
          </a:p>
        </p:txBody>
      </p:sp>
      <p:sp>
        <p:nvSpPr>
          <p:cNvPr id="9" name="TextBox 8"/>
          <p:cNvSpPr txBox="1"/>
          <p:nvPr/>
        </p:nvSpPr>
        <p:spPr>
          <a:xfrm>
            <a:off x="2460254" y="1389264"/>
            <a:ext cx="7172480" cy="5308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Visión general</a:t>
            </a:r>
          </a:p>
        </p:txBody>
      </p:sp>
    </p:spTree>
    <p:extLst>
      <p:ext uri="{BB962C8B-B14F-4D97-AF65-F5344CB8AC3E}">
        <p14:creationId xmlns:p14="http://schemas.microsoft.com/office/powerpoint/2010/main" val="425070247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86135" y="1441929"/>
            <a:ext cx="6815046" cy="5308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Desarrollar su plan de gastos</a:t>
            </a:r>
          </a:p>
        </p:txBody>
      </p:sp>
      <p:grpSp>
        <p:nvGrpSpPr>
          <p:cNvPr id="6" name="Group 5"/>
          <p:cNvGrpSpPr/>
          <p:nvPr/>
        </p:nvGrpSpPr>
        <p:grpSpPr>
          <a:xfrm>
            <a:off x="167719" y="2523330"/>
            <a:ext cx="11886506" cy="4568952"/>
            <a:chOff x="208474" y="2855495"/>
            <a:chExt cx="11886506" cy="4236787"/>
          </a:xfrm>
        </p:grpSpPr>
        <p:sp>
          <p:nvSpPr>
            <p:cNvPr id="5" name="Rectangle 4"/>
            <p:cNvSpPr/>
            <p:nvPr/>
          </p:nvSpPr>
          <p:spPr>
            <a:xfrm>
              <a:off x="208474" y="2855495"/>
              <a:ext cx="2754234" cy="4236787"/>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US" sz="2400" b="0" i="0" strike="noStrike" cap="none" spc="0" baseline="0">
                  <a:solidFill>
                    <a:srgbClr val="181717"/>
                  </a:solidFill>
                  <a:effectLst/>
                  <a:latin typeface="Century Gothic"/>
                  <a:ea typeface="Century Gothic"/>
                  <a:cs typeface="Century Gothic"/>
                </a:rPr>
                <a:t>Servicios identificados en la </a:t>
              </a:r>
              <a:r>
                <a:rPr lang="es-US" sz="2400" b="1" i="0" strike="noStrike" cap="none" spc="0" baseline="0">
                  <a:solidFill>
                    <a:srgbClr val="181717"/>
                  </a:solidFill>
                  <a:effectLst/>
                  <a:latin typeface="Century Gothic"/>
                  <a:ea typeface="Century Gothic"/>
                  <a:cs typeface="Century Gothic"/>
                </a:rPr>
                <a:t>planificación centrada en la persona </a:t>
              </a:r>
              <a:r>
                <a:rPr lang="es-US" sz="2400" b="0" i="0" strike="noStrike" cap="none" spc="0" baseline="0">
                  <a:solidFill>
                    <a:srgbClr val="181717"/>
                  </a:solidFill>
                  <a:effectLst/>
                  <a:latin typeface="Century Gothic"/>
                  <a:ea typeface="Century Gothic"/>
                  <a:cs typeface="Century Gothic"/>
                </a:rPr>
                <a:t>y documentados en su </a:t>
              </a:r>
              <a:r>
                <a:rPr lang="es-US" sz="2400" b="1" i="0" strike="noStrike" cap="none" spc="0" baseline="0">
                  <a:solidFill>
                    <a:srgbClr val="181717"/>
                  </a:solidFill>
                  <a:effectLst/>
                  <a:latin typeface="Century Gothic"/>
                  <a:ea typeface="Century Gothic"/>
                  <a:cs typeface="Century Gothic"/>
                </a:rPr>
                <a:t>IPP</a:t>
              </a:r>
              <a:r>
                <a:rPr lang="es-US" sz="2400" b="0" i="0" strike="noStrike" cap="none" spc="0" baseline="0">
                  <a:solidFill>
                    <a:srgbClr val="181717"/>
                  </a:solidFill>
                  <a:effectLst/>
                  <a:latin typeface="Century Gothic"/>
                  <a:ea typeface="Century Gothic"/>
                  <a:cs typeface="Century Gothic"/>
                </a:rPr>
                <a:t>.</a:t>
              </a:r>
            </a:p>
          </p:txBody>
        </p:sp>
        <p:sp>
          <p:nvSpPr>
            <p:cNvPr id="9" name="Rectangle 8"/>
            <p:cNvSpPr/>
            <p:nvPr/>
          </p:nvSpPr>
          <p:spPr>
            <a:xfrm>
              <a:off x="3137725" y="2869955"/>
              <a:ext cx="2896688"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76889" y="2887669"/>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223443" y="2869954"/>
              <a:ext cx="2871537"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Team:Berkeley/Methods/Protocols - 2013.igem.or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52" y="5670839"/>
            <a:ext cx="1021810"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6576" y="5670839"/>
            <a:ext cx="1098445" cy="10218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Category:Dollar sign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9017" y="5670839"/>
            <a:ext cx="1126591" cy="10594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ctangle 16"/>
          <p:cNvSpPr/>
          <p:nvPr/>
        </p:nvSpPr>
        <p:spPr>
          <a:xfrm>
            <a:off x="3058156" y="2620485"/>
            <a:ext cx="3144766" cy="2593391"/>
          </a:xfrm>
          <a:prstGeom prst="rect">
            <a:avLst/>
          </a:prstGeom>
        </p:spPr>
        <p:txBody>
          <a:bodyPr wrap="square">
            <a:spAutoFit/>
          </a:bodyPr>
          <a:lstStyle/>
          <a:p>
            <a:r>
              <a:rPr lang="es-US" sz="2400" b="1" i="0" strike="noStrike" cap="none" spc="0" baseline="0">
                <a:solidFill>
                  <a:srgbClr val="181717"/>
                </a:solidFill>
                <a:effectLst/>
                <a:latin typeface="Century Gothic"/>
                <a:ea typeface="Century Gothic"/>
                <a:cs typeface="Century Gothic"/>
              </a:rPr>
              <a:t>Apoyo</a:t>
            </a:r>
            <a:r>
              <a:rPr lang="es-US" sz="2000" b="1" i="0" strike="noStrike" cap="none" spc="0" baseline="0">
                <a:solidFill>
                  <a:srgbClr val="181717"/>
                </a:solidFill>
                <a:effectLst/>
                <a:latin typeface="Century Gothic"/>
                <a:ea typeface="Century Gothic"/>
                <a:cs typeface="Century Gothic"/>
              </a:rPr>
              <a:t>:</a:t>
            </a:r>
          </a:p>
          <a:p>
            <a:pPr marL="342900" indent="-342900" algn="ctr">
              <a:buFont typeface="Arial" panose="020B0604020202020204" pitchFamily="34" charset="0"/>
              <a:buChar char="•"/>
            </a:pPr>
            <a:endParaRPr lang="en-US" sz="800" b="1" u="sng">
              <a:solidFill>
                <a:schemeClr val="bg2">
                  <a:lumMod val="10000"/>
                </a:schemeClr>
              </a:solidFill>
              <a:latin typeface="Century Gothic" panose="020B0502020202020204" pitchFamily="34" charset="0"/>
            </a:endParaRPr>
          </a:p>
          <a:p>
            <a:pPr marL="342900" indent="-342900">
              <a:buFont typeface="Arial" panose="020B0604020202020204" pitchFamily="34" charset="0"/>
              <a:buChar char="•"/>
            </a:pPr>
            <a:r>
              <a:rPr lang="es-US" sz="2200" b="0" i="0" strike="noStrike" cap="none" spc="0" baseline="0">
                <a:solidFill>
                  <a:srgbClr val="181717"/>
                </a:solidFill>
                <a:effectLst/>
                <a:latin typeface="Century Gothic"/>
                <a:ea typeface="Century Gothic"/>
                <a:cs typeface="Century Gothic"/>
              </a:rPr>
              <a:t>Familia y amigos </a:t>
            </a:r>
          </a:p>
          <a:p>
            <a:pPr marL="342900" indent="-342900">
              <a:buFont typeface="Arial" panose="020B0604020202020204" pitchFamily="34" charset="0"/>
              <a:buChar char="•"/>
            </a:pPr>
            <a:r>
              <a:rPr lang="es-US" sz="2200" b="0" i="0" strike="noStrike" cap="none" spc="0" baseline="0">
                <a:solidFill>
                  <a:srgbClr val="181717"/>
                </a:solidFill>
                <a:effectLst/>
                <a:latin typeface="Century Gothic"/>
                <a:ea typeface="Century Gothic"/>
                <a:cs typeface="Century Gothic"/>
              </a:rPr>
              <a:t>Coordinador de servicios</a:t>
            </a:r>
          </a:p>
          <a:p>
            <a:pPr marL="342900" indent="-342900">
              <a:buFont typeface="Arial" panose="020B0604020202020204" pitchFamily="34" charset="0"/>
              <a:buChar char="•"/>
            </a:pPr>
            <a:r>
              <a:rPr lang="es-US" sz="2200" b="0" i="0" strike="noStrike" cap="none" spc="0" baseline="0">
                <a:solidFill>
                  <a:srgbClr val="181717"/>
                </a:solidFill>
                <a:effectLst/>
                <a:latin typeface="Century Gothic"/>
                <a:ea typeface="Century Gothic"/>
                <a:cs typeface="Century Gothic"/>
              </a:rPr>
              <a:t>Facilitador independiente </a:t>
            </a:r>
          </a:p>
          <a:p>
            <a:pPr marL="342900" indent="-342900">
              <a:buFont typeface="Arial" panose="020B0604020202020204" pitchFamily="34" charset="0"/>
              <a:buChar char="•"/>
            </a:pPr>
            <a:r>
              <a:rPr lang="es-US" sz="2200" b="0" i="0" strike="noStrike" cap="none" spc="0" baseline="0">
                <a:solidFill>
                  <a:srgbClr val="181717"/>
                </a:solidFill>
                <a:effectLst/>
                <a:latin typeface="Century Gothic"/>
                <a:ea typeface="Century Gothic"/>
                <a:cs typeface="Century Gothic"/>
              </a:rPr>
              <a:t>FMS</a:t>
            </a:r>
          </a:p>
        </p:txBody>
      </p:sp>
      <p:sp>
        <p:nvSpPr>
          <p:cNvPr id="18" name="Rectangle 17"/>
          <p:cNvSpPr/>
          <p:nvPr/>
        </p:nvSpPr>
        <p:spPr>
          <a:xfrm>
            <a:off x="6272337" y="2620485"/>
            <a:ext cx="2660141" cy="2715433"/>
          </a:xfrm>
          <a:prstGeom prst="rect">
            <a:avLst/>
          </a:prstGeom>
        </p:spPr>
        <p:txBody>
          <a:bodyPr wrap="square">
            <a:spAutoFit/>
          </a:bodyPr>
          <a:lstStyle/>
          <a:p>
            <a:r>
              <a:rPr lang="es-US" sz="2400" b="1" i="0" strike="noStrike" cap="none" spc="0" baseline="0">
                <a:solidFill>
                  <a:srgbClr val="181717"/>
                </a:solidFill>
                <a:effectLst/>
                <a:latin typeface="Century Gothic"/>
                <a:ea typeface="Century Gothic"/>
                <a:cs typeface="Century Gothic"/>
              </a:rPr>
              <a:t>Determinar:</a:t>
            </a:r>
          </a:p>
          <a:p>
            <a:endParaRPr lang="en-US" sz="800" b="1">
              <a:solidFill>
                <a:schemeClr val="bg2">
                  <a:lumMod val="10000"/>
                </a:schemeClr>
              </a:solidFill>
              <a:latin typeface="Century Gothic" panose="020B0502020202020204" pitchFamily="34" charset="0"/>
            </a:endParaRPr>
          </a:p>
          <a:p>
            <a:r>
              <a:rPr lang="es-US" sz="2200" b="0" i="0" strike="noStrike" cap="none" spc="0" baseline="0">
                <a:solidFill>
                  <a:srgbClr val="181717"/>
                </a:solidFill>
                <a:effectLst/>
                <a:latin typeface="Century Gothic"/>
                <a:ea typeface="Century Gothic"/>
                <a:cs typeface="Century Gothic"/>
              </a:rPr>
              <a:t>Los servicios </a:t>
            </a:r>
            <a:r>
              <a:rPr lang="es-US" sz="2200" b="1" i="0" strike="noStrike" cap="none" spc="0" baseline="0">
                <a:solidFill>
                  <a:srgbClr val="181717"/>
                </a:solidFill>
                <a:effectLst/>
                <a:latin typeface="Century Gothic"/>
                <a:ea typeface="Century Gothic"/>
                <a:cs typeface="Century Gothic"/>
              </a:rPr>
              <a:t>genéricos</a:t>
            </a:r>
            <a:r>
              <a:rPr lang="es-US" sz="2200" b="0" i="0" strike="noStrike" cap="none" spc="0" baseline="0">
                <a:solidFill>
                  <a:srgbClr val="181717"/>
                </a:solidFill>
                <a:effectLst/>
                <a:latin typeface="Century Gothic"/>
                <a:ea typeface="Century Gothic"/>
                <a:cs typeface="Century Gothic"/>
              </a:rPr>
              <a:t> </a:t>
            </a:r>
          </a:p>
          <a:p>
            <a:endParaRPr lang="en-US" sz="800">
              <a:solidFill>
                <a:schemeClr val="bg2">
                  <a:lumMod val="10000"/>
                </a:schemeClr>
              </a:solidFill>
              <a:latin typeface="Century Gothic" panose="020B0502020202020204" pitchFamily="34" charset="0"/>
            </a:endParaRPr>
          </a:p>
          <a:p>
            <a:r>
              <a:rPr lang="es-US" sz="2200" b="0" i="0" strike="noStrike" cap="none" spc="0" baseline="0">
                <a:solidFill>
                  <a:srgbClr val="181717"/>
                </a:solidFill>
                <a:effectLst/>
                <a:latin typeface="Century Gothic"/>
                <a:ea typeface="Century Gothic"/>
                <a:cs typeface="Century Gothic"/>
              </a:rPr>
              <a:t>¿Qué servicios </a:t>
            </a:r>
            <a:r>
              <a:rPr lang="es-US" sz="2200" b="1" i="0" u="sng" strike="noStrike" cap="none" spc="0" baseline="0">
                <a:solidFill>
                  <a:srgbClr val="181717"/>
                </a:solidFill>
                <a:effectLst/>
                <a:uFill>
                  <a:solidFill>
                    <a:srgbClr val="181717"/>
                  </a:solidFill>
                </a:uFill>
                <a:latin typeface="Century Gothic"/>
                <a:ea typeface="Century Gothic"/>
                <a:cs typeface="Century Gothic"/>
              </a:rPr>
              <a:t>no</a:t>
            </a:r>
            <a:r>
              <a:rPr lang="es-US" sz="2200" b="0" i="0" strike="noStrike" cap="none" spc="0" baseline="0">
                <a:solidFill>
                  <a:srgbClr val="181717"/>
                </a:solidFill>
                <a:effectLst/>
                <a:latin typeface="Century Gothic"/>
                <a:ea typeface="Century Gothic"/>
                <a:cs typeface="Century Gothic"/>
              </a:rPr>
              <a:t> provienen de su presupuesto individual?  </a:t>
            </a:r>
          </a:p>
        </p:txBody>
      </p:sp>
      <p:sp>
        <p:nvSpPr>
          <p:cNvPr id="19" name="Rectangle 18"/>
          <p:cNvSpPr/>
          <p:nvPr/>
        </p:nvSpPr>
        <p:spPr>
          <a:xfrm>
            <a:off x="9207215" y="2620485"/>
            <a:ext cx="2907613" cy="2929006"/>
          </a:xfrm>
          <a:prstGeom prst="rect">
            <a:avLst/>
          </a:prstGeom>
        </p:spPr>
        <p:txBody>
          <a:bodyPr wrap="square">
            <a:spAutoFit/>
          </a:bodyPr>
          <a:lstStyle/>
          <a:p>
            <a:r>
              <a:rPr lang="es-US" sz="2400" b="1" i="0" strike="noStrike" cap="none" spc="0" baseline="0">
                <a:solidFill>
                  <a:srgbClr val="181717"/>
                </a:solidFill>
                <a:effectLst/>
                <a:latin typeface="Century Gothic"/>
                <a:ea typeface="Century Gothic"/>
                <a:cs typeface="Century Gothic"/>
              </a:rPr>
              <a:t>Determinar</a:t>
            </a:r>
            <a:r>
              <a:rPr lang="es-US" sz="2200" b="0" i="0" strike="noStrike" cap="none" spc="0" baseline="0">
                <a:solidFill>
                  <a:srgbClr val="181717"/>
                </a:solidFill>
                <a:effectLst/>
                <a:latin typeface="Century Gothic"/>
                <a:ea typeface="Century Gothic"/>
                <a:cs typeface="Century Gothic"/>
              </a:rPr>
              <a:t>:</a:t>
            </a:r>
          </a:p>
          <a:p>
            <a:endParaRPr lang="en-US" sz="800">
              <a:solidFill>
                <a:schemeClr val="bg2">
                  <a:lumMod val="10000"/>
                </a:schemeClr>
              </a:solidFill>
              <a:latin typeface="Century Gothic" panose="020B0502020202020204" pitchFamily="34" charset="0"/>
            </a:endParaRPr>
          </a:p>
          <a:p>
            <a:pPr marL="285750" indent="-285750">
              <a:buFont typeface="Arial" panose="020B0604020202020204" pitchFamily="34" charset="0"/>
              <a:buChar char="•"/>
            </a:pPr>
            <a:r>
              <a:rPr lang="es-US" sz="2200" b="0" i="0" strike="noStrike" cap="none" spc="0" baseline="0">
                <a:solidFill>
                  <a:srgbClr val="181717"/>
                </a:solidFill>
                <a:effectLst/>
                <a:latin typeface="Century Gothic"/>
                <a:ea typeface="Century Gothic"/>
                <a:cs typeface="Century Gothic"/>
              </a:rPr>
              <a:t>¿Quién?</a:t>
            </a:r>
          </a:p>
          <a:p>
            <a:pPr marL="285750" indent="-285750">
              <a:buFont typeface="Arial" panose="020B0604020202020204" pitchFamily="34" charset="0"/>
              <a:buChar char="•"/>
            </a:pPr>
            <a:r>
              <a:rPr lang="es-US" sz="2200" b="0" i="0" strike="noStrike" cap="none" spc="0" baseline="0">
                <a:solidFill>
                  <a:srgbClr val="181717"/>
                </a:solidFill>
                <a:effectLst/>
                <a:latin typeface="Century Gothic"/>
                <a:ea typeface="Century Gothic"/>
                <a:cs typeface="Century Gothic"/>
              </a:rPr>
              <a:t>¿Con qué frecuencia?</a:t>
            </a:r>
          </a:p>
          <a:p>
            <a:pPr marL="285750" indent="-285750">
              <a:buFont typeface="Arial" panose="020B0604020202020204" pitchFamily="34" charset="0"/>
              <a:buChar char="•"/>
            </a:pPr>
            <a:r>
              <a:rPr lang="es-US" sz="2200" b="0" i="0" strike="noStrike" cap="none" spc="0" baseline="0">
                <a:solidFill>
                  <a:srgbClr val="181717"/>
                </a:solidFill>
                <a:effectLst/>
                <a:latin typeface="Century Gothic"/>
                <a:ea typeface="Century Gothic"/>
                <a:cs typeface="Century Gothic"/>
              </a:rPr>
              <a:t>¿Cuándo? </a:t>
            </a:r>
          </a:p>
          <a:p>
            <a:pPr marL="285750" indent="-285750">
              <a:buFont typeface="Arial" panose="020B0604020202020204" pitchFamily="34" charset="0"/>
              <a:buChar char="•"/>
            </a:pPr>
            <a:r>
              <a:rPr lang="es-US" sz="2200" b="0" i="0" strike="noStrike" cap="none" spc="0" baseline="0">
                <a:solidFill>
                  <a:srgbClr val="181717"/>
                </a:solidFill>
                <a:effectLst/>
                <a:latin typeface="Century Gothic"/>
                <a:ea typeface="Century Gothic"/>
                <a:cs typeface="Century Gothic"/>
              </a:rPr>
              <a:t>¿Duración de tiempo?</a:t>
            </a:r>
          </a:p>
          <a:p>
            <a:pPr marL="285750" indent="-285750">
              <a:buFont typeface="Arial" panose="020B0604020202020204" pitchFamily="34" charset="0"/>
              <a:buChar char="•"/>
            </a:pPr>
            <a:r>
              <a:rPr lang="es-US" sz="2200" b="0" i="0" strike="noStrike" cap="none" spc="0" baseline="0">
                <a:solidFill>
                  <a:srgbClr val="181717"/>
                </a:solidFill>
                <a:effectLst/>
                <a:latin typeface="Century Gothic"/>
                <a:ea typeface="Century Gothic"/>
                <a:cs typeface="Century Gothic"/>
              </a:rPr>
              <a:t>¿Costo?</a:t>
            </a:r>
          </a:p>
        </p:txBody>
      </p:sp>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PLAN DE GASTOS</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rcRect l="-11029" t="-18579" r="-6618" b="-14755"/>
          <a:stretch>
            <a:fillRect/>
          </a:stretch>
        </p:blipFill>
        <p:spPr>
          <a:xfrm>
            <a:off x="7053218" y="5652030"/>
            <a:ext cx="1095721" cy="1059428"/>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8403782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6" y="1501745"/>
            <a:ext cx="12204192" cy="4801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800" b="1" i="0" strike="noStrike" cap="none" spc="0" baseline="0" dirty="0">
                <a:solidFill>
                  <a:srgbClr val="000000"/>
                </a:solidFill>
                <a:effectLst/>
                <a:latin typeface="Century Gothic"/>
                <a:ea typeface="Century Gothic"/>
                <a:cs typeface="Century Gothic"/>
              </a:rPr>
              <a:t>Categorías presupuestarias</a:t>
            </a:r>
          </a:p>
        </p:txBody>
      </p:sp>
      <p:grpSp>
        <p:nvGrpSpPr>
          <p:cNvPr id="6" name="Group 5"/>
          <p:cNvGrpSpPr/>
          <p:nvPr/>
        </p:nvGrpSpPr>
        <p:grpSpPr>
          <a:xfrm>
            <a:off x="339580" y="2743200"/>
            <a:ext cx="11430111" cy="3831457"/>
            <a:chOff x="6176889" y="2887669"/>
            <a:chExt cx="9147149" cy="4204613"/>
          </a:xfrm>
        </p:grpSpPr>
        <p:sp>
          <p:nvSpPr>
            <p:cNvPr id="11" name="Rectangle 10"/>
            <p:cNvSpPr/>
            <p:nvPr/>
          </p:nvSpPr>
          <p:spPr>
            <a:xfrm>
              <a:off x="6176889" y="2887669"/>
              <a:ext cx="3970245"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172668" y="2887669"/>
              <a:ext cx="4151370" cy="4204613"/>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Category:Dollar sign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606" y="1404006"/>
            <a:ext cx="1553316" cy="14607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 Placeholder 1">
            <a:extLst>
              <a:ext uri="{FF2B5EF4-FFF2-40B4-BE49-F238E27FC236}">
                <a16:creationId xmlns:a16="http://schemas.microsoft.com/office/drawing/2014/main" id="{3417B6EF-8405-2243-858E-F34CA53EEAE4}"/>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21" name="TextBox 20">
            <a:extLst>
              <a:ext uri="{FF2B5EF4-FFF2-40B4-BE49-F238E27FC236}">
                <a16:creationId xmlns:a16="http://schemas.microsoft.com/office/drawing/2014/main" id="{3C0E284A-4D29-6940-85B4-E75F1ED7B197}"/>
              </a:ext>
            </a:extLst>
          </p:cNvPr>
          <p:cNvSpPr txBox="1"/>
          <p:nvPr/>
        </p:nvSpPr>
        <p:spPr>
          <a:xfrm>
            <a:off x="105673" y="589468"/>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PLAN DE GASTOS</a:t>
            </a:r>
          </a:p>
        </p:txBody>
      </p:sp>
      <p:sp>
        <p:nvSpPr>
          <p:cNvPr id="3" name="TextBox 2"/>
          <p:cNvSpPr txBox="1"/>
          <p:nvPr/>
        </p:nvSpPr>
        <p:spPr>
          <a:xfrm>
            <a:off x="339580" y="2935302"/>
            <a:ext cx="4966107" cy="2837474"/>
          </a:xfrm>
          <a:prstGeom prst="rect">
            <a:avLst/>
          </a:prstGeom>
          <a:noFill/>
        </p:spPr>
        <p:txBody>
          <a:bodyPr wrap="square" rtlCol="0">
            <a:spAutoFit/>
          </a:bodyPr>
          <a:lstStyle/>
          <a:p>
            <a:endParaRPr lang="en-US" sz="2000" b="1">
              <a:solidFill>
                <a:schemeClr val="bg2">
                  <a:lumMod val="10000"/>
                </a:schemeClr>
              </a:solidFill>
              <a:latin typeface="Century Gothic" panose="020B0502020202020204" pitchFamily="34" charset="0"/>
            </a:endParaRPr>
          </a:p>
          <a:p>
            <a:pPr algn="ctr"/>
            <a:r>
              <a:rPr lang="es-US" sz="2000" b="1" i="0" u="sng" strike="noStrike" cap="none" spc="0" baseline="0">
                <a:solidFill>
                  <a:srgbClr val="181717"/>
                </a:solidFill>
                <a:effectLst/>
                <a:uFill>
                  <a:solidFill>
                    <a:srgbClr val="181717"/>
                  </a:solidFill>
                </a:uFill>
                <a:latin typeface="Century Gothic"/>
                <a:ea typeface="Century Gothic"/>
                <a:cs typeface="Century Gothic"/>
              </a:rPr>
              <a:t>Las 3 categorías presupuestarias </a:t>
            </a:r>
          </a:p>
          <a:p>
            <a:pPr algn="ctr"/>
            <a:endParaRPr lang="en-US" sz="2000" b="1">
              <a:solidFill>
                <a:schemeClr val="bg2">
                  <a:lumMod val="10000"/>
                </a:schemeClr>
              </a:solidFill>
              <a:latin typeface="Century Gothic" panose="020B0502020202020204" pitchFamily="34" charset="0"/>
            </a:endParaRPr>
          </a:p>
          <a:p>
            <a:pPr algn="ctr"/>
            <a:r>
              <a:rPr lang="es-US" sz="2000" b="1" i="0" strike="noStrike" cap="none" spc="0" baseline="0">
                <a:solidFill>
                  <a:srgbClr val="181717"/>
                </a:solidFill>
                <a:effectLst/>
                <a:latin typeface="Century Gothic"/>
                <a:ea typeface="Century Gothic"/>
                <a:cs typeface="Century Gothic"/>
              </a:rPr>
              <a:t>Organizar la vida</a:t>
            </a:r>
          </a:p>
          <a:p>
            <a:pPr algn="ctr"/>
            <a:endParaRPr lang="en-US" sz="2000" b="1">
              <a:solidFill>
                <a:schemeClr val="bg2">
                  <a:lumMod val="10000"/>
                </a:schemeClr>
              </a:solidFill>
              <a:latin typeface="Century Gothic" panose="020B0502020202020204" pitchFamily="34" charset="0"/>
            </a:endParaRPr>
          </a:p>
          <a:p>
            <a:pPr algn="ctr"/>
            <a:r>
              <a:rPr lang="es-US" sz="2000" b="1" i="0" strike="noStrike" cap="none" spc="0" baseline="0">
                <a:solidFill>
                  <a:srgbClr val="181717"/>
                </a:solidFill>
                <a:effectLst/>
                <a:latin typeface="Century Gothic"/>
                <a:ea typeface="Century Gothic"/>
                <a:cs typeface="Century Gothic"/>
              </a:rPr>
              <a:t>Empleo y participación comunitaria</a:t>
            </a:r>
          </a:p>
          <a:p>
            <a:pPr algn="ctr"/>
            <a:endParaRPr lang="en-US" sz="2000" b="1">
              <a:solidFill>
                <a:schemeClr val="bg2">
                  <a:lumMod val="10000"/>
                </a:schemeClr>
              </a:solidFill>
              <a:latin typeface="Century Gothic" panose="020B0502020202020204" pitchFamily="34" charset="0"/>
            </a:endParaRPr>
          </a:p>
          <a:p>
            <a:pPr algn="ctr"/>
            <a:r>
              <a:rPr lang="es-US" sz="2000" b="1" i="0" strike="noStrike" cap="none" spc="0" baseline="0">
                <a:solidFill>
                  <a:srgbClr val="181717"/>
                </a:solidFill>
                <a:effectLst/>
                <a:latin typeface="Century Gothic"/>
                <a:ea typeface="Century Gothic"/>
                <a:cs typeface="Century Gothic"/>
              </a:rPr>
              <a:t>Salud y seguridad</a:t>
            </a:r>
          </a:p>
          <a:p>
            <a:endParaRPr lang="en-US" sz="2000" b="1">
              <a:solidFill>
                <a:schemeClr val="bg2">
                  <a:lumMod val="10000"/>
                </a:schemeClr>
              </a:solidFill>
              <a:latin typeface="Century Gothic" panose="020B0502020202020204" pitchFamily="34" charset="0"/>
            </a:endParaRPr>
          </a:p>
        </p:txBody>
      </p:sp>
      <p:sp>
        <p:nvSpPr>
          <p:cNvPr id="23" name="TextBox 22"/>
          <p:cNvSpPr txBox="1"/>
          <p:nvPr/>
        </p:nvSpPr>
        <p:spPr>
          <a:xfrm>
            <a:off x="6582215" y="2935302"/>
            <a:ext cx="5192664" cy="2532370"/>
          </a:xfrm>
          <a:prstGeom prst="rect">
            <a:avLst/>
          </a:prstGeom>
          <a:noFill/>
        </p:spPr>
        <p:txBody>
          <a:bodyPr wrap="square" rtlCol="0">
            <a:spAutoFit/>
          </a:bodyPr>
          <a:lstStyle/>
          <a:p>
            <a:endParaRPr lang="en-US" sz="2000" b="1">
              <a:solidFill>
                <a:schemeClr val="bg2">
                  <a:lumMod val="10000"/>
                </a:schemeClr>
              </a:solidFill>
              <a:latin typeface="Century Gothic" panose="020B0502020202020204" pitchFamily="34" charset="0"/>
            </a:endParaRPr>
          </a:p>
          <a:p>
            <a:pPr algn="ctr"/>
            <a:r>
              <a:rPr lang="es-US" sz="2000" b="1" i="0" u="sng" strike="noStrike" cap="none" spc="0" baseline="0">
                <a:solidFill>
                  <a:srgbClr val="181717"/>
                </a:solidFill>
                <a:effectLst/>
                <a:uFill>
                  <a:solidFill>
                    <a:srgbClr val="181717"/>
                  </a:solidFill>
                </a:uFill>
                <a:latin typeface="Century Gothic"/>
                <a:ea typeface="Century Gothic"/>
                <a:cs typeface="Century Gothic"/>
              </a:rPr>
              <a:t>Cambios en el plan de gastos:</a:t>
            </a:r>
          </a:p>
          <a:p>
            <a:pPr algn="ctr"/>
            <a:endParaRPr lang="en-US" sz="2000" b="1">
              <a:solidFill>
                <a:schemeClr val="bg2">
                  <a:lumMod val="10000"/>
                </a:schemeClr>
              </a:solidFill>
              <a:latin typeface="Century Gothic" panose="020B0502020202020204" pitchFamily="34" charset="0"/>
            </a:endParaRPr>
          </a:p>
          <a:p>
            <a:pPr algn="ctr"/>
            <a:r>
              <a:rPr lang="es-US" sz="2000" b="1" i="0" strike="noStrike" cap="none" spc="0" baseline="0">
                <a:solidFill>
                  <a:srgbClr val="181717"/>
                </a:solidFill>
                <a:effectLst/>
                <a:latin typeface="Century Gothic"/>
                <a:ea typeface="Century Gothic"/>
                <a:cs typeface="Century Gothic"/>
              </a:rPr>
              <a:t>Transferencia de hasta el 10% </a:t>
            </a:r>
          </a:p>
          <a:p>
            <a:pPr algn="ctr"/>
            <a:r>
              <a:rPr lang="es-US" sz="2000" b="1" i="0" strike="noStrike" cap="none" spc="0" baseline="0">
                <a:solidFill>
                  <a:srgbClr val="181717"/>
                </a:solidFill>
                <a:effectLst/>
                <a:latin typeface="Century Gothic"/>
                <a:ea typeface="Century Gothic"/>
                <a:cs typeface="Century Gothic"/>
              </a:rPr>
              <a:t>entre las categorías</a:t>
            </a:r>
          </a:p>
          <a:p>
            <a:pPr algn="ctr"/>
            <a:endParaRPr lang="en-US" sz="2000" b="1">
              <a:solidFill>
                <a:schemeClr val="bg2">
                  <a:lumMod val="10000"/>
                </a:schemeClr>
              </a:solidFill>
              <a:latin typeface="Century Gothic" panose="020B0502020202020204" pitchFamily="34" charset="0"/>
            </a:endParaRPr>
          </a:p>
          <a:p>
            <a:pPr algn="ctr"/>
            <a:r>
              <a:rPr lang="es-US" sz="2000" b="1" i="0" strike="noStrike" cap="none" spc="0" baseline="0">
                <a:solidFill>
                  <a:srgbClr val="181717"/>
                </a:solidFill>
                <a:effectLst/>
                <a:latin typeface="Century Gothic"/>
                <a:ea typeface="Century Gothic"/>
                <a:cs typeface="Century Gothic"/>
              </a:rPr>
              <a:t>Transfiriendo más del 10% </a:t>
            </a:r>
          </a:p>
          <a:p>
            <a:pPr algn="ctr"/>
            <a:r>
              <a:rPr lang="es-US" sz="2000" b="1" i="0" strike="noStrike" cap="none" spc="0" baseline="0">
                <a:solidFill>
                  <a:srgbClr val="181717"/>
                </a:solidFill>
                <a:effectLst/>
                <a:latin typeface="Century Gothic"/>
                <a:ea typeface="Century Gothic"/>
                <a:cs typeface="Century Gothic"/>
              </a:rPr>
              <a:t>entre las categorías</a:t>
            </a:r>
          </a:p>
        </p:txBody>
      </p:sp>
      <p:sp>
        <p:nvSpPr>
          <p:cNvPr id="32" name="Oval 31"/>
          <p:cNvSpPr/>
          <p:nvPr/>
        </p:nvSpPr>
        <p:spPr>
          <a:xfrm>
            <a:off x="8548914" y="1404006"/>
            <a:ext cx="1509486" cy="1460713"/>
          </a:xfrm>
          <a:prstGeom prst="ellipse">
            <a:avLst/>
          </a:prstGeom>
          <a:blipFill dpi="0" rotWithShape="1">
            <a:blip r:embed="rId4">
              <a:extLst>
                <a:ext uri="{BEBA8EAE-BF5A-486C-A8C5-ECC9F3942E4B}">
                  <a14:imgProps xmlns:a14="http://schemas.microsoft.com/office/drawing/2010/main">
                    <a14:imgLayer r:embed="rId5">
                      <a14:imgEffect>
                        <a14:saturation sat="255000"/>
                      </a14:imgEffect>
                    </a14:imgLayer>
                  </a14:imgProps>
                </a:ext>
              </a:extLst>
            </a:blip>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460505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290278" y="156584"/>
            <a:ext cx="3989361" cy="324936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outerShdw blurRad="38100" dist="38100" dir="2700000" algn="tl">
                    <a:srgbClr val="000000">
                      <a:alpha val="43137"/>
                    </a:srgbClr>
                  </a:outerShdw>
                </a:effectLst>
                <a:latin typeface="Berlin Sans FB Demi"/>
                <a:ea typeface="Berlin Sans FB Demi"/>
                <a:cs typeface="Berlin Sans FB Demi"/>
              </a:rPr>
              <a:t>Jason</a:t>
            </a:r>
            <a:r>
              <a:rPr lang="es-US" sz="2000" b="0" i="0" strike="noStrike" cap="none" spc="0" baseline="0">
                <a:solidFill>
                  <a:srgbClr val="203864"/>
                </a:solidFill>
                <a:effectLst>
                  <a:outerShdw blurRad="38100" dist="38100" dir="2700000" algn="tl">
                    <a:srgbClr val="000000">
                      <a:alpha val="43137"/>
                    </a:srgbClr>
                  </a:outerShdw>
                </a:effectLst>
                <a:latin typeface="Century Gothic"/>
                <a:ea typeface="Century Gothic"/>
                <a:cs typeface="Century Gothic"/>
              </a:rPr>
              <a:t> </a:t>
            </a:r>
          </a:p>
        </p:txBody>
      </p:sp>
      <p:grpSp>
        <p:nvGrpSpPr>
          <p:cNvPr id="17" name="Group 16"/>
          <p:cNvGrpSpPr/>
          <p:nvPr/>
        </p:nvGrpSpPr>
        <p:grpSpPr>
          <a:xfrm>
            <a:off x="534604" y="2057061"/>
            <a:ext cx="11096043" cy="1230630"/>
            <a:chOff x="436145" y="2414724"/>
            <a:chExt cx="11096043" cy="1230630"/>
          </a:xfrm>
        </p:grpSpPr>
        <p:pic>
          <p:nvPicPr>
            <p:cNvPr id="2" name="Picture 1" descr="Goal PNG Transparent Images | PNG All"/>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Team:Berkeley/Methods/Protocols - 2013.igem.org"/>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Category:Dollar sign - Wikimedia Common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Proceso administrativo: Imagenes de cabecera"/>
            <p:cNvPicPr/>
            <p:nvPr/>
          </p:nvPicPr>
          <p:blipFill>
            <a:blip r:embed="rId6">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descr="Connected Learning Initiative – Mathematics"/>
            <p:cNvPicPr/>
            <p:nvPr/>
          </p:nvPicPr>
          <p:blipFill>
            <a:blip r:embed="rId7">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lipart - Simple Computer"/>
            <p:cNvPicPr/>
            <p:nvPr/>
          </p:nvPicPr>
          <p:blipFill>
            <a:blip r:embed="rId8">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Oval 14"/>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22419" y="3351981"/>
            <a:ext cx="10952755" cy="641437"/>
            <a:chOff x="704302" y="3809999"/>
            <a:chExt cx="10952755" cy="641437"/>
          </a:xfrm>
        </p:grpSpPr>
        <p:sp>
          <p:nvSpPr>
            <p:cNvPr id="18" name="TextBox 17"/>
            <p:cNvSpPr txBox="1"/>
            <p:nvPr/>
          </p:nvSpPr>
          <p:spPr>
            <a:xfrm>
              <a:off x="704302" y="3809999"/>
              <a:ext cx="896245"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dirty="0">
                  <a:solidFill>
                    <a:srgbClr val="203864"/>
                  </a:solidFill>
                  <a:effectLst/>
                  <a:latin typeface="Century Gothic"/>
                  <a:ea typeface="Century Gothic"/>
                  <a:cs typeface="Century Gothic"/>
                </a:rPr>
                <a:t>Equipo</a:t>
              </a:r>
            </a:p>
          </p:txBody>
        </p:sp>
        <p:sp>
          <p:nvSpPr>
            <p:cNvPr id="19" name="TextBox 18"/>
            <p:cNvSpPr txBox="1"/>
            <p:nvPr/>
          </p:nvSpPr>
          <p:spPr>
            <a:xfrm>
              <a:off x="2105098" y="3809999"/>
              <a:ext cx="982425" cy="36612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0" i="0" strike="noStrike" cap="none" spc="0" baseline="0">
                  <a:solidFill>
                    <a:srgbClr val="203864"/>
                  </a:solidFill>
                  <a:effectLst/>
                  <a:latin typeface="Century Gothic"/>
                  <a:ea typeface="Century Gothic"/>
                  <a:cs typeface="Century Gothic"/>
                </a:rPr>
                <a:t>Metas</a:t>
              </a:r>
            </a:p>
          </p:txBody>
        </p:sp>
        <p:sp>
          <p:nvSpPr>
            <p:cNvPr id="20" name="TextBox 19"/>
            <p:cNvSpPr txBox="1"/>
            <p:nvPr/>
          </p:nvSpPr>
          <p:spPr>
            <a:xfrm>
              <a:off x="3553837" y="3815812"/>
              <a:ext cx="896246" cy="36612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0" i="0" strike="noStrike" cap="none" spc="0" baseline="0">
                  <a:solidFill>
                    <a:srgbClr val="203864"/>
                  </a:solidFill>
                  <a:effectLst/>
                  <a:latin typeface="Century Gothic"/>
                  <a:ea typeface="Century Gothic"/>
                  <a:cs typeface="Century Gothic"/>
                </a:rPr>
                <a:t>IPP</a:t>
              </a:r>
            </a:p>
          </p:txBody>
        </p:sp>
        <p:sp>
          <p:nvSpPr>
            <p:cNvPr id="21" name="TextBox 20"/>
            <p:cNvSpPr txBox="1"/>
            <p:nvPr/>
          </p:nvSpPr>
          <p:spPr>
            <a:xfrm>
              <a:off x="6329889" y="3844793"/>
              <a:ext cx="896245"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dirty="0">
                  <a:solidFill>
                    <a:srgbClr val="203864"/>
                  </a:solidFill>
                  <a:effectLst/>
                  <a:latin typeface="Century Gothic"/>
                  <a:ea typeface="Century Gothic"/>
                  <a:cs typeface="Century Gothic"/>
                </a:rPr>
                <a:t>Costos</a:t>
              </a:r>
            </a:p>
          </p:txBody>
        </p:sp>
        <p:sp>
          <p:nvSpPr>
            <p:cNvPr id="22" name="TextBox 21"/>
            <p:cNvSpPr txBox="1"/>
            <p:nvPr/>
          </p:nvSpPr>
          <p:spPr>
            <a:xfrm>
              <a:off x="4718065" y="3810716"/>
              <a:ext cx="1445510" cy="36612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0" i="0" strike="noStrike" cap="none" spc="0" baseline="0">
                  <a:solidFill>
                    <a:srgbClr val="203864"/>
                  </a:solidFill>
                  <a:effectLst/>
                  <a:latin typeface="Century Gothic"/>
                  <a:ea typeface="Century Gothic"/>
                  <a:cs typeface="Century Gothic"/>
                </a:rPr>
                <a:t>Genérico</a:t>
              </a:r>
            </a:p>
          </p:txBody>
        </p:sp>
        <p:sp>
          <p:nvSpPr>
            <p:cNvPr id="23" name="TextBox 22"/>
            <p:cNvSpPr txBox="1"/>
            <p:nvPr/>
          </p:nvSpPr>
          <p:spPr>
            <a:xfrm>
              <a:off x="7471975" y="3809999"/>
              <a:ext cx="1463154" cy="28623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400" b="0" i="0" strike="noStrike" cap="none" spc="0" baseline="0" dirty="0">
                  <a:solidFill>
                    <a:srgbClr val="203864"/>
                  </a:solidFill>
                  <a:effectLst/>
                  <a:latin typeface="Century Gothic"/>
                  <a:ea typeface="Century Gothic"/>
                  <a:cs typeface="Century Gothic"/>
                </a:rPr>
                <a:t>Investigación</a:t>
              </a:r>
            </a:p>
          </p:txBody>
        </p:sp>
        <p:sp>
          <p:nvSpPr>
            <p:cNvPr id="24" name="TextBox 23"/>
            <p:cNvSpPr txBox="1"/>
            <p:nvPr/>
          </p:nvSpPr>
          <p:spPr>
            <a:xfrm>
              <a:off x="9137808" y="3810000"/>
              <a:ext cx="89624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dirty="0">
                  <a:solidFill>
                    <a:srgbClr val="203864"/>
                  </a:solidFill>
                  <a:effectLst/>
                  <a:latin typeface="Century Gothic"/>
                  <a:ea typeface="Century Gothic"/>
                  <a:cs typeface="Century Gothic"/>
                </a:rPr>
                <a:t>Mate-mática</a:t>
              </a:r>
            </a:p>
          </p:txBody>
        </p:sp>
        <p:sp>
          <p:nvSpPr>
            <p:cNvPr id="25" name="TextBox 24"/>
            <p:cNvSpPr txBox="1"/>
            <p:nvPr/>
          </p:nvSpPr>
          <p:spPr>
            <a:xfrm>
              <a:off x="10279559" y="3810716"/>
              <a:ext cx="1377498" cy="64072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0" i="0" strike="noStrike" cap="none" spc="0" baseline="0">
                  <a:solidFill>
                    <a:srgbClr val="203864"/>
                  </a:solidFill>
                  <a:effectLst/>
                  <a:latin typeface="Century Gothic"/>
                  <a:ea typeface="Century Gothic"/>
                  <a:cs typeface="Century Gothic"/>
                </a:rPr>
                <a:t>Plan de gastos</a:t>
              </a:r>
            </a:p>
          </p:txBody>
        </p:sp>
      </p:grpSp>
      <p:grpSp>
        <p:nvGrpSpPr>
          <p:cNvPr id="3" name="Group 2"/>
          <p:cNvGrpSpPr/>
          <p:nvPr/>
        </p:nvGrpSpPr>
        <p:grpSpPr>
          <a:xfrm>
            <a:off x="6060146" y="4368808"/>
            <a:ext cx="2495651" cy="2076451"/>
            <a:chOff x="6242998" y="4298283"/>
            <a:chExt cx="2495651" cy="2076451"/>
          </a:xfrm>
        </p:grpSpPr>
        <p:grpSp>
          <p:nvGrpSpPr>
            <p:cNvPr id="35" name="Group 34"/>
            <p:cNvGrpSpPr/>
            <p:nvPr/>
          </p:nvGrpSpPr>
          <p:grpSpPr>
            <a:xfrm>
              <a:off x="6242998" y="4298283"/>
              <a:ext cx="2495651" cy="2076451"/>
              <a:chOff x="1600099" y="4179332"/>
              <a:chExt cx="3334234" cy="2488169"/>
            </a:xfrm>
          </p:grpSpPr>
          <p:sp>
            <p:nvSpPr>
              <p:cNvPr id="36" name="Rectangle 35"/>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p:cNvSpPr txBox="1"/>
            <p:nvPr/>
          </p:nvSpPr>
          <p:spPr>
            <a:xfrm>
              <a:off x="6451779" y="4992278"/>
              <a:ext cx="2034066" cy="750558"/>
            </a:xfrm>
            <a:prstGeom prst="rect">
              <a:avLst/>
            </a:prstGeom>
            <a:noFill/>
          </p:spPr>
          <p:txBody>
            <a:bodyPr wrap="square" rtlCol="0">
              <a:spAutoFit/>
            </a:bodyPr>
            <a:lstStyle/>
            <a:p>
              <a:pPr algn="ctr">
                <a:lnSpc>
                  <a:spcPct val="90000"/>
                </a:lnSpc>
                <a:spcBef>
                  <a:spcPct val="0"/>
                </a:spcBef>
              </a:pPr>
              <a:r>
                <a:rPr lang="es-US" sz="2400" b="0" i="0" strike="noStrike" cap="none" spc="0" baseline="0">
                  <a:solidFill>
                    <a:srgbClr val="203864"/>
                  </a:solidFill>
                  <a:effectLst/>
                  <a:latin typeface="Century Gothic"/>
                  <a:ea typeface="Century Gothic"/>
                  <a:cs typeface="Century Gothic"/>
                </a:rPr>
                <a:t>PLAN DE GASTOS</a:t>
              </a:r>
            </a:p>
          </p:txBody>
        </p:sp>
      </p:grpSp>
      <p:sp>
        <p:nvSpPr>
          <p:cNvPr id="42" name="Equal 41"/>
          <p:cNvSpPr/>
          <p:nvPr/>
        </p:nvSpPr>
        <p:spPr>
          <a:xfrm>
            <a:off x="8627284" y="506917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p:cNvSpPr txBox="1"/>
          <p:nvPr/>
        </p:nvSpPr>
        <p:spPr>
          <a:xfrm>
            <a:off x="9604047" y="5056169"/>
            <a:ext cx="2338205" cy="695639"/>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4400" b="0" i="0" strike="noStrike" cap="none" spc="0" baseline="0">
                <a:solidFill>
                  <a:srgbClr val="203864"/>
                </a:solidFill>
                <a:effectLst/>
                <a:latin typeface="Century Gothic"/>
                <a:ea typeface="Century Gothic"/>
                <a:cs typeface="Century Gothic"/>
              </a:rPr>
              <a:t>$58.804</a:t>
            </a:r>
          </a:p>
        </p:txBody>
      </p:sp>
      <p:sp>
        <p:nvSpPr>
          <p:cNvPr id="40" name="Text Placeholder 1">
            <a:extLst>
              <a:ext uri="{FF2B5EF4-FFF2-40B4-BE49-F238E27FC236}">
                <a16:creationId xmlns:a16="http://schemas.microsoft.com/office/drawing/2014/main" id="{167A4F1E-8B5D-4447-84F7-A4CE43D054B5}"/>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sp>
        <p:nvSpPr>
          <p:cNvPr id="45" name="TextBox 44">
            <a:extLst>
              <a:ext uri="{FF2B5EF4-FFF2-40B4-BE49-F238E27FC236}">
                <a16:creationId xmlns:a16="http://schemas.microsoft.com/office/drawing/2014/main" id="{3C0E284A-4D29-6940-85B4-E75F1ED7B197}"/>
              </a:ext>
            </a:extLst>
          </p:cNvPr>
          <p:cNvSpPr txBox="1"/>
          <p:nvPr/>
        </p:nvSpPr>
        <p:spPr>
          <a:xfrm>
            <a:off x="105673" y="589468"/>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PLAN DE GASTOS</a:t>
            </a:r>
          </a:p>
        </p:txBody>
      </p:sp>
      <p:grpSp>
        <p:nvGrpSpPr>
          <p:cNvPr id="46" name="Group 45"/>
          <p:cNvGrpSpPr/>
          <p:nvPr/>
        </p:nvGrpSpPr>
        <p:grpSpPr>
          <a:xfrm>
            <a:off x="323344" y="4379560"/>
            <a:ext cx="2597825" cy="2019370"/>
            <a:chOff x="555056" y="4340884"/>
            <a:chExt cx="2481617" cy="2019370"/>
          </a:xfrm>
        </p:grpSpPr>
        <p:sp>
          <p:nvSpPr>
            <p:cNvPr id="47" name="Rectangle 46"/>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47597" y="4943465"/>
              <a:ext cx="2034066" cy="646331"/>
            </a:xfrm>
            <a:prstGeom prst="rect">
              <a:avLst/>
            </a:prstGeom>
            <a:noFill/>
          </p:spPr>
          <p:txBody>
            <a:bodyPr wrap="square" rtlCol="0">
              <a:spAutoFit/>
            </a:bodyPr>
            <a:lstStyle/>
            <a:p>
              <a:pPr algn="ctr">
                <a:lnSpc>
                  <a:spcPct val="90000"/>
                </a:lnSpc>
                <a:spcBef>
                  <a:spcPct val="0"/>
                </a:spcBef>
              </a:pPr>
              <a:r>
                <a:rPr lang="es-US" sz="2000" b="0" i="0" strike="noStrike" cap="none" spc="0" baseline="0" dirty="0">
                  <a:solidFill>
                    <a:srgbClr val="203864"/>
                  </a:solidFill>
                  <a:effectLst/>
                  <a:latin typeface="Century Gothic"/>
                  <a:ea typeface="Century Gothic"/>
                  <a:cs typeface="Century Gothic"/>
                </a:rPr>
                <a:t>PRESUPUESTO INDIVIDUAL </a:t>
              </a:r>
            </a:p>
          </p:txBody>
        </p:sp>
      </p:grpSp>
      <p:sp>
        <p:nvSpPr>
          <p:cNvPr id="50" name="Equal 49"/>
          <p:cNvSpPr/>
          <p:nvPr/>
        </p:nvSpPr>
        <p:spPr>
          <a:xfrm>
            <a:off x="2881945" y="5056169"/>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p:cNvSpPr txBox="1"/>
          <p:nvPr/>
        </p:nvSpPr>
        <p:spPr>
          <a:xfrm>
            <a:off x="3652791" y="5026928"/>
            <a:ext cx="2338205" cy="695639"/>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4400" b="0" i="0" strike="noStrike" cap="none" spc="0" baseline="0">
                <a:solidFill>
                  <a:srgbClr val="203864"/>
                </a:solidFill>
                <a:effectLst/>
                <a:latin typeface="Century Gothic"/>
                <a:ea typeface="Century Gothic"/>
                <a:cs typeface="Century Gothic"/>
              </a:rPr>
              <a:t>$63.100</a:t>
            </a:r>
          </a:p>
        </p:txBody>
      </p:sp>
      <p:pic>
        <p:nvPicPr>
          <p:cNvPr id="38" name="Picture 37"/>
          <p:cNvPicPr>
            <a:picLocks noChangeAspect="1"/>
          </p:cNvPicPr>
          <p:nvPr/>
        </p:nvPicPr>
        <p:blipFill>
          <a:blip r:embed="rId11">
            <a:extLst>
              <a:ext uri="{28A0092B-C50C-407E-A947-70E740481C1C}">
                <a14:useLocalDpi xmlns:a14="http://schemas.microsoft.com/office/drawing/2010/main" val="0"/>
              </a:ext>
            </a:extLst>
          </a:blip>
          <a:srcRect l="-11029" t="-18579" r="-6618" b="-14755"/>
          <a:stretch>
            <a:fillRect/>
          </a:stretch>
        </p:blipFill>
        <p:spPr>
          <a:xfrm>
            <a:off x="4746647" y="2075870"/>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2682011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56634" y="1393834"/>
            <a:ext cx="3777817" cy="601457"/>
            <a:chOff x="6242998" y="4298283"/>
            <a:chExt cx="2495651" cy="2076451"/>
          </a:xfrm>
        </p:grpSpPr>
        <p:grpSp>
          <p:nvGrpSpPr>
            <p:cNvPr id="22" name="Group 21"/>
            <p:cNvGrpSpPr/>
            <p:nvPr/>
          </p:nvGrpSpPr>
          <p:grpSpPr>
            <a:xfrm>
              <a:off x="6242998" y="4298283"/>
              <a:ext cx="2495651" cy="2076451"/>
              <a:chOff x="1600099" y="4179332"/>
              <a:chExt cx="3334234" cy="2488169"/>
            </a:xfrm>
          </p:grpSpPr>
          <p:sp>
            <p:nvSpPr>
              <p:cNvPr id="24" name="Rectangle 23"/>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hlinkClick r:id="rId3" action="ppaction://hlinkfile"/>
            </p:cNvPr>
            <p:cNvSpPr txBox="1"/>
            <p:nvPr/>
          </p:nvSpPr>
          <p:spPr>
            <a:xfrm>
              <a:off x="6463983" y="4741900"/>
              <a:ext cx="2034066" cy="1264001"/>
            </a:xfrm>
            <a:prstGeom prst="rect">
              <a:avLst/>
            </a:prstGeom>
            <a:noFill/>
          </p:spPr>
          <p:txBody>
            <a:bodyPr wrap="square" rtlCol="0" anchor="ctr">
              <a:spAutoFit/>
            </a:bodyPr>
            <a:lstStyle/>
            <a:p>
              <a:pPr algn="ctr">
                <a:lnSpc>
                  <a:spcPct val="90000"/>
                </a:lnSpc>
                <a:spcBef>
                  <a:spcPct val="0"/>
                </a:spcBef>
              </a:pPr>
              <a:r>
                <a:rPr lang="es-US" sz="2000" b="0" i="0" strike="noStrike" cap="none" spc="0" baseline="0">
                  <a:solidFill>
                    <a:srgbClr val="203864"/>
                  </a:solidFill>
                  <a:effectLst/>
                  <a:latin typeface="Century Gothic"/>
                  <a:ea typeface="Century Gothic"/>
                  <a:cs typeface="Century Gothic"/>
                  <a:hlinkClick r:id="rId4" history="0"/>
                </a:rPr>
                <a:t>* PLAN DE GASTOS</a:t>
              </a:r>
            </a:p>
          </p:txBody>
        </p:sp>
      </p:grpSp>
      <p:graphicFrame>
        <p:nvGraphicFramePr>
          <p:cNvPr id="8" name="Table 7"/>
          <p:cNvGraphicFramePr>
            <a:graphicFrameLocks noGrp="1"/>
          </p:cNvGraphicFramePr>
          <p:nvPr>
            <p:extLst>
              <p:ext uri="{D42A27DB-BD31-4B8C-83A1-F6EECF244321}">
                <p14:modId xmlns:p14="http://schemas.microsoft.com/office/powerpoint/2010/main" val="446749212"/>
              </p:ext>
            </p:extLst>
          </p:nvPr>
        </p:nvGraphicFramePr>
        <p:xfrm>
          <a:off x="435429" y="2101492"/>
          <a:ext cx="5820228" cy="4492006"/>
        </p:xfrm>
        <a:graphic>
          <a:graphicData uri="http://schemas.openxmlformats.org/drawingml/2006/table">
            <a:tbl>
              <a:tblPr firstRow="1" bandRow="1">
                <a:tableStyleId>{5C22544A-7EE6-4342-B048-85BDC9FD1C3A}</a:tableStyleId>
              </a:tblPr>
              <a:tblGrid>
                <a:gridCol w="3363638">
                  <a:extLst>
                    <a:ext uri="{9D8B030D-6E8A-4147-A177-3AD203B41FA5}">
                      <a16:colId xmlns:a16="http://schemas.microsoft.com/office/drawing/2014/main" val="20000"/>
                    </a:ext>
                  </a:extLst>
                </a:gridCol>
                <a:gridCol w="2456590">
                  <a:extLst>
                    <a:ext uri="{9D8B030D-6E8A-4147-A177-3AD203B41FA5}">
                      <a16:colId xmlns:a16="http://schemas.microsoft.com/office/drawing/2014/main" val="20001"/>
                    </a:ext>
                  </a:extLst>
                </a:gridCol>
              </a:tblGrid>
              <a:tr h="353213">
                <a:tc>
                  <a:txBody>
                    <a:bodyPr/>
                    <a:lstStyle/>
                    <a:p>
                      <a:r>
                        <a:rPr lang="es-US" sz="1800" b="1" i="0" strike="noStrike" cap="none" spc="0" baseline="0">
                          <a:solidFill>
                            <a:srgbClr val="FFFFFF"/>
                          </a:solidFill>
                          <a:effectLst/>
                          <a:latin typeface="Calibri"/>
                          <a:ea typeface="Calibri"/>
                          <a:cs typeface="Calibri"/>
                        </a:rPr>
                        <a:t>SERVICIO</a:t>
                      </a:r>
                    </a:p>
                  </a:txBody>
                  <a:tcPr marL="51435" marR="5143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s-US" sz="1800" b="1" i="0" strike="noStrike" cap="none" spc="0" baseline="0">
                          <a:solidFill>
                            <a:srgbClr val="FFFFFF"/>
                          </a:solidFill>
                          <a:effectLst/>
                          <a:latin typeface="Calibri"/>
                          <a:ea typeface="Calibri"/>
                          <a:cs typeface="Calibri"/>
                        </a:rPr>
                        <a:t>CANTIDAD</a:t>
                      </a:r>
                    </a:p>
                  </a:txBody>
                  <a:tcPr marL="51435" marR="5143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53213">
                <a:tc>
                  <a:txBody>
                    <a:bodyPr/>
                    <a:lstStyle/>
                    <a:p>
                      <a:r>
                        <a:rPr lang="es-US" sz="1800" b="0" i="0" strike="noStrike" cap="none" spc="0" baseline="0">
                          <a:solidFill>
                            <a:srgbClr val="000000"/>
                          </a:solidFill>
                          <a:effectLst/>
                          <a:latin typeface="Calibri"/>
                          <a:ea typeface="Calibri"/>
                          <a:cs typeface="Calibri"/>
                        </a:rPr>
                        <a:t>Apoyos de empleo</a:t>
                      </a:r>
                    </a:p>
                  </a:txBody>
                  <a:tcPr marL="51435" marR="51435">
                    <a:lnL w="12700" cap="flat" cmpd="sng" algn="ctr">
                      <a:solidFill>
                        <a:schemeClr val="tx1"/>
                      </a:solidFill>
                      <a:prstDash val="solid"/>
                      <a:round/>
                      <a:headEnd type="none" w="med" len="med"/>
                      <a:tailEnd type="none" w="med" len="med"/>
                    </a:lnL>
                  </a:tcPr>
                </a:tc>
                <a:tc>
                  <a:txBody>
                    <a:bodyPr/>
                    <a:lstStyle/>
                    <a:p>
                      <a:r>
                        <a:rPr lang="es-US" sz="1800" b="0" i="0" strike="noStrike" cap="none" spc="0" baseline="0">
                          <a:solidFill>
                            <a:srgbClr val="000000"/>
                          </a:solidFill>
                          <a:effectLst/>
                          <a:latin typeface="Calibri"/>
                          <a:ea typeface="Calibri"/>
                          <a:cs typeface="Calibri"/>
                        </a:rPr>
                        <a:t>$12.960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462638">
                <a:tc>
                  <a:txBody>
                    <a:bodyPr/>
                    <a:lstStyle/>
                    <a:p>
                      <a:r>
                        <a:rPr lang="es-US" sz="1800" b="0" i="0" strike="noStrike" cap="none" spc="0" baseline="0">
                          <a:solidFill>
                            <a:srgbClr val="000000"/>
                          </a:solidFill>
                          <a:effectLst/>
                          <a:latin typeface="Calibri"/>
                          <a:ea typeface="Calibri"/>
                          <a:cs typeface="Calibri"/>
                        </a:rPr>
                        <a:t>Apoyo de la comunidad</a:t>
                      </a:r>
                    </a:p>
                  </a:txBody>
                  <a:tcPr marL="51435" marR="51435">
                    <a:lnL w="12700" cap="flat" cmpd="sng" algn="ctr">
                      <a:solidFill>
                        <a:schemeClr val="tx1"/>
                      </a:solidFill>
                      <a:prstDash val="solid"/>
                      <a:round/>
                      <a:headEnd type="none" w="med" len="med"/>
                      <a:tailEnd type="none" w="med" len="med"/>
                    </a:lnL>
                  </a:tcPr>
                </a:tc>
                <a:tc>
                  <a:txBody>
                    <a:bodyPr/>
                    <a:lstStyle/>
                    <a:p>
                      <a:r>
                        <a:rPr lang="es-US" sz="1800" b="0" i="0" strike="noStrike" cap="none" spc="0" baseline="0">
                          <a:solidFill>
                            <a:srgbClr val="000000"/>
                          </a:solidFill>
                          <a:effectLst/>
                          <a:latin typeface="Calibri"/>
                          <a:ea typeface="Calibri"/>
                          <a:cs typeface="Calibri"/>
                        </a:rPr>
                        <a:t>$8.424</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509970">
                <a:tc>
                  <a:txBody>
                    <a:bodyPr/>
                    <a:lstStyle/>
                    <a:p>
                      <a:r>
                        <a:rPr lang="es-US" sz="1800" b="0" i="0" strike="noStrike" cap="none" spc="0" baseline="0">
                          <a:solidFill>
                            <a:srgbClr val="000000"/>
                          </a:solidFill>
                          <a:effectLst/>
                          <a:latin typeface="Calibri"/>
                          <a:ea typeface="Calibri"/>
                          <a:cs typeface="Calibri"/>
                        </a:rPr>
                        <a:t>Apoyo de integración comunitaria</a:t>
                      </a:r>
                    </a:p>
                  </a:txBody>
                  <a:tcPr marL="51435" marR="51435">
                    <a:lnL w="12700" cap="flat" cmpd="sng" algn="ctr">
                      <a:solidFill>
                        <a:schemeClr val="tx1"/>
                      </a:solidFill>
                      <a:prstDash val="solid"/>
                      <a:round/>
                      <a:headEnd type="none" w="med" len="med"/>
                      <a:tailEnd type="none" w="med" len="med"/>
                    </a:lnL>
                  </a:tcPr>
                </a:tc>
                <a:tc>
                  <a:txBody>
                    <a:bodyPr/>
                    <a:lstStyle/>
                    <a:p>
                      <a:r>
                        <a:rPr lang="es-US" sz="1800" b="0" i="0" strike="noStrike" cap="none" spc="0" baseline="0">
                          <a:solidFill>
                            <a:srgbClr val="000000"/>
                          </a:solidFill>
                          <a:effectLst/>
                          <a:latin typeface="Calibri"/>
                          <a:ea typeface="Calibri"/>
                          <a:cs typeface="Calibri"/>
                        </a:rPr>
                        <a:t>$28.800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442530">
                <a:tc>
                  <a:txBody>
                    <a:bodyPr/>
                    <a:lstStyle/>
                    <a:p>
                      <a:r>
                        <a:rPr lang="es-US" sz="1800" b="0" i="0" strike="noStrike" cap="none" spc="0" baseline="0">
                          <a:solidFill>
                            <a:srgbClr val="000000"/>
                          </a:solidFill>
                          <a:effectLst/>
                          <a:latin typeface="Calibri"/>
                          <a:ea typeface="Calibri"/>
                          <a:cs typeface="Calibri"/>
                        </a:rPr>
                        <a:t>Transporte no médico</a:t>
                      </a:r>
                    </a:p>
                  </a:txBody>
                  <a:tcPr marL="51435" marR="51435">
                    <a:lnL w="12700" cap="flat" cmpd="sng" algn="ctr">
                      <a:solidFill>
                        <a:schemeClr val="tx1"/>
                      </a:solidFill>
                      <a:prstDash val="solid"/>
                      <a:round/>
                      <a:headEnd type="none" w="med" len="med"/>
                      <a:tailEnd type="none" w="med" len="med"/>
                    </a:lnL>
                  </a:tcPr>
                </a:tc>
                <a:tc>
                  <a:txBody>
                    <a:bodyPr/>
                    <a:lstStyle/>
                    <a:p>
                      <a:r>
                        <a:rPr lang="es-US" sz="1800" b="0" i="0" strike="noStrike" cap="none" spc="0" baseline="0">
                          <a:solidFill>
                            <a:srgbClr val="000000"/>
                          </a:solidFill>
                          <a:effectLst/>
                          <a:latin typeface="Calibri"/>
                          <a:ea typeface="Calibri"/>
                          <a:cs typeface="Calibri"/>
                        </a:rPr>
                        <a:t>$1.200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09970">
                <a:tc>
                  <a:txBody>
                    <a:bodyPr/>
                    <a:lstStyle/>
                    <a:p>
                      <a:r>
                        <a:rPr lang="es-US" sz="1800" b="0" i="0" strike="noStrike" cap="none" spc="0" baseline="0">
                          <a:solidFill>
                            <a:srgbClr val="000000"/>
                          </a:solidFill>
                          <a:effectLst/>
                          <a:latin typeface="Calibri"/>
                          <a:ea typeface="Calibri"/>
                          <a:cs typeface="Calibri"/>
                        </a:rPr>
                        <a:t>Apoyo de integración comunitaria</a:t>
                      </a:r>
                    </a:p>
                  </a:txBody>
                  <a:tcPr marL="51435" marR="51435">
                    <a:lnL w="12700" cap="flat" cmpd="sng" algn="ctr">
                      <a:solidFill>
                        <a:schemeClr val="tx1"/>
                      </a:solidFill>
                      <a:prstDash val="solid"/>
                      <a:round/>
                      <a:headEnd type="none" w="med" len="med"/>
                      <a:tailEnd type="none" w="med" len="med"/>
                    </a:lnL>
                  </a:tcPr>
                </a:tc>
                <a:tc>
                  <a:txBody>
                    <a:bodyPr/>
                    <a:lstStyle/>
                    <a:p>
                      <a:r>
                        <a:rPr lang="es-US" sz="1800" b="0" i="0" strike="noStrike" cap="none" spc="0" baseline="0">
                          <a:solidFill>
                            <a:srgbClr val="000000"/>
                          </a:solidFill>
                          <a:effectLst/>
                          <a:latin typeface="Calibri"/>
                          <a:ea typeface="Calibri"/>
                          <a:cs typeface="Calibri"/>
                        </a:rPr>
                        <a:t>$4.320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463778">
                <a:tc>
                  <a:txBody>
                    <a:bodyPr/>
                    <a:lstStyle/>
                    <a:p>
                      <a:r>
                        <a:rPr lang="es-US" sz="1800" b="0" i="0" strike="noStrike" cap="none" spc="0" baseline="0">
                          <a:solidFill>
                            <a:srgbClr val="000000"/>
                          </a:solidFill>
                          <a:effectLst/>
                          <a:latin typeface="Calibri"/>
                          <a:ea typeface="Calibri"/>
                          <a:cs typeface="Calibri"/>
                        </a:rPr>
                        <a:t>Apoyo de integración comunitaria</a:t>
                      </a:r>
                    </a:p>
                  </a:txBody>
                  <a:tcPr marL="51435" marR="51435">
                    <a:lnL w="12700" cap="flat" cmpd="sng" algn="ctr">
                      <a:solidFill>
                        <a:schemeClr val="tx1"/>
                      </a:solidFill>
                      <a:prstDash val="solid"/>
                      <a:round/>
                      <a:headEnd type="none" w="med" len="med"/>
                      <a:tailEnd type="none" w="med" len="med"/>
                    </a:lnL>
                  </a:tcPr>
                </a:tc>
                <a:tc>
                  <a:txBody>
                    <a:bodyPr/>
                    <a:lstStyle/>
                    <a:p>
                      <a:r>
                        <a:rPr lang="es-US" sz="1800" b="0" i="0" strike="noStrike" cap="none" spc="0" baseline="0">
                          <a:solidFill>
                            <a:srgbClr val="000000"/>
                          </a:solidFill>
                          <a:effectLst/>
                          <a:latin typeface="Calibri"/>
                          <a:ea typeface="Calibri"/>
                          <a:cs typeface="Calibri"/>
                        </a:rPr>
                        <a:t>$120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3213">
                <a:tc>
                  <a:txBody>
                    <a:bodyPr/>
                    <a:lstStyle/>
                    <a:p>
                      <a:r>
                        <a:rPr lang="es-US" sz="1800" b="0" i="0" strike="noStrike" cap="none" spc="0" baseline="0">
                          <a:solidFill>
                            <a:srgbClr val="000000"/>
                          </a:solidFill>
                          <a:effectLst/>
                          <a:latin typeface="Calibri"/>
                          <a:ea typeface="Calibri"/>
                          <a:cs typeface="Calibri"/>
                        </a:rPr>
                        <a:t>Facilitador independiente</a:t>
                      </a:r>
                    </a:p>
                  </a:txBody>
                  <a:tcPr marL="51435" marR="51435">
                    <a:lnL w="12700" cap="flat" cmpd="sng" algn="ctr">
                      <a:solidFill>
                        <a:schemeClr val="tx1"/>
                      </a:solidFill>
                      <a:prstDash val="solid"/>
                      <a:round/>
                      <a:headEnd type="none" w="med" len="med"/>
                      <a:tailEnd type="none" w="med" len="med"/>
                    </a:lnL>
                  </a:tcPr>
                </a:tc>
                <a:tc>
                  <a:txBody>
                    <a:bodyPr/>
                    <a:lstStyle/>
                    <a:p>
                      <a:r>
                        <a:rPr lang="es-US" sz="1800" b="0" i="0" strike="noStrike" cap="none" spc="0" baseline="0">
                          <a:solidFill>
                            <a:srgbClr val="000000"/>
                          </a:solidFill>
                          <a:effectLst/>
                          <a:latin typeface="Calibri"/>
                          <a:ea typeface="Calibri"/>
                          <a:cs typeface="Calibri"/>
                        </a:rPr>
                        <a:t>$1.000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618123">
                <a:tc>
                  <a:txBody>
                    <a:bodyPr/>
                    <a:lstStyle/>
                    <a:p>
                      <a:r>
                        <a:rPr lang="es-US" sz="1800" b="0" i="0" strike="noStrike" cap="none" spc="0" baseline="0">
                          <a:solidFill>
                            <a:srgbClr val="000000"/>
                          </a:solidFill>
                          <a:effectLst/>
                          <a:latin typeface="Calibri"/>
                          <a:ea typeface="Calibri"/>
                          <a:cs typeface="Calibri"/>
                        </a:rPr>
                        <a:t>Servicio de gestión financiera (FMS)</a:t>
                      </a:r>
                    </a:p>
                  </a:txBody>
                  <a:tcPr marL="51435" marR="51435">
                    <a:lnL w="12700" cap="flat" cmpd="sng" algn="ctr">
                      <a:solidFill>
                        <a:schemeClr val="tx1"/>
                      </a:solidFill>
                      <a:prstDash val="solid"/>
                      <a:round/>
                      <a:headEnd type="none" w="med" len="med"/>
                      <a:tailEnd type="none" w="med" len="med"/>
                    </a:lnL>
                  </a:tcPr>
                </a:tc>
                <a:tc>
                  <a:txBody>
                    <a:bodyPr/>
                    <a:lstStyle/>
                    <a:p>
                      <a:r>
                        <a:rPr lang="es-US" sz="1800" b="0" i="0" strike="noStrike" cap="none" spc="0" baseline="0">
                          <a:solidFill>
                            <a:srgbClr val="000000"/>
                          </a:solidFill>
                          <a:effectLst/>
                          <a:latin typeface="Calibri"/>
                          <a:ea typeface="Calibri"/>
                          <a:cs typeface="Calibri"/>
                        </a:rPr>
                        <a:t>$1.980</a:t>
                      </a:r>
                    </a:p>
                  </a:txBody>
                  <a:tcPr marL="51435" marR="5143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3213">
                <a:tc>
                  <a:txBody>
                    <a:bodyPr/>
                    <a:lstStyle/>
                    <a:p>
                      <a:pPr marL="0" marR="0">
                        <a:spcBef>
                          <a:spcPct val="0"/>
                        </a:spcBef>
                        <a:spcAft>
                          <a:spcPct val="0"/>
                        </a:spcAft>
                      </a:pPr>
                      <a:r>
                        <a:rPr lang="es-US" sz="1800" b="1" i="0" strike="noStrike" cap="none" spc="0" baseline="0">
                          <a:solidFill>
                            <a:srgbClr val="000000"/>
                          </a:solidFill>
                          <a:effectLst/>
                          <a:latin typeface="Arial"/>
                          <a:ea typeface="Arial"/>
                          <a:cs typeface="Arial"/>
                        </a:rPr>
                        <a:t>Total</a:t>
                      </a:r>
                    </a:p>
                  </a:txBody>
                  <a:tcPr marL="51435" marR="5143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ct val="0"/>
                        </a:spcBef>
                        <a:spcAft>
                          <a:spcPct val="0"/>
                        </a:spcAft>
                      </a:pPr>
                      <a:r>
                        <a:rPr lang="es-US" sz="1800" b="1" i="0" strike="noStrike" cap="none" spc="0" baseline="0">
                          <a:solidFill>
                            <a:srgbClr val="000000"/>
                          </a:solidFill>
                          <a:effectLst/>
                          <a:latin typeface="Arial"/>
                          <a:ea typeface="Arial"/>
                          <a:cs typeface="Arial"/>
                        </a:rPr>
                        <a:t>$58.804</a:t>
                      </a:r>
                    </a:p>
                  </a:txBody>
                  <a:tcPr marL="51435" marR="5143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pSp>
        <p:nvGrpSpPr>
          <p:cNvPr id="17" name="Group 16"/>
          <p:cNvGrpSpPr/>
          <p:nvPr/>
        </p:nvGrpSpPr>
        <p:grpSpPr>
          <a:xfrm>
            <a:off x="6591766" y="2338466"/>
            <a:ext cx="5284268" cy="1064762"/>
            <a:chOff x="6452618" y="2358345"/>
            <a:chExt cx="5284268" cy="1064762"/>
          </a:xfrm>
        </p:grpSpPr>
        <p:grpSp>
          <p:nvGrpSpPr>
            <p:cNvPr id="15" name="Group 14"/>
            <p:cNvGrpSpPr/>
            <p:nvPr/>
          </p:nvGrpSpPr>
          <p:grpSpPr>
            <a:xfrm>
              <a:off x="7877904" y="2358345"/>
              <a:ext cx="3858982" cy="1064762"/>
              <a:chOff x="4103918" y="1729141"/>
              <a:chExt cx="4288642" cy="1188720"/>
            </a:xfrm>
          </p:grpSpPr>
          <p:pic>
            <p:nvPicPr>
              <p:cNvPr id="11" name="Picture 10" descr="Clipart - Simple Computer"/>
              <p:cNvPicPr/>
              <p:nvPr/>
            </p:nvPicPr>
            <p:blipFill>
              <a:blip r:embed="rId5">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Connected Learning Initiative – Mathematics"/>
              <p:cNvPicPr/>
              <p:nvPr/>
            </p:nvPicPr>
            <p:blipFill>
              <a:blip r:embed="rId6">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Category:Dollar sign - Wikimedia Common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16" name="Picture 15" descr="Proceso administrativo: Imagenes de cabecera"/>
            <p:cNvPicPr/>
            <p:nvPr/>
          </p:nvPicPr>
          <p:blipFill>
            <a:blip r:embed="rId8">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3" name="Text Placeholder 1">
            <a:extLst>
              <a:ext uri="{FF2B5EF4-FFF2-40B4-BE49-F238E27FC236}">
                <a16:creationId xmlns:a16="http://schemas.microsoft.com/office/drawing/2014/main" id="{6D80FEBD-E0B0-7640-81AF-F8B78501BBB7}"/>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sp>
        <p:nvSpPr>
          <p:cNvPr id="19" name="TextBox 18">
            <a:extLst>
              <a:ext uri="{FF2B5EF4-FFF2-40B4-BE49-F238E27FC236}">
                <a16:creationId xmlns:a16="http://schemas.microsoft.com/office/drawing/2014/main" id="{7A56D8D8-69A4-5F45-A013-7FCF6FC63D93}"/>
              </a:ext>
            </a:extLst>
          </p:cNvPr>
          <p:cNvSpPr txBox="1"/>
          <p:nvPr/>
        </p:nvSpPr>
        <p:spPr>
          <a:xfrm>
            <a:off x="8290278" y="156584"/>
            <a:ext cx="3989361" cy="324936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outerShdw blurRad="38100" dist="38100" dir="2700000" algn="tl">
                    <a:srgbClr val="000000">
                      <a:alpha val="43137"/>
                    </a:srgbClr>
                  </a:outerShdw>
                </a:effectLst>
                <a:latin typeface="Berlin Sans FB Demi"/>
                <a:ea typeface="Berlin Sans FB Demi"/>
                <a:cs typeface="Berlin Sans FB Demi"/>
              </a:rPr>
              <a:t>Jason</a:t>
            </a:r>
            <a:r>
              <a:rPr lang="es-US" sz="2000" b="0" i="0" strike="noStrike" cap="none" spc="0" baseline="0">
                <a:solidFill>
                  <a:srgbClr val="203864"/>
                </a:solidFill>
                <a:effectLst>
                  <a:outerShdw blurRad="38100" dist="38100" dir="2700000" algn="tl">
                    <a:srgbClr val="000000">
                      <a:alpha val="43137"/>
                    </a:srgbClr>
                  </a:outerShdw>
                </a:effectLst>
                <a:latin typeface="Century Gothic"/>
                <a:ea typeface="Century Gothic"/>
                <a:cs typeface="Century Gothic"/>
              </a:rPr>
              <a:t> </a:t>
            </a:r>
          </a:p>
        </p:txBody>
      </p:sp>
      <p:sp>
        <p:nvSpPr>
          <p:cNvPr id="20" name="TextBox 19">
            <a:extLst>
              <a:ext uri="{FF2B5EF4-FFF2-40B4-BE49-F238E27FC236}">
                <a16:creationId xmlns:a16="http://schemas.microsoft.com/office/drawing/2014/main" id="{3C0E284A-4D29-6940-85B4-E75F1ED7B197}"/>
              </a:ext>
            </a:extLst>
          </p:cNvPr>
          <p:cNvSpPr txBox="1"/>
          <p:nvPr/>
        </p:nvSpPr>
        <p:spPr>
          <a:xfrm>
            <a:off x="105673" y="589468"/>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PLAN DE GASTOS</a:t>
            </a:r>
          </a:p>
        </p:txBody>
      </p:sp>
    </p:spTree>
    <p:extLst>
      <p:ext uri="{BB962C8B-B14F-4D97-AF65-F5344CB8AC3E}">
        <p14:creationId xmlns:p14="http://schemas.microsoft.com/office/powerpoint/2010/main" val="36600561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qual 14"/>
          <p:cNvSpPr/>
          <p:nvPr/>
        </p:nvSpPr>
        <p:spPr>
          <a:xfrm>
            <a:off x="8803970" y="5104230"/>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Equal 23"/>
          <p:cNvSpPr/>
          <p:nvPr/>
        </p:nvSpPr>
        <p:spPr>
          <a:xfrm>
            <a:off x="3207819" y="5021163"/>
            <a:ext cx="974428" cy="708811"/>
          </a:xfrm>
          <a:prstGeom prst="mathEqual">
            <a:avLst>
              <a:gd name="adj1" fmla="val 16126"/>
              <a:gd name="adj2" fmla="val 11760"/>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p:cNvSpPr txBox="1"/>
          <p:nvPr/>
        </p:nvSpPr>
        <p:spPr>
          <a:xfrm>
            <a:off x="4127309" y="4971164"/>
            <a:ext cx="2338205" cy="695639"/>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4400" b="0" i="0" strike="noStrike" cap="none" spc="0" baseline="0">
                <a:solidFill>
                  <a:srgbClr val="203864"/>
                </a:solidFill>
                <a:effectLst/>
                <a:latin typeface="Century Gothic"/>
                <a:ea typeface="Century Gothic"/>
                <a:cs typeface="Century Gothic"/>
              </a:rPr>
              <a:t>$12.000</a:t>
            </a:r>
          </a:p>
        </p:txBody>
      </p:sp>
      <p:grpSp>
        <p:nvGrpSpPr>
          <p:cNvPr id="6" name="Group 5"/>
          <p:cNvGrpSpPr/>
          <p:nvPr/>
        </p:nvGrpSpPr>
        <p:grpSpPr>
          <a:xfrm>
            <a:off x="555056" y="4340884"/>
            <a:ext cx="2597825" cy="2019370"/>
            <a:chOff x="555056" y="4340884"/>
            <a:chExt cx="2481617" cy="2019370"/>
          </a:xfrm>
        </p:grpSpPr>
        <p:sp>
          <p:nvSpPr>
            <p:cNvPr id="44" name="Rectangle 43"/>
            <p:cNvSpPr/>
            <p:nvPr/>
          </p:nvSpPr>
          <p:spPr>
            <a:xfrm>
              <a:off x="555056" y="4340884"/>
              <a:ext cx="2481617" cy="2019370"/>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5036" y="4390907"/>
              <a:ext cx="2159191" cy="18622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47597" y="4943464"/>
              <a:ext cx="2034066" cy="646331"/>
            </a:xfrm>
            <a:prstGeom prst="rect">
              <a:avLst/>
            </a:prstGeom>
            <a:noFill/>
          </p:spPr>
          <p:txBody>
            <a:bodyPr wrap="square" rtlCol="0">
              <a:spAutoFit/>
            </a:bodyPr>
            <a:lstStyle/>
            <a:p>
              <a:pPr algn="ctr">
                <a:lnSpc>
                  <a:spcPct val="90000"/>
                </a:lnSpc>
                <a:spcBef>
                  <a:spcPct val="0"/>
                </a:spcBef>
              </a:pPr>
              <a:r>
                <a:rPr lang="es-US" sz="2000" b="0" i="0" strike="noStrike" cap="none" spc="0" baseline="0" dirty="0">
                  <a:solidFill>
                    <a:srgbClr val="203864"/>
                  </a:solidFill>
                  <a:effectLst/>
                  <a:latin typeface="Century Gothic"/>
                  <a:ea typeface="Century Gothic"/>
                  <a:cs typeface="Century Gothic"/>
                </a:rPr>
                <a:t>PRESUPUESTO INDIVIDUAL </a:t>
              </a:r>
            </a:p>
          </p:txBody>
        </p:sp>
      </p:grpSp>
      <p:sp>
        <p:nvSpPr>
          <p:cNvPr id="28" name="Text Placeholder 1">
            <a:extLst>
              <a:ext uri="{FF2B5EF4-FFF2-40B4-BE49-F238E27FC236}">
                <a16:creationId xmlns:a16="http://schemas.microsoft.com/office/drawing/2014/main" id="{ACEACC2B-2F10-DF4A-BBA5-553F6A160165}"/>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grpSp>
        <p:nvGrpSpPr>
          <p:cNvPr id="5" name="Group 4"/>
          <p:cNvGrpSpPr/>
          <p:nvPr/>
        </p:nvGrpSpPr>
        <p:grpSpPr>
          <a:xfrm>
            <a:off x="6308319" y="4340884"/>
            <a:ext cx="2495651" cy="2076451"/>
            <a:chOff x="5705028" y="4351020"/>
            <a:chExt cx="2495651" cy="2076451"/>
          </a:xfrm>
        </p:grpSpPr>
        <p:sp>
          <p:nvSpPr>
            <p:cNvPr id="33" name="Rectangle 32"/>
            <p:cNvSpPr/>
            <p:nvPr/>
          </p:nvSpPr>
          <p:spPr>
            <a:xfrm>
              <a:off x="5705028" y="4351020"/>
              <a:ext cx="2495651" cy="207645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829427" y="4502168"/>
              <a:ext cx="2227238" cy="17951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913809" y="5045014"/>
              <a:ext cx="2034066" cy="750558"/>
            </a:xfrm>
            <a:prstGeom prst="rect">
              <a:avLst/>
            </a:prstGeom>
            <a:noFill/>
          </p:spPr>
          <p:txBody>
            <a:bodyPr wrap="square" rtlCol="0">
              <a:spAutoFit/>
            </a:bodyPr>
            <a:lstStyle/>
            <a:p>
              <a:pPr algn="ctr">
                <a:lnSpc>
                  <a:spcPct val="90000"/>
                </a:lnSpc>
                <a:spcBef>
                  <a:spcPct val="0"/>
                </a:spcBef>
              </a:pPr>
              <a:r>
                <a:rPr lang="es-US" sz="2400" b="0" i="0" strike="noStrike" cap="none" spc="0" baseline="0">
                  <a:solidFill>
                    <a:srgbClr val="203864"/>
                  </a:solidFill>
                  <a:effectLst/>
                  <a:latin typeface="Century Gothic"/>
                  <a:ea typeface="Century Gothic"/>
                  <a:cs typeface="Century Gothic"/>
                </a:rPr>
                <a:t>PLAN DE GASTOS</a:t>
              </a:r>
            </a:p>
          </p:txBody>
        </p:sp>
      </p:grpSp>
      <p:sp>
        <p:nvSpPr>
          <p:cNvPr id="43" name="TextBox 42"/>
          <p:cNvSpPr txBox="1"/>
          <p:nvPr/>
        </p:nvSpPr>
        <p:spPr>
          <a:xfrm>
            <a:off x="9744713" y="5028243"/>
            <a:ext cx="2338205" cy="695639"/>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4400" b="0" i="0" strike="noStrike" cap="none" spc="0" baseline="0">
                <a:solidFill>
                  <a:srgbClr val="203864"/>
                </a:solidFill>
                <a:effectLst/>
                <a:latin typeface="Century Gothic"/>
                <a:ea typeface="Century Gothic"/>
                <a:cs typeface="Century Gothic"/>
              </a:rPr>
              <a:t>$8.900</a:t>
            </a:r>
          </a:p>
        </p:txBody>
      </p:sp>
      <p:grpSp>
        <p:nvGrpSpPr>
          <p:cNvPr id="45" name="Group 44"/>
          <p:cNvGrpSpPr/>
          <p:nvPr/>
        </p:nvGrpSpPr>
        <p:grpSpPr>
          <a:xfrm>
            <a:off x="691123" y="2393936"/>
            <a:ext cx="11096043" cy="1230630"/>
            <a:chOff x="436145" y="2414724"/>
            <a:chExt cx="11096043" cy="1230630"/>
          </a:xfrm>
        </p:grpSpPr>
        <p:pic>
          <p:nvPicPr>
            <p:cNvPr id="46" name="Picture 45" descr="Goal PNG Transparent Images | PNG All"/>
            <p:cNvPicPr/>
            <p:nvPr/>
          </p:nvPicPr>
          <p:blipFill>
            <a:blip r:embed="rId3" cstate="print">
              <a:extLst>
                <a:ext uri="{28A0092B-C50C-407E-A947-70E740481C1C}">
                  <a14:useLocalDpi xmlns:a14="http://schemas.microsoft.com/office/drawing/2010/main" val="0"/>
                </a:ext>
              </a:extLst>
            </a:blip>
            <a:stretch>
              <a:fillRect/>
            </a:stretch>
          </p:blipFill>
          <p:spPr>
            <a:xfrm>
              <a:off x="183698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7" name="Picture 46" descr="Team:Berkeley/Methods/Protocols - 2013.igem.org"/>
            <p:cNvPicPr/>
            <p:nvPr/>
          </p:nvPicPr>
          <p:blipFill>
            <a:blip r:embed="rId4" cstate="print">
              <a:extLst>
                <a:ext uri="{28A0092B-C50C-407E-A947-70E740481C1C}">
                  <a14:useLocalDpi xmlns:a14="http://schemas.microsoft.com/office/drawing/2010/main" val="0"/>
                </a:ext>
              </a:extLst>
            </a:blip>
            <a:stretch>
              <a:fillRect/>
            </a:stretch>
          </p:blipFill>
          <p:spPr>
            <a:xfrm>
              <a:off x="322878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8" name="Picture 47" descr="Category:Dollar sign - Wikimedia Commons"/>
            <p:cNvPicPr/>
            <p:nvPr/>
          </p:nvPicPr>
          <p:blipFill>
            <a:blip r:embed="rId5">
              <a:extLst>
                <a:ext uri="{28A0092B-C50C-407E-A947-70E740481C1C}">
                  <a14:useLocalDpi xmlns:a14="http://schemas.microsoft.com/office/drawing/2010/main" val="0"/>
                </a:ext>
              </a:extLst>
            </a:blip>
            <a:stretch>
              <a:fillRect/>
            </a:stretch>
          </p:blipFill>
          <p:spPr>
            <a:xfrm>
              <a:off x="6065745" y="245663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0" name="Picture 49" descr="Proceso administrativo: Imagenes de cabecera"/>
            <p:cNvPicPr/>
            <p:nvPr/>
          </p:nvPicPr>
          <p:blipFill>
            <a:blip r:embed="rId6">
              <a:extLst>
                <a:ext uri="{28A0092B-C50C-407E-A947-70E740481C1C}">
                  <a14:useLocalDpi xmlns:a14="http://schemas.microsoft.com/office/drawing/2010/main" val="0"/>
                </a:ext>
              </a:extLst>
            </a:blip>
            <a:stretch>
              <a:fillRect/>
            </a:stretch>
          </p:blipFill>
          <p:spPr>
            <a:xfrm>
              <a:off x="436145" y="2414724"/>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Connected Learning Initiative – Mathematics"/>
            <p:cNvPicPr/>
            <p:nvPr/>
          </p:nvPicPr>
          <p:blipFill>
            <a:blip r:embed="rId7">
              <a:extLst>
                <a:ext uri="{28A0092B-C50C-407E-A947-70E740481C1C}">
                  <a14:useLocalDpi xmlns:a14="http://schemas.microsoft.com/office/drawing/2010/main" val="0"/>
                </a:ext>
              </a:extLst>
            </a:blip>
            <a:stretch>
              <a:fillRect/>
            </a:stretch>
          </p:blipFill>
          <p:spPr>
            <a:xfrm>
              <a:off x="8869651"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2" name="Picture 51" descr="Clipart - Simple Computer"/>
            <p:cNvPicPr/>
            <p:nvPr/>
          </p:nvPicPr>
          <p:blipFill>
            <a:blip r:embed="rId8">
              <a:extLst>
                <a:ext uri="{28A0092B-C50C-407E-A947-70E740481C1C}">
                  <a14:useLocalDpi xmlns:a14="http://schemas.microsoft.com/office/drawing/2010/main" val="0"/>
                </a:ext>
              </a:extLst>
            </a:blip>
            <a:stretch>
              <a:fillRect/>
            </a:stretch>
          </p:blipFill>
          <p:spPr>
            <a:xfrm>
              <a:off x="7487274" y="2433533"/>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3" name="Oval 52"/>
            <p:cNvSpPr/>
            <p:nvPr/>
          </p:nvSpPr>
          <p:spPr>
            <a:xfrm>
              <a:off x="10252028" y="2433533"/>
              <a:ext cx="1280160" cy="1188720"/>
            </a:xfrm>
            <a:prstGeom prst="ellipse">
              <a:avLst/>
            </a:prstGeom>
            <a:blipFill dpi="0" rotWithShape="1">
              <a:blip r:embed="rId9">
                <a:extLst>
                  <a:ext uri="{BEBA8EAE-BF5A-486C-A8C5-ECC9F3942E4B}">
                    <a14:imgProps xmlns:a14="http://schemas.microsoft.com/office/drawing/2010/main">
                      <a14:imgLayer r:embed="rId10">
                        <a14:imgEffect>
                          <a14:saturation sat="255000"/>
                        </a14:imgEffect>
                      </a14:imgLayer>
                    </a14:imgProps>
                  </a:ext>
                </a:extLst>
              </a:blip>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DC381D81-C176-EE4F-B615-2DB4E3D294B9}"/>
              </a:ext>
            </a:extLst>
          </p:cNvPr>
          <p:cNvSpPr txBox="1"/>
          <p:nvPr/>
        </p:nvSpPr>
        <p:spPr>
          <a:xfrm>
            <a:off x="7703048" y="212079"/>
            <a:ext cx="4690987" cy="167044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latin typeface="Berlin Sans FB Demi"/>
                <a:ea typeface="Berlin Sans FB Demi"/>
                <a:cs typeface="Berlin Sans FB Demi"/>
              </a:rPr>
              <a:t>Sofía </a:t>
            </a:r>
            <a:r>
              <a:rPr lang="es-US" sz="2000" b="0" i="0" strike="noStrike" cap="none" spc="0" baseline="0">
                <a:solidFill>
                  <a:srgbClr val="203864"/>
                </a:solidFill>
                <a:effectLst/>
                <a:latin typeface="Century Gothic"/>
                <a:ea typeface="Century Gothic"/>
                <a:cs typeface="Century Gothic"/>
              </a:rPr>
              <a:t> </a:t>
            </a:r>
          </a:p>
        </p:txBody>
      </p:sp>
      <p:sp>
        <p:nvSpPr>
          <p:cNvPr id="55" name="TextBox 54">
            <a:extLst>
              <a:ext uri="{FF2B5EF4-FFF2-40B4-BE49-F238E27FC236}">
                <a16:creationId xmlns:a16="http://schemas.microsoft.com/office/drawing/2014/main" id="{3C0E284A-4D29-6940-85B4-E75F1ED7B197}"/>
              </a:ext>
            </a:extLst>
          </p:cNvPr>
          <p:cNvSpPr txBox="1"/>
          <p:nvPr/>
        </p:nvSpPr>
        <p:spPr>
          <a:xfrm>
            <a:off x="105673" y="589468"/>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PLAN DE GASTOS</a:t>
            </a:r>
          </a:p>
        </p:txBody>
      </p:sp>
      <p:pic>
        <p:nvPicPr>
          <p:cNvPr id="29" name="Picture 28"/>
          <p:cNvPicPr>
            <a:picLocks noChangeAspect="1"/>
          </p:cNvPicPr>
          <p:nvPr/>
        </p:nvPicPr>
        <p:blipFill>
          <a:blip r:embed="rId11">
            <a:extLst>
              <a:ext uri="{28A0092B-C50C-407E-A947-70E740481C1C}">
                <a14:useLocalDpi xmlns:a14="http://schemas.microsoft.com/office/drawing/2010/main" val="0"/>
              </a:ext>
            </a:extLst>
          </a:blip>
          <a:srcRect l="-11029" t="-18579" r="-6618" b="-14755"/>
          <a:stretch>
            <a:fillRect/>
          </a:stretch>
        </p:blipFill>
        <p:spPr>
          <a:xfrm>
            <a:off x="4889774" y="2435846"/>
            <a:ext cx="1289580" cy="1230630"/>
          </a:xfrm>
          <a:prstGeom prst="ellipse">
            <a:avLst/>
          </a:prstGeom>
          <a:solidFill>
            <a:schemeClr val="bg1">
              <a:lumMod val="95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803838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422884389"/>
              </p:ext>
            </p:extLst>
          </p:nvPr>
        </p:nvGraphicFramePr>
        <p:xfrm>
          <a:off x="695739" y="2569030"/>
          <a:ext cx="5516375" cy="4003979"/>
        </p:xfrm>
        <a:graphic>
          <a:graphicData uri="http://schemas.openxmlformats.org/drawingml/2006/table">
            <a:tbl>
              <a:tblPr firstRow="1" bandRow="1">
                <a:tableStyleId>{5C22544A-7EE6-4342-B048-85BDC9FD1C3A}</a:tableStyleId>
              </a:tblPr>
              <a:tblGrid>
                <a:gridCol w="3832718">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571997">
                <a:tc>
                  <a:txBody>
                    <a:bodyPr/>
                    <a:lstStyle/>
                    <a:p>
                      <a:r>
                        <a:rPr lang="es-US" sz="1800" b="1" i="0" strike="noStrike" cap="none" spc="0" baseline="0">
                          <a:solidFill>
                            <a:srgbClr val="FFFFFF"/>
                          </a:solidFill>
                          <a:effectLst/>
                          <a:latin typeface="Calibri"/>
                          <a:ea typeface="Calibri"/>
                          <a:cs typeface="Calibri"/>
                        </a:rPr>
                        <a:t>SERVICIO</a:t>
                      </a:r>
                    </a:p>
                  </a:txBody>
                  <a:tcPr marL="51435" marR="51435"/>
                </a:tc>
                <a:tc>
                  <a:txBody>
                    <a:bodyPr/>
                    <a:lstStyle/>
                    <a:p>
                      <a:r>
                        <a:rPr lang="es-US" sz="1800" b="1" i="0" strike="noStrike" cap="none" spc="0" baseline="0">
                          <a:solidFill>
                            <a:srgbClr val="FFFFFF"/>
                          </a:solidFill>
                          <a:effectLst/>
                          <a:latin typeface="Calibri"/>
                          <a:ea typeface="Calibri"/>
                          <a:cs typeface="Calibri"/>
                        </a:rPr>
                        <a:t>CANTIDAD</a:t>
                      </a:r>
                    </a:p>
                  </a:txBody>
                  <a:tcPr marL="51435" marR="51435"/>
                </a:tc>
                <a:extLst>
                  <a:ext uri="{0D108BD9-81ED-4DB2-BD59-A6C34878D82A}">
                    <a16:rowId xmlns:a16="http://schemas.microsoft.com/office/drawing/2014/main" val="10000"/>
                  </a:ext>
                </a:extLst>
              </a:tr>
              <a:tr h="571997">
                <a:tc>
                  <a:txBody>
                    <a:bodyPr/>
                    <a:lstStyle/>
                    <a:p>
                      <a:r>
                        <a:rPr lang="es-US" sz="1800" b="0" i="0" strike="noStrike" cap="none" spc="0" baseline="0">
                          <a:solidFill>
                            <a:srgbClr val="000000"/>
                          </a:solidFill>
                          <a:effectLst/>
                          <a:latin typeface="Calibri"/>
                          <a:ea typeface="Calibri"/>
                          <a:cs typeface="Calibri"/>
                        </a:rPr>
                        <a:t>Apoyo de integración comunitaria</a:t>
                      </a:r>
                    </a:p>
                  </a:txBody>
                  <a:tcPr marL="51435" marR="51435"/>
                </a:tc>
                <a:tc>
                  <a:txBody>
                    <a:bodyPr/>
                    <a:lstStyle/>
                    <a:p>
                      <a:r>
                        <a:rPr lang="es-US" sz="1800" b="0" i="0" strike="noStrike" cap="none" spc="0" baseline="0">
                          <a:solidFill>
                            <a:srgbClr val="000000"/>
                          </a:solidFill>
                          <a:effectLst/>
                          <a:latin typeface="Calibri"/>
                          <a:ea typeface="Calibri"/>
                          <a:cs typeface="Calibri"/>
                        </a:rPr>
                        <a:t>$4.800</a:t>
                      </a:r>
                    </a:p>
                  </a:txBody>
                  <a:tcPr marL="51435" marR="51435"/>
                </a:tc>
                <a:extLst>
                  <a:ext uri="{0D108BD9-81ED-4DB2-BD59-A6C34878D82A}">
                    <a16:rowId xmlns:a16="http://schemas.microsoft.com/office/drawing/2014/main" val="10001"/>
                  </a:ext>
                </a:extLst>
              </a:tr>
              <a:tr h="571997">
                <a:tc>
                  <a:txBody>
                    <a:bodyPr/>
                    <a:lstStyle/>
                    <a:p>
                      <a:r>
                        <a:rPr lang="es-US" sz="1800" b="0" i="0" strike="noStrike" cap="none" spc="0" baseline="0">
                          <a:solidFill>
                            <a:srgbClr val="000000"/>
                          </a:solidFill>
                          <a:effectLst/>
                          <a:latin typeface="Calibri"/>
                          <a:ea typeface="Calibri"/>
                          <a:cs typeface="Calibri"/>
                        </a:rPr>
                        <a:t>Servicios de relevo</a:t>
                      </a:r>
                    </a:p>
                  </a:txBody>
                  <a:tcPr marL="51435" marR="51435"/>
                </a:tc>
                <a:tc>
                  <a:txBody>
                    <a:bodyPr/>
                    <a:lstStyle/>
                    <a:p>
                      <a:r>
                        <a:rPr lang="es-US" sz="1800" b="0" i="0" strike="noStrike" cap="none" spc="0" baseline="0">
                          <a:solidFill>
                            <a:srgbClr val="000000"/>
                          </a:solidFill>
                          <a:effectLst/>
                          <a:latin typeface="Calibri"/>
                          <a:ea typeface="Calibri"/>
                          <a:cs typeface="Calibri"/>
                        </a:rPr>
                        <a:t>$2.000</a:t>
                      </a:r>
                    </a:p>
                  </a:txBody>
                  <a:tcPr marL="51435" marR="51435"/>
                </a:tc>
                <a:extLst>
                  <a:ext uri="{0D108BD9-81ED-4DB2-BD59-A6C34878D82A}">
                    <a16:rowId xmlns:a16="http://schemas.microsoft.com/office/drawing/2014/main" val="10002"/>
                  </a:ext>
                </a:extLst>
              </a:tr>
              <a:tr h="571997">
                <a:tc>
                  <a:txBody>
                    <a:bodyPr/>
                    <a:lstStyle/>
                    <a:p>
                      <a:r>
                        <a:rPr lang="es-US" sz="1800" b="0" i="0" strike="noStrike" cap="none" spc="0" baseline="0">
                          <a:solidFill>
                            <a:srgbClr val="000000"/>
                          </a:solidFill>
                          <a:effectLst/>
                          <a:latin typeface="Calibri"/>
                          <a:ea typeface="Calibri"/>
                          <a:cs typeface="Calibri"/>
                        </a:rPr>
                        <a:t>Apoyo de integración comunitaria</a:t>
                      </a:r>
                    </a:p>
                  </a:txBody>
                  <a:tcPr marL="51435" marR="51435"/>
                </a:tc>
                <a:tc>
                  <a:txBody>
                    <a:bodyPr/>
                    <a:lstStyle/>
                    <a:p>
                      <a:r>
                        <a:rPr lang="es-US" sz="1800" b="0" i="0" strike="noStrike" cap="none" spc="0" baseline="0">
                          <a:solidFill>
                            <a:srgbClr val="000000"/>
                          </a:solidFill>
                          <a:effectLst/>
                          <a:latin typeface="Calibri"/>
                          <a:ea typeface="Calibri"/>
                          <a:cs typeface="Calibri"/>
                        </a:rPr>
                        <a:t>$200</a:t>
                      </a:r>
                    </a:p>
                  </a:txBody>
                  <a:tcPr marL="51435" marR="51435"/>
                </a:tc>
                <a:extLst>
                  <a:ext uri="{0D108BD9-81ED-4DB2-BD59-A6C34878D82A}">
                    <a16:rowId xmlns:a16="http://schemas.microsoft.com/office/drawing/2014/main" val="10003"/>
                  </a:ext>
                </a:extLst>
              </a:tr>
              <a:tr h="571997">
                <a:tc>
                  <a:txBody>
                    <a:bodyPr/>
                    <a:lstStyle/>
                    <a:p>
                      <a:r>
                        <a:rPr lang="es-US" sz="1800" b="0" i="0" strike="noStrike" cap="none" spc="0" baseline="0">
                          <a:solidFill>
                            <a:srgbClr val="000000"/>
                          </a:solidFill>
                          <a:effectLst/>
                          <a:latin typeface="Calibri"/>
                          <a:ea typeface="Calibri"/>
                          <a:cs typeface="Calibri"/>
                        </a:rPr>
                        <a:t>Facilitador independiente</a:t>
                      </a:r>
                    </a:p>
                  </a:txBody>
                  <a:tcPr marL="51435" marR="51435"/>
                </a:tc>
                <a:tc>
                  <a:txBody>
                    <a:bodyPr/>
                    <a:lstStyle/>
                    <a:p>
                      <a:r>
                        <a:rPr lang="es-US" sz="1800" b="0" i="0" strike="noStrike" cap="none" spc="0" baseline="0">
                          <a:solidFill>
                            <a:srgbClr val="000000"/>
                          </a:solidFill>
                          <a:effectLst/>
                          <a:latin typeface="Calibri"/>
                          <a:ea typeface="Calibri"/>
                          <a:cs typeface="Calibri"/>
                        </a:rPr>
                        <a:t>$1.000</a:t>
                      </a:r>
                    </a:p>
                  </a:txBody>
                  <a:tcPr marL="51435" marR="51435"/>
                </a:tc>
                <a:extLst>
                  <a:ext uri="{0D108BD9-81ED-4DB2-BD59-A6C34878D82A}">
                    <a16:rowId xmlns:a16="http://schemas.microsoft.com/office/drawing/2014/main" val="10004"/>
                  </a:ext>
                </a:extLst>
              </a:tr>
              <a:tr h="571997">
                <a:tc>
                  <a:txBody>
                    <a:bodyPr/>
                    <a:lstStyle/>
                    <a:p>
                      <a:r>
                        <a:rPr lang="es-US" sz="1800" b="0" i="0" strike="noStrike" cap="none" spc="0" baseline="0">
                          <a:solidFill>
                            <a:srgbClr val="000000"/>
                          </a:solidFill>
                          <a:effectLst/>
                          <a:latin typeface="Calibri"/>
                          <a:ea typeface="Calibri"/>
                          <a:cs typeface="Calibri"/>
                        </a:rPr>
                        <a:t>Servicio de gestión financiera (FMS)</a:t>
                      </a:r>
                    </a:p>
                  </a:txBody>
                  <a:tcPr marL="51435" marR="51435"/>
                </a:tc>
                <a:tc>
                  <a:txBody>
                    <a:bodyPr/>
                    <a:lstStyle/>
                    <a:p>
                      <a:r>
                        <a:rPr lang="es-US" sz="1800" b="0" i="0" strike="noStrike" cap="none" spc="0" baseline="0">
                          <a:solidFill>
                            <a:srgbClr val="000000"/>
                          </a:solidFill>
                          <a:effectLst/>
                          <a:latin typeface="Calibri"/>
                          <a:ea typeface="Calibri"/>
                          <a:cs typeface="Calibri"/>
                        </a:rPr>
                        <a:t>$900</a:t>
                      </a:r>
                    </a:p>
                  </a:txBody>
                  <a:tcPr marL="51435" marR="51435"/>
                </a:tc>
                <a:extLst>
                  <a:ext uri="{0D108BD9-81ED-4DB2-BD59-A6C34878D82A}">
                    <a16:rowId xmlns:a16="http://schemas.microsoft.com/office/drawing/2014/main" val="10005"/>
                  </a:ext>
                </a:extLst>
              </a:tr>
              <a:tr h="571997">
                <a:tc>
                  <a:txBody>
                    <a:bodyPr/>
                    <a:lstStyle/>
                    <a:p>
                      <a:pPr marL="0" marR="0">
                        <a:spcBef>
                          <a:spcPct val="0"/>
                        </a:spcBef>
                        <a:spcAft>
                          <a:spcPct val="0"/>
                        </a:spcAft>
                      </a:pPr>
                      <a:r>
                        <a:rPr lang="es-US" sz="1800" b="1" i="0" strike="noStrike" cap="none" spc="0" baseline="0">
                          <a:solidFill>
                            <a:srgbClr val="000000"/>
                          </a:solidFill>
                          <a:effectLst/>
                          <a:latin typeface="Arial"/>
                          <a:ea typeface="Arial"/>
                          <a:cs typeface="Arial"/>
                        </a:rPr>
                        <a:t>Total</a:t>
                      </a:r>
                    </a:p>
                  </a:txBody>
                  <a:tcPr marL="51435" marR="51435"/>
                </a:tc>
                <a:tc>
                  <a:txBody>
                    <a:bodyPr/>
                    <a:lstStyle/>
                    <a:p>
                      <a:pPr marL="0" marR="0">
                        <a:spcBef>
                          <a:spcPct val="0"/>
                        </a:spcBef>
                        <a:spcAft>
                          <a:spcPct val="0"/>
                        </a:spcAft>
                      </a:pPr>
                      <a:r>
                        <a:rPr lang="es-US" sz="1800" b="1" i="0" strike="noStrike" cap="none" spc="0" baseline="0">
                          <a:solidFill>
                            <a:srgbClr val="000000"/>
                          </a:solidFill>
                          <a:effectLst/>
                          <a:latin typeface="Calibri"/>
                          <a:ea typeface="Calibri"/>
                          <a:cs typeface="Calibri"/>
                        </a:rPr>
                        <a:t>$8.900</a:t>
                      </a:r>
                    </a:p>
                  </a:txBody>
                  <a:tcPr marL="51435" marR="51435"/>
                </a:tc>
                <a:extLst>
                  <a:ext uri="{0D108BD9-81ED-4DB2-BD59-A6C34878D82A}">
                    <a16:rowId xmlns:a16="http://schemas.microsoft.com/office/drawing/2014/main" val="10006"/>
                  </a:ext>
                </a:extLst>
              </a:tr>
            </a:tbl>
          </a:graphicData>
        </a:graphic>
      </p:graphicFrame>
      <p:sp>
        <p:nvSpPr>
          <p:cNvPr id="27" name="Text Placeholder 1">
            <a:extLst>
              <a:ext uri="{FF2B5EF4-FFF2-40B4-BE49-F238E27FC236}">
                <a16:creationId xmlns:a16="http://schemas.microsoft.com/office/drawing/2014/main" id="{7CCAE5B8-2EFF-C848-972C-F87BD2C551F6}"/>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grpSp>
        <p:nvGrpSpPr>
          <p:cNvPr id="29" name="Group 28"/>
          <p:cNvGrpSpPr/>
          <p:nvPr/>
        </p:nvGrpSpPr>
        <p:grpSpPr>
          <a:xfrm>
            <a:off x="1565017" y="1719136"/>
            <a:ext cx="3777817" cy="601457"/>
            <a:chOff x="6242998" y="4298283"/>
            <a:chExt cx="2495651" cy="2076451"/>
          </a:xfrm>
        </p:grpSpPr>
        <p:grpSp>
          <p:nvGrpSpPr>
            <p:cNvPr id="30" name="Group 29"/>
            <p:cNvGrpSpPr/>
            <p:nvPr/>
          </p:nvGrpSpPr>
          <p:grpSpPr>
            <a:xfrm>
              <a:off x="6242998" y="4298283"/>
              <a:ext cx="2495651" cy="2076451"/>
              <a:chOff x="1600099" y="4179332"/>
              <a:chExt cx="3334234" cy="2488169"/>
            </a:xfrm>
          </p:grpSpPr>
          <p:sp>
            <p:nvSpPr>
              <p:cNvPr id="32" name="Rectangle 31"/>
              <p:cNvSpPr/>
              <p:nvPr/>
            </p:nvSpPr>
            <p:spPr>
              <a:xfrm>
                <a:off x="1600099" y="4179332"/>
                <a:ext cx="3334234" cy="2488169"/>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766298" y="4360449"/>
                <a:ext cx="2975629" cy="21510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hlinkClick r:id="rId3" action="ppaction://hlinkfile"/>
            </p:cNvPr>
            <p:cNvSpPr txBox="1"/>
            <p:nvPr/>
          </p:nvSpPr>
          <p:spPr>
            <a:xfrm>
              <a:off x="6463983" y="4741898"/>
              <a:ext cx="2034066" cy="1264001"/>
            </a:xfrm>
            <a:prstGeom prst="rect">
              <a:avLst/>
            </a:prstGeom>
            <a:noFill/>
          </p:spPr>
          <p:txBody>
            <a:bodyPr wrap="square" rtlCol="0" anchor="ctr">
              <a:spAutoFit/>
            </a:bodyPr>
            <a:lstStyle/>
            <a:p>
              <a:pPr algn="ctr">
                <a:lnSpc>
                  <a:spcPct val="90000"/>
                </a:lnSpc>
                <a:spcBef>
                  <a:spcPct val="0"/>
                </a:spcBef>
              </a:pPr>
              <a:r>
                <a:rPr lang="es-US" sz="2000" b="0" i="0" strike="noStrike" cap="none" spc="0" baseline="0">
                  <a:solidFill>
                    <a:srgbClr val="203864"/>
                  </a:solidFill>
                  <a:effectLst/>
                  <a:latin typeface="Century Gothic"/>
                  <a:ea typeface="Century Gothic"/>
                  <a:cs typeface="Century Gothic"/>
                  <a:hlinkClick r:id="rId4" history="0"/>
                </a:rPr>
                <a:t>* PLAN DE GASTOS</a:t>
              </a:r>
            </a:p>
          </p:txBody>
        </p:sp>
      </p:grpSp>
      <p:grpSp>
        <p:nvGrpSpPr>
          <p:cNvPr id="34" name="Group 33"/>
          <p:cNvGrpSpPr/>
          <p:nvPr/>
        </p:nvGrpSpPr>
        <p:grpSpPr>
          <a:xfrm>
            <a:off x="6519194" y="3354466"/>
            <a:ext cx="5284268" cy="1064762"/>
            <a:chOff x="6452618" y="2358345"/>
            <a:chExt cx="5284268" cy="1064762"/>
          </a:xfrm>
        </p:grpSpPr>
        <p:grpSp>
          <p:nvGrpSpPr>
            <p:cNvPr id="35" name="Group 34"/>
            <p:cNvGrpSpPr/>
            <p:nvPr/>
          </p:nvGrpSpPr>
          <p:grpSpPr>
            <a:xfrm>
              <a:off x="7877904" y="2358345"/>
              <a:ext cx="3858982" cy="1064762"/>
              <a:chOff x="4103918" y="1729141"/>
              <a:chExt cx="4288642" cy="1188720"/>
            </a:xfrm>
          </p:grpSpPr>
          <p:pic>
            <p:nvPicPr>
              <p:cNvPr id="37" name="Picture 36" descr="Clipart - Simple Computer"/>
              <p:cNvPicPr/>
              <p:nvPr/>
            </p:nvPicPr>
            <p:blipFill>
              <a:blip r:embed="rId5">
                <a:extLst>
                  <a:ext uri="{28A0092B-C50C-407E-A947-70E740481C1C}">
                    <a14:useLocalDpi xmlns:a14="http://schemas.microsoft.com/office/drawing/2010/main" val="0"/>
                  </a:ext>
                </a:extLst>
              </a:blip>
              <a:stretch>
                <a:fillRect/>
              </a:stretch>
            </p:blipFill>
            <p:spPr>
              <a:xfrm>
                <a:off x="4103918"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8" name="Picture 37" descr="Connected Learning Initiative – Mathematics"/>
              <p:cNvPicPr/>
              <p:nvPr/>
            </p:nvPicPr>
            <p:blipFill>
              <a:blip r:embed="rId6">
                <a:extLst>
                  <a:ext uri="{28A0092B-C50C-407E-A947-70E740481C1C}">
                    <a14:useLocalDpi xmlns:a14="http://schemas.microsoft.com/office/drawing/2010/main" val="0"/>
                  </a:ext>
                </a:extLst>
              </a:blip>
              <a:stretch>
                <a:fillRect/>
              </a:stretch>
            </p:blipFill>
            <p:spPr>
              <a:xfrm>
                <a:off x="5608159"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Category:Dollar sign - Wikimedia Commons"/>
              <p:cNvPicPr/>
              <p:nvPr/>
            </p:nvPicPr>
            <p:blipFill>
              <a:blip r:embed="rId7">
                <a:extLst>
                  <a:ext uri="{28A0092B-C50C-407E-A947-70E740481C1C}">
                    <a14:useLocalDpi xmlns:a14="http://schemas.microsoft.com/office/drawing/2010/main" val="0"/>
                  </a:ext>
                </a:extLst>
              </a:blip>
              <a:stretch>
                <a:fillRect/>
              </a:stretch>
            </p:blipFill>
            <p:spPr>
              <a:xfrm>
                <a:off x="7112400" y="1729141"/>
                <a:ext cx="1280160" cy="11887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36" name="Picture 35" descr="Proceso administrativo: Imagenes de cabecera"/>
            <p:cNvPicPr/>
            <p:nvPr/>
          </p:nvPicPr>
          <p:blipFill>
            <a:blip r:embed="rId8">
              <a:extLst>
                <a:ext uri="{28A0092B-C50C-407E-A947-70E740481C1C}">
                  <a14:useLocalDpi xmlns:a14="http://schemas.microsoft.com/office/drawing/2010/main" val="0"/>
                </a:ext>
              </a:extLst>
            </a:blip>
            <a:stretch>
              <a:fillRect/>
            </a:stretch>
          </p:blipFill>
          <p:spPr>
            <a:xfrm>
              <a:off x="6452618" y="2358345"/>
              <a:ext cx="1223653" cy="10647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40" name="TextBox 39">
            <a:extLst>
              <a:ext uri="{FF2B5EF4-FFF2-40B4-BE49-F238E27FC236}">
                <a16:creationId xmlns:a16="http://schemas.microsoft.com/office/drawing/2014/main" id="{DC381D81-C176-EE4F-B615-2DB4E3D294B9}"/>
              </a:ext>
            </a:extLst>
          </p:cNvPr>
          <p:cNvSpPr txBox="1"/>
          <p:nvPr/>
        </p:nvSpPr>
        <p:spPr>
          <a:xfrm>
            <a:off x="7703048" y="212079"/>
            <a:ext cx="4690987" cy="167044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latin typeface="Berlin Sans FB Demi"/>
                <a:ea typeface="Berlin Sans FB Demi"/>
                <a:cs typeface="Berlin Sans FB Demi"/>
              </a:rPr>
              <a:t>Sofía </a:t>
            </a:r>
            <a:r>
              <a:rPr lang="es-US" sz="2000" b="0" i="0" strike="noStrike" cap="none" spc="0" baseline="0">
                <a:solidFill>
                  <a:srgbClr val="203864"/>
                </a:solidFill>
                <a:effectLst/>
                <a:latin typeface="Century Gothic"/>
                <a:ea typeface="Century Gothic"/>
                <a:cs typeface="Century Gothic"/>
              </a:rPr>
              <a:t> </a:t>
            </a:r>
          </a:p>
        </p:txBody>
      </p:sp>
      <p:sp>
        <p:nvSpPr>
          <p:cNvPr id="41" name="TextBox 40">
            <a:extLst>
              <a:ext uri="{FF2B5EF4-FFF2-40B4-BE49-F238E27FC236}">
                <a16:creationId xmlns:a16="http://schemas.microsoft.com/office/drawing/2014/main" id="{3C0E284A-4D29-6940-85B4-E75F1ED7B197}"/>
              </a:ext>
            </a:extLst>
          </p:cNvPr>
          <p:cNvSpPr txBox="1"/>
          <p:nvPr/>
        </p:nvSpPr>
        <p:spPr>
          <a:xfrm>
            <a:off x="105673" y="589468"/>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PLAN DE GASTOS</a:t>
            </a:r>
          </a:p>
        </p:txBody>
      </p:sp>
    </p:spTree>
    <p:extLst>
      <p:ext uri="{BB962C8B-B14F-4D97-AF65-F5344CB8AC3E}">
        <p14:creationId xmlns:p14="http://schemas.microsoft.com/office/powerpoint/2010/main" val="185109217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sp>
        <p:nvSpPr>
          <p:cNvPr id="10" name="TextBox 9">
            <a:hlinkClick r:id="rId4" action="ppaction://hlinkfile"/>
            <a:extLst>
              <a:ext uri="{FF2B5EF4-FFF2-40B4-BE49-F238E27FC236}">
                <a16:creationId xmlns:a16="http://schemas.microsoft.com/office/drawing/2014/main" id="{FD60D07C-AE66-5742-B7D2-221F610B5A95}"/>
              </a:ext>
            </a:extLst>
          </p:cNvPr>
          <p:cNvSpPr txBox="1"/>
          <p:nvPr/>
        </p:nvSpPr>
        <p:spPr>
          <a:xfrm>
            <a:off x="2151260" y="1205081"/>
            <a:ext cx="7860266" cy="970233"/>
          </a:xfrm>
          <a:prstGeom prst="rect">
            <a:avLst/>
          </a:prstGeom>
          <a:solidFill>
            <a:schemeClr val="bg1"/>
          </a:solid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hlinkClick r:id="rId5" history="0"/>
              </a:rPr>
              <a:t>* Plan de gastos</a:t>
            </a:r>
          </a:p>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hlinkClick r:id="rId6" history="0"/>
              </a:rPr>
              <a:t>ACTIVIDAD</a:t>
            </a:r>
            <a:r>
              <a:rPr lang="es-US" sz="3200" b="1" i="0" strike="noStrike" cap="none" spc="0" baseline="0">
                <a:solidFill>
                  <a:srgbClr val="000000"/>
                </a:solidFill>
                <a:effectLst/>
                <a:latin typeface="Century Gothic"/>
                <a:ea typeface="Century Gothic"/>
                <a:cs typeface="Century Gothic"/>
                <a:hlinkClick r:id="rId7" history="0"/>
              </a:rPr>
              <a:t> </a:t>
            </a:r>
          </a:p>
        </p:txBody>
      </p:sp>
      <p:sp>
        <p:nvSpPr>
          <p:cNvPr id="6" name="Isosceles Triangle 5"/>
          <p:cNvSpPr/>
          <p:nvPr/>
        </p:nvSpPr>
        <p:spPr>
          <a:xfrm rot="9220213">
            <a:off x="-601181" y="4082031"/>
            <a:ext cx="15108069"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5455B2-E6F4-2E48-9636-7FE1E17B4F97}"/>
              </a:ext>
            </a:extLst>
          </p:cNvPr>
          <p:cNvSpPr/>
          <p:nvPr/>
        </p:nvSpPr>
        <p:spPr>
          <a:xfrm>
            <a:off x="1020109" y="2786673"/>
            <a:ext cx="10122568" cy="3776134"/>
          </a:xfrm>
          <a:prstGeom prst="rect">
            <a:avLst/>
          </a:prstGeom>
          <a:solidFill>
            <a:schemeClr val="bg2">
              <a:lumMod val="2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514350" indent="-514350">
              <a:buFont typeface="+mj-lt"/>
              <a:buAutoNum type="arabicParenR"/>
            </a:pPr>
            <a:r>
              <a:rPr lang="es-US" sz="2400" b="1" i="0" strike="noStrike" cap="none" spc="0" baseline="0">
                <a:solidFill>
                  <a:srgbClr val="FFFFFF"/>
                </a:solidFill>
                <a:effectLst/>
                <a:latin typeface="Century Gothic"/>
                <a:ea typeface="Century Gothic"/>
                <a:cs typeface="Century Gothic"/>
              </a:rPr>
              <a:t>Piense en uno de sus objetivos.</a:t>
            </a:r>
          </a:p>
          <a:p>
            <a:pPr marL="514350" indent="-514350">
              <a:buFont typeface="+mj-lt"/>
              <a:buAutoNum type="arabicParenR"/>
            </a:pPr>
            <a:endParaRPr lang="en-US" sz="2400" b="1">
              <a:latin typeface="Century Gothic" panose="020B0502020202020204" pitchFamily="34" charset="0"/>
            </a:endParaRPr>
          </a:p>
          <a:p>
            <a:pPr marL="514350" indent="-514350">
              <a:buFont typeface="+mj-lt"/>
              <a:buAutoNum type="arabicParenR"/>
            </a:pPr>
            <a:r>
              <a:rPr lang="es-US" sz="2400" b="1" i="0" strike="noStrike" cap="none" spc="0" baseline="0">
                <a:solidFill>
                  <a:srgbClr val="FFFFFF"/>
                </a:solidFill>
                <a:effectLst/>
                <a:latin typeface="Century Gothic"/>
                <a:ea typeface="Century Gothic"/>
                <a:cs typeface="Century Gothic"/>
              </a:rPr>
              <a:t>Piense en cómo un servicio podría ayudarle a alcanzar ese objetivo. </a:t>
            </a:r>
          </a:p>
          <a:p>
            <a:pPr marL="514350" indent="-514350">
              <a:buFont typeface="+mj-lt"/>
              <a:buAutoNum type="arabicParenR"/>
            </a:pPr>
            <a:endParaRPr lang="en-US" sz="2400" b="1">
              <a:latin typeface="Century Gothic" panose="020B0502020202020204" pitchFamily="34" charset="0"/>
            </a:endParaRPr>
          </a:p>
          <a:p>
            <a:pPr marL="514350" indent="-514350">
              <a:buFont typeface="+mj-lt"/>
              <a:buAutoNum type="arabicParenR"/>
            </a:pPr>
            <a:r>
              <a:rPr lang="es-US" sz="2400" b="1" i="0" strike="noStrike" cap="none" spc="0" baseline="0">
                <a:solidFill>
                  <a:srgbClr val="FFFFFF"/>
                </a:solidFill>
                <a:effectLst/>
                <a:latin typeface="Century Gothic"/>
                <a:ea typeface="Century Gothic"/>
                <a:cs typeface="Century Gothic"/>
              </a:rPr>
              <a:t>¿Cuánto podría costar ese servicio? </a:t>
            </a:r>
          </a:p>
          <a:p>
            <a:pPr marL="514350" indent="-514350">
              <a:buFont typeface="+mj-lt"/>
              <a:buAutoNum type="arabicParenR"/>
            </a:pPr>
            <a:endParaRPr lang="en-US" sz="2400" b="1">
              <a:latin typeface="Century Gothic" panose="020B0502020202020204" pitchFamily="34" charset="0"/>
            </a:endParaRPr>
          </a:p>
          <a:p>
            <a:pPr marL="514350" indent="-514350">
              <a:buFont typeface="+mj-lt"/>
              <a:buAutoNum type="arabicParenR"/>
            </a:pPr>
            <a:r>
              <a:rPr lang="es-US" sz="2400" b="1" i="0" strike="noStrike" cap="none" spc="0" baseline="0">
                <a:solidFill>
                  <a:srgbClr val="FFFFFF"/>
                </a:solidFill>
                <a:effectLst/>
                <a:latin typeface="Century Gothic"/>
                <a:ea typeface="Century Gothic"/>
                <a:cs typeface="Century Gothic"/>
              </a:rPr>
              <a:t>¿Con qué frecuencia? ¿Hora? ¿Mes? ¿Año?</a:t>
            </a:r>
          </a:p>
          <a:p>
            <a:pPr marL="514350" indent="-514350">
              <a:buFont typeface="+mj-lt"/>
              <a:buAutoNum type="arabicParenR"/>
            </a:pPr>
            <a:endParaRPr lang="en-US" sz="2400" b="1">
              <a:latin typeface="Century Gothic" panose="020B0502020202020204" pitchFamily="34" charset="0"/>
            </a:endParaRPr>
          </a:p>
          <a:p>
            <a:pPr marL="514350" indent="-514350">
              <a:buFont typeface="+mj-lt"/>
              <a:buAutoNum type="arabicParenR"/>
            </a:pPr>
            <a:r>
              <a:rPr lang="es-US" sz="2400" b="1" i="0" strike="noStrike" cap="none" spc="0" baseline="0">
                <a:solidFill>
                  <a:srgbClr val="FFFFFF"/>
                </a:solidFill>
                <a:effectLst/>
                <a:latin typeface="Century Gothic"/>
                <a:ea typeface="Century Gothic"/>
                <a:cs typeface="Century Gothic"/>
              </a:rPr>
              <a:t>¿Cuándo comenzará y finalizará el servicio?</a:t>
            </a:r>
          </a:p>
        </p:txBody>
      </p:sp>
      <p:sp>
        <p:nvSpPr>
          <p:cNvPr id="7" name="TextBox 6">
            <a:extLst>
              <a:ext uri="{FF2B5EF4-FFF2-40B4-BE49-F238E27FC236}">
                <a16:creationId xmlns:a16="http://schemas.microsoft.com/office/drawing/2014/main" id="{3C0E284A-4D29-6940-85B4-E75F1ED7B197}"/>
              </a:ext>
            </a:extLst>
          </p:cNvPr>
          <p:cNvSpPr txBox="1"/>
          <p:nvPr/>
        </p:nvSpPr>
        <p:spPr>
          <a:xfrm>
            <a:off x="105673" y="589468"/>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PLAN DE GASTOS</a:t>
            </a:r>
          </a:p>
        </p:txBody>
      </p:sp>
    </p:spTree>
    <p:extLst>
      <p:ext uri="{BB962C8B-B14F-4D97-AF65-F5344CB8AC3E}">
        <p14:creationId xmlns:p14="http://schemas.microsoft.com/office/powerpoint/2010/main" val="26344977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tretch>
            <a:fillRect t="-4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2121763" y="1817789"/>
            <a:ext cx="8279537" cy="3600031"/>
            <a:chOff x="7342149" y="4281112"/>
            <a:chExt cx="3579183" cy="3995009"/>
          </a:xfrm>
        </p:grpSpPr>
        <p:grpSp>
          <p:nvGrpSpPr>
            <p:cNvPr id="7" name="Group 6">
              <a:extLst>
                <a:ext uri="{FF2B5EF4-FFF2-40B4-BE49-F238E27FC236}">
                  <a16:creationId xmlns:a16="http://schemas.microsoft.com/office/drawing/2014/main" id="{64FE8BC6-2DD4-CA48-82FD-223E9964A902}"/>
                </a:ext>
              </a:extLst>
            </p:cNvPr>
            <p:cNvGrpSpPr/>
            <p:nvPr/>
          </p:nvGrpSpPr>
          <p:grpSpPr>
            <a:xfrm>
              <a:off x="7342149" y="4281112"/>
              <a:ext cx="3579183" cy="3995009"/>
              <a:chOff x="1775083" y="4842755"/>
              <a:chExt cx="3579183" cy="3567393"/>
            </a:xfrm>
          </p:grpSpPr>
          <p:sp>
            <p:nvSpPr>
              <p:cNvPr id="10" name="Rectangle 9">
                <a:extLst>
                  <a:ext uri="{FF2B5EF4-FFF2-40B4-BE49-F238E27FC236}">
                    <a16:creationId xmlns:a16="http://schemas.microsoft.com/office/drawing/2014/main" id="{02433F78-0CAE-4349-B18F-2997B88E9667}"/>
                  </a:ext>
                </a:extLst>
              </p:cNvPr>
              <p:cNvSpPr/>
              <p:nvPr/>
            </p:nvSpPr>
            <p:spPr>
              <a:xfrm>
                <a:off x="1775083" y="4842755"/>
                <a:ext cx="3579183" cy="3567393"/>
              </a:xfrm>
              <a:prstGeom prst="rect">
                <a:avLst/>
              </a:prstGeom>
              <a:solidFill>
                <a:schemeClr val="tx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E8E05B-5077-164F-A1E2-800A8C41689C}"/>
                  </a:ext>
                </a:extLst>
              </p:cNvPr>
              <p:cNvSpPr/>
              <p:nvPr/>
            </p:nvSpPr>
            <p:spPr>
              <a:xfrm>
                <a:off x="1919026" y="4925642"/>
                <a:ext cx="3291298" cy="3401621"/>
              </a:xfrm>
              <a:prstGeom prst="rect">
                <a:avLst/>
              </a:prstGeom>
              <a:solidFill>
                <a:schemeClr val="bg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12284" y="4639457"/>
              <a:ext cx="3035413" cy="3047215"/>
            </a:xfrm>
            <a:prstGeom prst="rect">
              <a:avLst/>
            </a:prstGeom>
            <a:noFill/>
          </p:spPr>
          <p:txBody>
            <a:bodyPr wrap="square" rtlCol="0">
              <a:spAutoFit/>
            </a:bodyPr>
            <a:lstStyle/>
            <a:p>
              <a:pPr algn="ctr"/>
              <a:r>
                <a:rPr lang="es-US" sz="2400" b="1" i="0" strike="noStrike" cap="none" spc="0" baseline="0">
                  <a:solidFill>
                    <a:srgbClr val="000000"/>
                  </a:solidFill>
                  <a:effectLst/>
                  <a:latin typeface="Century Gothic"/>
                  <a:ea typeface="Century Gothic"/>
                  <a:cs typeface="Century Gothic"/>
                </a:rPr>
                <a:t>REVISIÓN DEL PLAN DE GASTOS</a:t>
              </a:r>
            </a:p>
            <a:p>
              <a:pPr algn="ctr"/>
              <a:endParaRPr lang="en-US" sz="2400" b="1">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Desarrollar su plan de gastos</a:t>
              </a:r>
            </a:p>
            <a:p>
              <a:pPr marL="342900" indent="-342900">
                <a:lnSpc>
                  <a:spcPct val="90000"/>
                </a:lnSpc>
                <a:spcBef>
                  <a:spcPct val="0"/>
                </a:spcBef>
                <a:buFont typeface="Wingdings" panose="05000000000000000000" pitchFamily="2" charset="2"/>
                <a:buChar char="ü"/>
              </a:pPr>
              <a:endParaRPr lang="en-US" sz="240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Ejemplos de Jason y Sofía</a:t>
              </a:r>
            </a:p>
            <a:p>
              <a:pPr marL="342900" indent="-342900">
                <a:lnSpc>
                  <a:spcPct val="90000"/>
                </a:lnSpc>
                <a:spcBef>
                  <a:spcPct val="0"/>
                </a:spcBef>
                <a:buFont typeface="Wingdings" panose="05000000000000000000" pitchFamily="2" charset="2"/>
                <a:buChar char="ü"/>
              </a:pPr>
              <a:endParaRPr lang="en-US" sz="240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Actividad</a:t>
              </a:r>
            </a:p>
            <a:p>
              <a:pPr marL="285750" indent="-285750">
                <a:buFont typeface="Wingdings" panose="05000000000000000000" pitchFamily="2" charset="2"/>
                <a:buChar char="ü"/>
              </a:pPr>
              <a:endParaRPr lang="en-US">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REVISIÓN</a:t>
            </a:r>
          </a:p>
        </p:txBody>
      </p:sp>
    </p:spTree>
    <p:extLst>
      <p:ext uri="{BB962C8B-B14F-4D97-AF65-F5344CB8AC3E}">
        <p14:creationId xmlns:p14="http://schemas.microsoft.com/office/powerpoint/2010/main" val="19960352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9"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19037" y="1925280"/>
            <a:ext cx="8277726" cy="437128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647699" y="1966081"/>
            <a:ext cx="6820401" cy="1574341"/>
          </a:xfrm>
          <a:prstGeom prst="rect">
            <a:avLst/>
          </a:prstGeom>
          <a:noFill/>
        </p:spPr>
        <p:txBody>
          <a:bodyPr wrap="square" rtlCol="0">
            <a:spAutoFit/>
          </a:bodyPr>
          <a:lstStyle/>
          <a:p>
            <a:pPr algn="ctr">
              <a:lnSpc>
                <a:spcPct val="90000"/>
              </a:lnSpc>
              <a:spcBef>
                <a:spcPct val="0"/>
              </a:spcBef>
            </a:pPr>
            <a:r>
              <a:rPr lang="es-US" sz="3600" b="1" i="0" strike="noStrike" cap="none" spc="0" baseline="0">
                <a:solidFill>
                  <a:srgbClr val="181717"/>
                </a:solidFill>
                <a:effectLst/>
                <a:latin typeface="Century Gothic"/>
                <a:ea typeface="Century Gothic"/>
                <a:cs typeface="Century Gothic"/>
              </a:rPr>
              <a:t>SERVICIO DE GESTIÓN FINANCIERA (FMS)</a:t>
            </a:r>
          </a:p>
          <a:p>
            <a:pPr algn="ctr" defTabSz="914400" rtl="0" eaLnBrk="1" latinLnBrk="0" hangingPunct="1">
              <a:lnSpc>
                <a:spcPct val="90000"/>
              </a:lnSpc>
              <a:spcBef>
                <a:spcPct val="0"/>
              </a:spcBef>
              <a:buNone/>
            </a:pPr>
            <a:endParaRPr lang="en-US" sz="3600" b="1" kern="1200">
              <a:solidFill>
                <a:schemeClr val="accent5">
                  <a:lumMod val="50000"/>
                </a:schemeClr>
              </a:solidFill>
              <a:latin typeface="Century Gothic" panose="020B0502020202020204" pitchFamily="34" charset="0"/>
              <a:ea typeface="+mj-ea"/>
              <a:cs typeface="+mj-cs"/>
            </a:endParaRPr>
          </a:p>
        </p:txBody>
      </p:sp>
      <p:sp>
        <p:nvSpPr>
          <p:cNvPr id="15" name="TextBox 14"/>
          <p:cNvSpPr txBox="1"/>
          <p:nvPr/>
        </p:nvSpPr>
        <p:spPr>
          <a:xfrm>
            <a:off x="2034606" y="3130765"/>
            <a:ext cx="8054632" cy="3331745"/>
          </a:xfrm>
          <a:prstGeom prst="rect">
            <a:avLst/>
          </a:prstGeom>
          <a:noFill/>
        </p:spPr>
        <p:txBody>
          <a:bodyPr wrap="square" rtlCol="0">
            <a:spAutoFit/>
          </a:bodyPr>
          <a:lstStyle/>
          <a:p>
            <a:pPr marL="342900" indent="-342900" defTabSz="914400" rtl="0" eaLnBrk="1" latinLnBrk="0" hangingPunct="1">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VISIÓN GENERAL DE FMS</a:t>
            </a:r>
          </a:p>
          <a:p>
            <a:pPr defTabSz="914400" rtl="0" eaLnBrk="1" latinLnBrk="0" hangingPunct="1">
              <a:lnSpc>
                <a:spcPct val="90000"/>
              </a:lnSpc>
              <a:spcBef>
                <a:spcPct val="0"/>
              </a:spcBef>
            </a:pPr>
            <a:endParaRPr lang="en-US" sz="2400" kern="120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DETERMINAR SU RELACIÓN CON SU FMS</a:t>
            </a:r>
          </a:p>
          <a:p>
            <a:pPr defTabSz="914400" rtl="0" eaLnBrk="1" latinLnBrk="0" hangingPunct="1">
              <a:lnSpc>
                <a:spcPct val="90000"/>
              </a:lnSpc>
              <a:spcBef>
                <a:spcPct val="0"/>
              </a:spcBef>
            </a:pPr>
            <a:endParaRPr lang="en-US" sz="240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3 MODELOS</a:t>
            </a:r>
          </a:p>
          <a:p>
            <a:pPr defTabSz="914400" rtl="0" eaLnBrk="1" latinLnBrk="0" hangingPunct="1">
              <a:lnSpc>
                <a:spcPct val="90000"/>
              </a:lnSpc>
              <a:spcBef>
                <a:spcPct val="0"/>
              </a:spcBef>
            </a:pPr>
            <a:r>
              <a:rPr lang="en-US" sz="2400">
                <a:solidFill>
                  <a:schemeClr val="tx2">
                    <a:lumMod val="50000"/>
                  </a:schemeClr>
                </a:solidFill>
                <a:latin typeface="Century Gothic" panose="020B0502020202020204" pitchFamily="34" charset="0"/>
                <a:ea typeface="+mj-ea"/>
                <a:cs typeface="+mj-cs"/>
              </a:rPr>
              <a:t> </a:t>
            </a:r>
          </a:p>
          <a:p>
            <a:pPr marL="342900" indent="-342900" defTabSz="914400" rtl="0" eaLnBrk="1" latinLnBrk="0" hangingPunct="1">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COSTO DE FMS</a:t>
            </a:r>
          </a:p>
          <a:p>
            <a:pPr marL="342900" indent="-342900" defTabSz="914400" rtl="0" eaLnBrk="1" latinLnBrk="0" hangingPunct="1">
              <a:lnSpc>
                <a:spcPct val="90000"/>
              </a:lnSpc>
              <a:spcBef>
                <a:spcPct val="0"/>
              </a:spcBef>
              <a:buFont typeface="Wingdings" panose="05000000000000000000" pitchFamily="2" charset="2"/>
              <a:buChar char="ü"/>
            </a:pPr>
            <a:endParaRPr lang="en-US" sz="2400">
              <a:solidFill>
                <a:schemeClr val="tx2">
                  <a:lumMod val="50000"/>
                </a:schemeClr>
              </a:solidFill>
              <a:latin typeface="Century Gothic" panose="020B0502020202020204" pitchFamily="34" charset="0"/>
              <a:ea typeface="+mj-ea"/>
              <a:cs typeface="+mj-cs"/>
            </a:endParaRPr>
          </a:p>
          <a:p>
            <a:pPr marL="342900" indent="-342900" defTabSz="914400" rtl="0" eaLnBrk="1" latinLnBrk="0" hangingPunct="1">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EJEMPLOS DE JASON Y SOFÍA</a:t>
            </a:r>
          </a:p>
          <a:p>
            <a:pPr marL="457200" indent="-457200" algn="ctr" defTabSz="914400" rtl="0" eaLnBrk="1" latinLnBrk="0" hangingPunct="1">
              <a:lnSpc>
                <a:spcPct val="90000"/>
              </a:lnSpc>
              <a:spcBef>
                <a:spcPct val="0"/>
              </a:spcBef>
              <a:buFont typeface="Wingdings" panose="05000000000000000000" pitchFamily="2" charset="2"/>
              <a:buChar char="ü"/>
            </a:pPr>
            <a:endParaRPr lang="en-US" sz="2000" u="sng">
              <a:solidFill>
                <a:schemeClr val="bg1">
                  <a:lumMod val="50000"/>
                </a:schemeClr>
              </a:solidFill>
              <a:latin typeface="Century Gothic" panose="020B0502020202020204" pitchFamily="34" charset="0"/>
              <a:ea typeface="+mj-ea"/>
              <a:cs typeface="+mj-cs"/>
            </a:endParaRP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0" y="610286"/>
            <a:ext cx="6292787"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9" name="TextBox 8"/>
          <p:cNvSpPr txBox="1"/>
          <p:nvPr/>
        </p:nvSpPr>
        <p:spPr>
          <a:xfrm>
            <a:off x="2647523" y="1367041"/>
            <a:ext cx="7172482" cy="5308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Visión general</a:t>
            </a:r>
          </a:p>
        </p:txBody>
      </p:sp>
    </p:spTree>
    <p:extLst>
      <p:ext uri="{BB962C8B-B14F-4D97-AF65-F5344CB8AC3E}">
        <p14:creationId xmlns:p14="http://schemas.microsoft.com/office/powerpoint/2010/main" val="33906562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s-US" sz="4000" b="0" i="0" strike="noStrike" cap="none" spc="0" baseline="0" dirty="0">
                <a:solidFill>
                  <a:srgbClr val="203864"/>
                </a:solidFill>
                <a:effectLst/>
                <a:latin typeface="Century Gothic"/>
                <a:ea typeface="Century Gothic"/>
                <a:cs typeface="Century Gothic"/>
              </a:rPr>
              <a:t>QUÉ ES LA </a:t>
            </a:r>
            <a:br>
              <a:rPr sz="4000" dirty="0"/>
            </a:br>
            <a:r>
              <a:rPr lang="es-US" sz="4000" b="0" i="0" strike="noStrike" cap="none" spc="0" baseline="0" dirty="0">
                <a:solidFill>
                  <a:srgbClr val="203864"/>
                </a:solidFill>
                <a:effectLst/>
                <a:latin typeface="Century Gothic"/>
                <a:ea typeface="Century Gothic"/>
                <a:cs typeface="Century Gothic"/>
              </a:rPr>
              <a:t>AUTODETERMINACIÓN</a:t>
            </a:r>
          </a:p>
        </p:txBody>
      </p:sp>
      <p:grpSp>
        <p:nvGrpSpPr>
          <p:cNvPr id="10" name="Group 9">
            <a:extLst>
              <a:ext uri="{FF2B5EF4-FFF2-40B4-BE49-F238E27FC236}">
                <a16:creationId xmlns:a16="http://schemas.microsoft.com/office/drawing/2014/main" id="{DA2DBE59-EB23-064E-85E6-1619FE741698}"/>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D3EDC601-C722-5F47-AFAF-31CF2B7DD951}"/>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ED0A372D-28CD-304E-B40E-CA2FF67FCE9D}"/>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6FD4E4-5AB9-F147-A2AE-D526242FCDE6}"/>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26B7E1CF-995D-9F48-BF93-1AB256D427EF}"/>
                </a:ext>
              </a:extLst>
            </p:cNvPr>
            <p:cNvSpPr txBox="1"/>
            <p:nvPr/>
          </p:nvSpPr>
          <p:spPr>
            <a:xfrm>
              <a:off x="7551339" y="4838955"/>
              <a:ext cx="3253818" cy="2142125"/>
            </a:xfrm>
            <a:prstGeom prst="rect">
              <a:avLst/>
            </a:prstGeom>
            <a:noFill/>
          </p:spPr>
          <p:txBody>
            <a:bodyPr wrap="square" rtlCol="0">
              <a:spAutoFit/>
            </a:bodyPr>
            <a:lstStyle/>
            <a:p>
              <a:pPr>
                <a:lnSpc>
                  <a:spcPct val="90000"/>
                </a:lnSpc>
                <a:spcBef>
                  <a:spcPct val="0"/>
                </a:spcBef>
              </a:pPr>
              <a:r>
                <a:rPr lang="es-US" sz="1600" b="1" i="0" strike="noStrike" cap="none" spc="0" baseline="0" dirty="0">
                  <a:solidFill>
                    <a:srgbClr val="203864"/>
                  </a:solidFill>
                  <a:effectLst/>
                  <a:latin typeface="Century Gothic"/>
                  <a:ea typeface="Century Gothic"/>
                  <a:cs typeface="Century Gothic"/>
                </a:rPr>
                <a:t>PAPELES Y RESPONSABILIDADES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Usted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Familia/círculo de apoyo</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Coordinador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Servicio de gestión financiera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Proveedor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Facilitador independiente</a:t>
              </a:r>
            </a:p>
            <a:p>
              <a:pPr marL="342900" indent="-342900">
                <a:lnSpc>
                  <a:spcPct val="90000"/>
                </a:lnSpc>
                <a:spcBef>
                  <a:spcPct val="0"/>
                </a:spcBef>
                <a:buFont typeface="Arial" panose="020B0604020202020204" pitchFamily="34" charset="0"/>
                <a:buChar char="•"/>
              </a:pPr>
              <a:endParaRPr lang="en-US"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558A179E-A699-2245-920E-C80A0126BF0E}"/>
                </a:ext>
              </a:extLst>
            </p:cNvPr>
            <p:cNvSpPr txBox="1"/>
            <p:nvPr/>
          </p:nvSpPr>
          <p:spPr>
            <a:xfrm>
              <a:off x="7551339" y="3127359"/>
              <a:ext cx="3112279" cy="1668149"/>
            </a:xfrm>
            <a:prstGeom prst="rect">
              <a:avLst/>
            </a:prstGeom>
            <a:noFill/>
          </p:spPr>
          <p:txBody>
            <a:bodyPr wrap="square" rtlCol="0">
              <a:spAutoFit/>
            </a:bodyPr>
            <a:lstStyle/>
            <a:p>
              <a:r>
                <a:rPr lang="es-US" sz="1600" b="1" i="0" strike="noStrike" cap="none" spc="0" baseline="0" dirty="0">
                  <a:solidFill>
                    <a:srgbClr val="203864"/>
                  </a:solidFill>
                  <a:effectLst/>
                  <a:latin typeface="Century Gothic"/>
                  <a:ea typeface="Century Gothic"/>
                  <a:cs typeface="Century Gothic"/>
                </a:rPr>
                <a:t>5 PRINCIPIOS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Libertad</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Autoridad</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Apoyo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Responsabilidad</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Confirmación  </a:t>
              </a:r>
            </a:p>
            <a:p>
              <a:pPr algn="l" defTabSz="914400" rtl="0" eaLnBrk="1" latinLnBrk="0" hangingPunct="1">
                <a:lnSpc>
                  <a:spcPct val="90000"/>
                </a:lnSpc>
                <a:spcBef>
                  <a:spcPct val="0"/>
                </a:spcBef>
                <a:buNone/>
              </a:pPr>
              <a:endParaRPr lang="en-US" sz="1400" dirty="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9250013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9220213">
            <a:off x="-601182" y="4082031"/>
            <a:ext cx="15108069" cy="6918578"/>
          </a:xfrm>
          <a:prstGeom prst="triangle">
            <a:avLst>
              <a:gd name="adj" fmla="val 22555"/>
            </a:avLst>
          </a:prstGeom>
          <a:solidFill>
            <a:schemeClr val="bg2">
              <a:lumMod val="2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5873B90-0C5D-9346-B9BD-B7719D64C7D8}"/>
              </a:ext>
            </a:extLst>
          </p:cNvPr>
          <p:cNvPicPr>
            <a:picLocks noChangeAspect="1"/>
          </p:cNvPicPr>
          <p:nvPr/>
        </p:nvPicPr>
        <p:blipFill>
          <a:blip r:embed="rId3">
            <a:alphaModFix amt="20000"/>
          </a:blip>
          <a:stretch>
            <a:fillRect/>
          </a:stretch>
        </p:blipFill>
        <p:spPr>
          <a:xfrm>
            <a:off x="-49505" y="1090416"/>
            <a:ext cx="12192000" cy="6858000"/>
          </a:xfrm>
          <a:prstGeom prst="rect">
            <a:avLst/>
          </a:prstGeom>
        </p:spPr>
      </p:pic>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12" name="TextBox 11">
            <a:extLst>
              <a:ext uri="{FF2B5EF4-FFF2-40B4-BE49-F238E27FC236}">
                <a16:creationId xmlns:a16="http://schemas.microsoft.com/office/drawing/2014/main" id="{F651A8D1-99B1-4845-B85F-CCE909696BC9}"/>
              </a:ext>
            </a:extLst>
          </p:cNvPr>
          <p:cNvSpPr txBox="1"/>
          <p:nvPr/>
        </p:nvSpPr>
        <p:spPr>
          <a:xfrm>
            <a:off x="-5928" y="610286"/>
            <a:ext cx="5932594" cy="832936"/>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13" name="Rectangle 12"/>
          <p:cNvSpPr/>
          <p:nvPr/>
        </p:nvSpPr>
        <p:spPr>
          <a:xfrm>
            <a:off x="-49505" y="1774656"/>
            <a:ext cx="12241505" cy="457534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B432CB1-C3BC-354D-A9B8-129FC577EF00}"/>
              </a:ext>
            </a:extLst>
          </p:cNvPr>
          <p:cNvGrpSpPr/>
          <p:nvPr/>
        </p:nvGrpSpPr>
        <p:grpSpPr>
          <a:xfrm>
            <a:off x="499532" y="2944806"/>
            <a:ext cx="11170087" cy="2295537"/>
            <a:chOff x="290143" y="2980530"/>
            <a:chExt cx="11360630" cy="2537781"/>
          </a:xfrm>
        </p:grpSpPr>
        <p:pic>
          <p:nvPicPr>
            <p:cNvPr id="10" name="Picture 9">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3280357" y="2994878"/>
              <a:ext cx="2501945" cy="250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0C7BF1F-25A8-2141-8C9A-6B58C8817612}"/>
                </a:ext>
              </a:extLst>
            </p:cNvPr>
            <p:cNvPicPr>
              <a:picLocks noChangeAspect="1"/>
            </p:cNvPicPr>
            <p:nvPr/>
          </p:nvPicPr>
          <p:blipFill>
            <a:blip r:embed="rId5"/>
            <a:stretch>
              <a:fillRect/>
            </a:stretch>
          </p:blipFill>
          <p:spPr>
            <a:xfrm>
              <a:off x="290143" y="2994379"/>
              <a:ext cx="2498209" cy="24982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a:extLst>
                <a:ext uri="{FF2B5EF4-FFF2-40B4-BE49-F238E27FC236}">
                  <a16:creationId xmlns:a16="http://schemas.microsoft.com/office/drawing/2014/main" id="{FF209E9D-124D-6E48-9272-080022A7E678}"/>
                </a:ext>
              </a:extLst>
            </p:cNvPr>
            <p:cNvPicPr>
              <a:picLocks noChangeAspect="1"/>
            </p:cNvPicPr>
            <p:nvPr/>
          </p:nvPicPr>
          <p:blipFill>
            <a:blip r:embed="rId6"/>
            <a:srcRect l="-3448" t="-5172" r="-3448" b="1724"/>
            <a:stretch>
              <a:fillRect/>
            </a:stretch>
          </p:blipFill>
          <p:spPr>
            <a:xfrm>
              <a:off x="9289003" y="2980530"/>
              <a:ext cx="2361770" cy="25120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E142614-2D2F-DC40-B63B-08082F4F9906}"/>
                </a:ext>
              </a:extLst>
            </p:cNvPr>
            <p:cNvPicPr>
              <a:picLocks noChangeAspect="1"/>
            </p:cNvPicPr>
            <p:nvPr/>
          </p:nvPicPr>
          <p:blipFill>
            <a:blip r:embed="rId7"/>
            <a:stretch>
              <a:fillRect/>
            </a:stretch>
          </p:blipFill>
          <p:spPr>
            <a:xfrm>
              <a:off x="6275198" y="2997402"/>
              <a:ext cx="2520909" cy="25209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49505" y="1855277"/>
            <a:ext cx="12241505" cy="108007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600" b="1" i="0" strike="noStrike" cap="none" spc="0" baseline="0" dirty="0">
                <a:solidFill>
                  <a:srgbClr val="000000"/>
                </a:solidFill>
                <a:effectLst/>
                <a:latin typeface="Century Gothic"/>
                <a:ea typeface="Century Gothic"/>
                <a:cs typeface="Century Gothic"/>
              </a:rPr>
              <a:t>SERVICIO DE GESTIÓN FINANCIERA</a:t>
            </a:r>
          </a:p>
          <a:p>
            <a:pPr algn="ctr" defTabSz="914400" rtl="0" eaLnBrk="1" latinLnBrk="0" hangingPunct="1">
              <a:lnSpc>
                <a:spcPct val="90000"/>
              </a:lnSpc>
              <a:spcBef>
                <a:spcPct val="0"/>
              </a:spcBef>
              <a:buNone/>
            </a:pPr>
            <a:r>
              <a:rPr lang="es-US" sz="3600" b="1" i="0" strike="noStrike" cap="none" spc="0" baseline="0" dirty="0">
                <a:solidFill>
                  <a:srgbClr val="000000"/>
                </a:solidFill>
                <a:effectLst/>
                <a:latin typeface="Century Gothic"/>
                <a:ea typeface="Century Gothic"/>
                <a:cs typeface="Century Gothic"/>
              </a:rPr>
              <a:t>(FMS)</a:t>
            </a:r>
          </a:p>
        </p:txBody>
      </p:sp>
      <p:sp>
        <p:nvSpPr>
          <p:cNvPr id="4" name="TextBox 3">
            <a:extLst>
              <a:ext uri="{FF2B5EF4-FFF2-40B4-BE49-F238E27FC236}">
                <a16:creationId xmlns:a16="http://schemas.microsoft.com/office/drawing/2014/main" id="{1FEEF809-4372-D245-99EB-A6DA75C2C148}"/>
              </a:ext>
            </a:extLst>
          </p:cNvPr>
          <p:cNvSpPr txBox="1"/>
          <p:nvPr/>
        </p:nvSpPr>
        <p:spPr>
          <a:xfrm>
            <a:off x="672044" y="5260471"/>
            <a:ext cx="2111283" cy="1080071"/>
          </a:xfrm>
          <a:prstGeom prst="rect">
            <a:avLst/>
          </a:prstGeom>
          <a:noFill/>
        </p:spPr>
        <p:txBody>
          <a:bodyPr wrap="square" rtlCol="0">
            <a:spAutoFit/>
          </a:bodyPr>
          <a:lstStyle/>
          <a:p>
            <a:pPr algn="ctr">
              <a:lnSpc>
                <a:spcPct val="90000"/>
              </a:lnSpc>
              <a:spcBef>
                <a:spcPct val="0"/>
              </a:spcBef>
            </a:pPr>
            <a:r>
              <a:rPr lang="es-US" sz="2400" b="0" i="0" strike="noStrike" cap="none" spc="0" baseline="0">
                <a:solidFill>
                  <a:srgbClr val="000000"/>
                </a:solidFill>
                <a:effectLst/>
                <a:latin typeface="Century Gothic"/>
                <a:ea typeface="Century Gothic"/>
                <a:cs typeface="Century Gothic"/>
              </a:rPr>
              <a:t>Apoyo del plan de gastos </a:t>
            </a:r>
          </a:p>
        </p:txBody>
      </p:sp>
      <p:sp>
        <p:nvSpPr>
          <p:cNvPr id="20" name="TextBox 19">
            <a:extLst>
              <a:ext uri="{FF2B5EF4-FFF2-40B4-BE49-F238E27FC236}">
                <a16:creationId xmlns:a16="http://schemas.microsoft.com/office/drawing/2014/main" id="{7D999EB4-718C-5043-B233-CF6F5BA42695}"/>
              </a:ext>
            </a:extLst>
          </p:cNvPr>
          <p:cNvSpPr txBox="1"/>
          <p:nvPr/>
        </p:nvSpPr>
        <p:spPr>
          <a:xfrm>
            <a:off x="3499850" y="5350617"/>
            <a:ext cx="2423357" cy="923330"/>
          </a:xfrm>
          <a:prstGeom prst="rect">
            <a:avLst/>
          </a:prstGeom>
          <a:noFill/>
        </p:spPr>
        <p:txBody>
          <a:bodyPr wrap="square" rtlCol="0">
            <a:spAutoFit/>
          </a:bodyPr>
          <a:lstStyle/>
          <a:p>
            <a:pPr algn="ctr">
              <a:lnSpc>
                <a:spcPct val="90000"/>
              </a:lnSpc>
              <a:spcBef>
                <a:spcPct val="0"/>
              </a:spcBef>
            </a:pPr>
            <a:r>
              <a:rPr lang="es-US" sz="2000" b="0" i="0" strike="noStrike" cap="none" spc="0" baseline="0" dirty="0">
                <a:solidFill>
                  <a:srgbClr val="000000"/>
                </a:solidFill>
                <a:effectLst/>
                <a:latin typeface="Century Gothic"/>
                <a:ea typeface="Century Gothic"/>
                <a:cs typeface="Century Gothic"/>
              </a:rPr>
              <a:t>Usa presupuesto para pagar los servicios</a:t>
            </a:r>
          </a:p>
        </p:txBody>
      </p:sp>
      <p:sp>
        <p:nvSpPr>
          <p:cNvPr id="21" name="TextBox 20">
            <a:extLst>
              <a:ext uri="{FF2B5EF4-FFF2-40B4-BE49-F238E27FC236}">
                <a16:creationId xmlns:a16="http://schemas.microsoft.com/office/drawing/2014/main" id="{D1B4E3CF-386A-644E-B40A-DA9EAD99C893}"/>
              </a:ext>
            </a:extLst>
          </p:cNvPr>
          <p:cNvSpPr txBox="1"/>
          <p:nvPr/>
        </p:nvSpPr>
        <p:spPr>
          <a:xfrm>
            <a:off x="6539511" y="5294515"/>
            <a:ext cx="2168016" cy="923330"/>
          </a:xfrm>
          <a:prstGeom prst="rect">
            <a:avLst/>
          </a:prstGeom>
          <a:noFill/>
        </p:spPr>
        <p:txBody>
          <a:bodyPr wrap="square" rtlCol="0">
            <a:spAutoFit/>
          </a:bodyPr>
          <a:lstStyle/>
          <a:p>
            <a:pPr algn="ctr">
              <a:lnSpc>
                <a:spcPct val="90000"/>
              </a:lnSpc>
              <a:spcBef>
                <a:spcPct val="0"/>
              </a:spcBef>
            </a:pPr>
            <a:r>
              <a:rPr lang="es-US" sz="2000" b="0" i="0" strike="noStrike" cap="none" spc="0" baseline="0" dirty="0">
                <a:solidFill>
                  <a:srgbClr val="000000"/>
                </a:solidFill>
                <a:effectLst/>
                <a:latin typeface="Century Gothic"/>
                <a:ea typeface="Century Gothic"/>
                <a:cs typeface="Century Gothic"/>
              </a:rPr>
              <a:t>Le proporciona resúmenes mensuales</a:t>
            </a:r>
          </a:p>
        </p:txBody>
      </p:sp>
      <p:sp>
        <p:nvSpPr>
          <p:cNvPr id="22" name="TextBox 21">
            <a:extLst>
              <a:ext uri="{FF2B5EF4-FFF2-40B4-BE49-F238E27FC236}">
                <a16:creationId xmlns:a16="http://schemas.microsoft.com/office/drawing/2014/main" id="{0B0EDDE3-5078-254A-A7E5-9E0A07926586}"/>
              </a:ext>
            </a:extLst>
          </p:cNvPr>
          <p:cNvSpPr txBox="1"/>
          <p:nvPr/>
        </p:nvSpPr>
        <p:spPr>
          <a:xfrm>
            <a:off x="9123963" y="5277493"/>
            <a:ext cx="2769152" cy="1080071"/>
          </a:xfrm>
          <a:prstGeom prst="rect">
            <a:avLst/>
          </a:prstGeom>
          <a:noFill/>
        </p:spPr>
        <p:txBody>
          <a:bodyPr wrap="square" rtlCol="0">
            <a:spAutoFit/>
          </a:bodyPr>
          <a:lstStyle/>
          <a:p>
            <a:pPr algn="ctr">
              <a:lnSpc>
                <a:spcPct val="90000"/>
              </a:lnSpc>
              <a:spcBef>
                <a:spcPct val="0"/>
              </a:spcBef>
            </a:pPr>
            <a:r>
              <a:rPr lang="es-US" sz="2400" b="0" i="0" strike="noStrike" cap="none" spc="0" baseline="0">
                <a:solidFill>
                  <a:srgbClr val="000000"/>
                </a:solidFill>
                <a:effectLst/>
                <a:latin typeface="Century Gothic"/>
                <a:ea typeface="Century Gothic"/>
                <a:cs typeface="Century Gothic"/>
              </a:rPr>
              <a:t>Verifica antecedentes y calificaciones</a:t>
            </a:r>
          </a:p>
        </p:txBody>
      </p:sp>
    </p:spTree>
    <p:extLst>
      <p:ext uri="{BB962C8B-B14F-4D97-AF65-F5344CB8AC3E}">
        <p14:creationId xmlns:p14="http://schemas.microsoft.com/office/powerpoint/2010/main" val="185273817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9220213">
            <a:off x="-601181" y="4153588"/>
            <a:ext cx="15108069"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54623" y="3478032"/>
            <a:ext cx="4531003" cy="317484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25000"/>
                </a:schemeClr>
              </a:solidFill>
            </a:endParaRPr>
          </a:p>
        </p:txBody>
      </p:sp>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5" name="TextBox 4">
            <a:extLst>
              <a:ext uri="{FF2B5EF4-FFF2-40B4-BE49-F238E27FC236}">
                <a16:creationId xmlns:a16="http://schemas.microsoft.com/office/drawing/2014/main" id="{F651A8D1-99B1-4845-B85F-CCE909696BC9}"/>
              </a:ext>
            </a:extLst>
          </p:cNvPr>
          <p:cNvSpPr txBox="1"/>
          <p:nvPr/>
        </p:nvSpPr>
        <p:spPr>
          <a:xfrm>
            <a:off x="-5928" y="610286"/>
            <a:ext cx="5932594" cy="832936"/>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14" name="TextBox 13"/>
          <p:cNvSpPr txBox="1"/>
          <p:nvPr/>
        </p:nvSpPr>
        <p:spPr>
          <a:xfrm>
            <a:off x="2460255" y="1205081"/>
            <a:ext cx="7172482" cy="5308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Relación con su FMS</a:t>
            </a:r>
          </a:p>
        </p:txBody>
      </p:sp>
      <p:sp>
        <p:nvSpPr>
          <p:cNvPr id="15" name="Rectangle 14"/>
          <p:cNvSpPr/>
          <p:nvPr/>
        </p:nvSpPr>
        <p:spPr>
          <a:xfrm>
            <a:off x="311617" y="1795394"/>
            <a:ext cx="11469756" cy="1496073"/>
          </a:xfrm>
          <a:prstGeom prst="rect">
            <a:avLst/>
          </a:prstGeom>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US" sz="2800" b="0" i="0" strike="noStrike" cap="none" spc="0" baseline="0">
                <a:solidFill>
                  <a:srgbClr val="000000"/>
                </a:solidFill>
                <a:effectLst/>
                <a:latin typeface="Century Gothic"/>
                <a:ea typeface="Century Gothic"/>
                <a:cs typeface="Century Gothic"/>
              </a:rPr>
              <a:t>FMS proporciona servicios y apoyos basados </a:t>
            </a:r>
          </a:p>
          <a:p>
            <a:pPr algn="ctr"/>
            <a:r>
              <a:rPr lang="es-US" sz="2800" b="0" i="0" strike="noStrike" cap="none" spc="0" baseline="0">
                <a:solidFill>
                  <a:srgbClr val="000000"/>
                </a:solidFill>
                <a:effectLst/>
                <a:latin typeface="Century Gothic"/>
                <a:ea typeface="Century Gothic"/>
                <a:cs typeface="Century Gothic"/>
              </a:rPr>
              <a:t>en sus necesidades específicas. </a:t>
            </a:r>
          </a:p>
          <a:p>
            <a:pPr algn="ctr"/>
            <a:r>
              <a:rPr lang="es-US" sz="2800" b="1" i="0" strike="noStrike" cap="none" spc="0" baseline="0">
                <a:solidFill>
                  <a:srgbClr val="000000"/>
                </a:solidFill>
                <a:effectLst/>
                <a:latin typeface="Century Gothic"/>
                <a:ea typeface="Century Gothic"/>
                <a:cs typeface="Century Gothic"/>
              </a:rPr>
              <a:t>¿Cómo determina esa relación? </a:t>
            </a:r>
          </a:p>
        </p:txBody>
      </p:sp>
      <p:sp>
        <p:nvSpPr>
          <p:cNvPr id="19" name="TextBox 18"/>
          <p:cNvSpPr txBox="1"/>
          <p:nvPr/>
        </p:nvSpPr>
        <p:spPr>
          <a:xfrm>
            <a:off x="2377639" y="3716982"/>
            <a:ext cx="2895219" cy="1134990"/>
          </a:xfrm>
          <a:prstGeom prst="rect">
            <a:avLst/>
          </a:prstGeom>
          <a:noFill/>
        </p:spPr>
        <p:txBody>
          <a:bodyPr wrap="square" rtlCol="0">
            <a:spAutoFit/>
          </a:bodyPr>
          <a:lstStyle/>
          <a:p>
            <a:pPr algn="ctr">
              <a:lnSpc>
                <a:spcPct val="90000"/>
              </a:lnSpc>
              <a:spcBef>
                <a:spcPct val="0"/>
              </a:spcBef>
            </a:pPr>
            <a:r>
              <a:rPr lang="es-US" sz="2800" b="1" i="0" strike="noStrike" cap="none" spc="0" baseline="0">
                <a:solidFill>
                  <a:srgbClr val="FFFFFF"/>
                </a:solidFill>
                <a:effectLst/>
                <a:latin typeface="Century Gothic"/>
                <a:ea typeface="Century Gothic"/>
                <a:cs typeface="Century Gothic"/>
              </a:rPr>
              <a:t>¿Tendrá empleados?</a:t>
            </a:r>
            <a:r>
              <a:rPr lang="es-US" sz="2800" b="0" i="0" strike="noStrike" cap="none" spc="0" baseline="0">
                <a:solidFill>
                  <a:srgbClr val="FFFFFF"/>
                </a:solidFill>
                <a:effectLst/>
                <a:latin typeface="Century Gothic"/>
                <a:ea typeface="Century Gothic"/>
                <a:cs typeface="Century Gothic"/>
              </a:rPr>
              <a:t> </a:t>
            </a:r>
          </a:p>
          <a:p>
            <a:pPr algn="l" defTabSz="914400" rtl="0" eaLnBrk="1" latinLnBrk="0" hangingPunct="1">
              <a:lnSpc>
                <a:spcPct val="90000"/>
              </a:lnSpc>
              <a:spcBef>
                <a:spcPct val="0"/>
              </a:spcBef>
              <a:buNone/>
            </a:pPr>
            <a:endParaRPr lang="en-US" sz="2000" kern="1200">
              <a:solidFill>
                <a:schemeClr val="accent5">
                  <a:lumMod val="50000"/>
                </a:schemeClr>
              </a:solidFill>
              <a:latin typeface="Century Gothic" panose="020B0502020202020204" pitchFamily="34" charset="0"/>
              <a:ea typeface="+mj-ea"/>
              <a:cs typeface="+mj-cs"/>
            </a:endParaRPr>
          </a:p>
        </p:txBody>
      </p:sp>
      <p:sp>
        <p:nvSpPr>
          <p:cNvPr id="23" name="Rectangle 22"/>
          <p:cNvSpPr/>
          <p:nvPr/>
        </p:nvSpPr>
        <p:spPr>
          <a:xfrm>
            <a:off x="5926666" y="3478032"/>
            <a:ext cx="4357642" cy="3174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6252392" y="3569676"/>
            <a:ext cx="3706190" cy="1134990"/>
          </a:xfrm>
          <a:prstGeom prst="rect">
            <a:avLst/>
          </a:prstGeom>
          <a:noFill/>
        </p:spPr>
        <p:txBody>
          <a:bodyPr wrap="square" rtlCol="0">
            <a:spAutoFit/>
          </a:bodyPr>
          <a:lstStyle/>
          <a:p>
            <a:pPr algn="ctr">
              <a:lnSpc>
                <a:spcPct val="90000"/>
              </a:lnSpc>
              <a:spcBef>
                <a:spcPct val="0"/>
              </a:spcBef>
            </a:pPr>
            <a:r>
              <a:rPr lang="es-US" sz="2800" b="1" i="0" strike="noStrike" cap="none" spc="0" baseline="0">
                <a:solidFill>
                  <a:srgbClr val="000000"/>
                </a:solidFill>
                <a:effectLst/>
                <a:latin typeface="Century Gothic"/>
                <a:ea typeface="Century Gothic"/>
                <a:cs typeface="Century Gothic"/>
              </a:rPr>
              <a:t>¿Cuál es la relación con sus empleados?</a:t>
            </a:r>
          </a:p>
          <a:p>
            <a:pPr algn="l" defTabSz="914400" rtl="0" eaLnBrk="1" latinLnBrk="0" hangingPunct="1">
              <a:lnSpc>
                <a:spcPct val="90000"/>
              </a:lnSpc>
              <a:spcBef>
                <a:spcPct val="0"/>
              </a:spcBef>
              <a:buNone/>
            </a:pPr>
            <a:endParaRPr lang="en-US" sz="2000" kern="1200">
              <a:solidFill>
                <a:schemeClr val="accent5">
                  <a:lumMod val="50000"/>
                </a:schemeClr>
              </a:solidFill>
              <a:latin typeface="Century Gothic" panose="020B0502020202020204" pitchFamily="34" charset="0"/>
              <a:ea typeface="+mj-ea"/>
              <a:cs typeface="+mj-cs"/>
            </a:endParaRPr>
          </a:p>
        </p:txBody>
      </p:sp>
      <p:sp>
        <p:nvSpPr>
          <p:cNvPr id="11" name="Oval 10"/>
          <p:cNvSpPr/>
          <p:nvPr/>
        </p:nvSpPr>
        <p:spPr>
          <a:xfrm>
            <a:off x="3157591" y="4948964"/>
            <a:ext cx="1335314" cy="1262743"/>
          </a:xfrm>
          <a:prstGeom prst="ellipse">
            <a:avLst/>
          </a:prstGeom>
          <a:blipFill dpi="0" rotWithShape="1">
            <a:blip r:embed="rId3"/>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6600" b="1">
              <a:solidFill>
                <a:schemeClr val="tx1"/>
              </a:solidFill>
              <a:effectLst>
                <a:outerShdw blurRad="38100" dist="38100" dir="2700000" algn="tl">
                  <a:srgbClr val="000000">
                    <a:alpha val="43137"/>
                  </a:srgbClr>
                </a:outerShdw>
              </a:effectLst>
              <a:latin typeface="Century Gothic" panose="020B0502020202020204" pitchFamily="34" charset="0"/>
            </a:endParaRPr>
          </a:p>
        </p:txBody>
      </p:sp>
      <p:pic>
        <p:nvPicPr>
          <p:cNvPr id="12" name="Picture 11" descr="Icon Leader Leadership · Free image on Pixabay"/>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19219" y="4914295"/>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988384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51A8D1-99B1-4845-B85F-CCE909696BC9}"/>
              </a:ext>
            </a:extLst>
          </p:cNvPr>
          <p:cNvSpPr txBox="1"/>
          <p:nvPr/>
        </p:nvSpPr>
        <p:spPr>
          <a:xfrm>
            <a:off x="-5928" y="610286"/>
            <a:ext cx="5932594" cy="832936"/>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5"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7" name="Oval 6"/>
          <p:cNvSpPr/>
          <p:nvPr/>
        </p:nvSpPr>
        <p:spPr>
          <a:xfrm>
            <a:off x="5405361" y="1181261"/>
            <a:ext cx="1335314" cy="1262743"/>
          </a:xfrm>
          <a:prstGeom prst="ellipse">
            <a:avLst/>
          </a:prstGeom>
          <a:blipFill dpi="0" rotWithShape="1">
            <a:blip r:embed="rId3"/>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6600" b="1">
                <a:solidFill>
                  <a:schemeClr val="tx1"/>
                </a:solidFill>
                <a:effectLst>
                  <a:outerShdw blurRad="38100" dist="38100" dir="2700000" algn="tl">
                    <a:srgbClr val="000000">
                      <a:alpha val="43137"/>
                    </a:srgbClr>
                  </a:outerShdw>
                </a:effectLst>
                <a:latin typeface="Century Gothic" panose="020B0502020202020204" pitchFamily="34" charset="0"/>
              </a:rPr>
              <a:t>?</a:t>
            </a:r>
          </a:p>
        </p:txBody>
      </p:sp>
      <p:pic>
        <p:nvPicPr>
          <p:cNvPr id="32" name="Picture 31" descr="Team:Berkeley/Methods/Protocols - 2013.igem.org"/>
          <p:cNvPicPr/>
          <p:nvPr/>
        </p:nvPicPr>
        <p:blipFill>
          <a:blip r:embed="rId4" cstate="print">
            <a:extLst>
              <a:ext uri="{28A0092B-C50C-407E-A947-70E740481C1C}">
                <a14:useLocalDpi xmlns:a14="http://schemas.microsoft.com/office/drawing/2010/main" val="0"/>
              </a:ext>
            </a:extLst>
          </a:blip>
          <a:stretch>
            <a:fillRect/>
          </a:stretch>
        </p:blipFill>
        <p:spPr>
          <a:xfrm>
            <a:off x="542599" y="1181261"/>
            <a:ext cx="1280160" cy="1245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3" name="Oval 32"/>
          <p:cNvSpPr/>
          <p:nvPr/>
        </p:nvSpPr>
        <p:spPr>
          <a:xfrm>
            <a:off x="1931592" y="1194050"/>
            <a:ext cx="1280160" cy="1270239"/>
          </a:xfrm>
          <a:prstGeom prst="ellipse">
            <a:avLst/>
          </a:prstGeom>
          <a:blipFill dpi="0" rotWithShape="1">
            <a:blip r:embed="rId5">
              <a:extLst>
                <a:ext uri="{BEBA8EAE-BF5A-486C-A8C5-ECC9F3942E4B}">
                  <a14:imgProps xmlns:a14="http://schemas.microsoft.com/office/drawing/2010/main">
                    <a14:imgLayer r:embed="rId6">
                      <a14:imgEffect>
                        <a14:saturation sat="255000"/>
                      </a14:imgEffect>
                    </a14:imgLayer>
                  </a14:imgProps>
                </a:ext>
              </a:extLst>
            </a:blip>
            <a:stretch>
              <a:fillRect l="7000" r="-2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3423705" y="1582057"/>
            <a:ext cx="1830466" cy="391886"/>
          </a:xfrm>
          <a:prstGeom prst="rightArrow">
            <a:avLst>
              <a:gd name="adj1" fmla="val 50000"/>
              <a:gd name="adj2" fmla="val 96667"/>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6" name="Straight Connector 45"/>
          <p:cNvCxnSpPr/>
          <p:nvPr/>
        </p:nvCxnSpPr>
        <p:spPr>
          <a:xfrm flipV="1">
            <a:off x="1198292" y="2176408"/>
            <a:ext cx="4266334" cy="314055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C986F49-94E2-B040-9132-ADC9FD030A69}"/>
              </a:ext>
            </a:extLst>
          </p:cNvPr>
          <p:cNvCxnSpPr/>
          <p:nvPr/>
        </p:nvCxnSpPr>
        <p:spPr>
          <a:xfrm>
            <a:off x="6740675" y="2135965"/>
            <a:ext cx="4060392" cy="32441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EED4357-DB00-AA46-9919-05FC2A268142}"/>
              </a:ext>
            </a:extLst>
          </p:cNvPr>
          <p:cNvCxnSpPr>
            <a:stCxn id="52" idx="0"/>
          </p:cNvCxnSpPr>
          <p:nvPr/>
        </p:nvCxnSpPr>
        <p:spPr>
          <a:xfrm flipH="1" flipV="1">
            <a:off x="6079641" y="2464289"/>
            <a:ext cx="23010" cy="291585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997666" y="2687044"/>
            <a:ext cx="2199776" cy="2142018"/>
            <a:chOff x="7891707" y="3788113"/>
            <a:chExt cx="1984486" cy="1951007"/>
          </a:xfrm>
        </p:grpSpPr>
        <p:pic>
          <p:nvPicPr>
            <p:cNvPr id="17" name="Picture 16" descr="Office building icon | Flickr - Photo Sharing!"/>
            <p:cNvPicPr>
              <a:picLocks noChangeAspect="1"/>
            </p:cNvPicPr>
            <p:nvPr/>
          </p:nvPicPr>
          <p:blipFill>
            <a:blip r:embed="rId7">
              <a:extLst>
                <a:ext uri="{28A0092B-C50C-407E-A947-70E740481C1C}">
                  <a14:useLocalDpi xmlns:a14="http://schemas.microsoft.com/office/drawing/2010/main" val="0"/>
                </a:ext>
              </a:extLst>
            </a:blip>
            <a:srcRect l="-1" t="-2" r="-18152" b="-14215"/>
            <a:stretch>
              <a:fillRect/>
            </a:stretch>
          </p:blipFill>
          <p:spPr>
            <a:xfrm>
              <a:off x="7891707" y="3788113"/>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sp>
        <p:nvSpPr>
          <p:cNvPr id="29" name="Oval 28"/>
          <p:cNvSpPr/>
          <p:nvPr/>
        </p:nvSpPr>
        <p:spPr>
          <a:xfrm>
            <a:off x="298995" y="5154060"/>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b="0" i="0" strike="noStrike" cap="none" spc="0" baseline="0" dirty="0">
                <a:solidFill>
                  <a:srgbClr val="000000"/>
                </a:solidFill>
                <a:effectLst/>
                <a:latin typeface="Century Gothic"/>
                <a:ea typeface="Century Gothic"/>
                <a:cs typeface="Century Gothic"/>
              </a:rPr>
              <a:t>El pagador de facturas</a:t>
            </a:r>
          </a:p>
        </p:txBody>
      </p:sp>
      <p:pic>
        <p:nvPicPr>
          <p:cNvPr id="24" name="Picture 23" descr="Icon Leader Leadership · Free image on Pixabay">
            <a:extLst>
              <a:ext uri="{FF2B5EF4-FFF2-40B4-BE49-F238E27FC236}">
                <a16:creationId xmlns:a16="http://schemas.microsoft.com/office/drawing/2014/main" id="{28491993-C6F1-D74A-B084-215D066B980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022330" y="2841064"/>
            <a:ext cx="2163968" cy="21420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5" name="Group 24">
            <a:extLst>
              <a:ext uri="{FF2B5EF4-FFF2-40B4-BE49-F238E27FC236}">
                <a16:creationId xmlns:a16="http://schemas.microsoft.com/office/drawing/2014/main" id="{6B472805-AC51-F746-ABBE-4687D0460810}"/>
              </a:ext>
            </a:extLst>
          </p:cNvPr>
          <p:cNvGrpSpPr/>
          <p:nvPr/>
        </p:nvGrpSpPr>
        <p:grpSpPr>
          <a:xfrm>
            <a:off x="7822332" y="2426662"/>
            <a:ext cx="2223903" cy="2251864"/>
            <a:chOff x="3197978" y="3371458"/>
            <a:chExt cx="2883507" cy="2811628"/>
          </a:xfrm>
        </p:grpSpPr>
        <p:grpSp>
          <p:nvGrpSpPr>
            <p:cNvPr id="26" name="Group 25">
              <a:extLst>
                <a:ext uri="{FF2B5EF4-FFF2-40B4-BE49-F238E27FC236}">
                  <a16:creationId xmlns:a16="http://schemas.microsoft.com/office/drawing/2014/main" id="{9A8572EF-C9AA-AC4B-99F6-CA5EB51B6D25}"/>
                </a:ext>
              </a:extLst>
            </p:cNvPr>
            <p:cNvGrpSpPr/>
            <p:nvPr/>
          </p:nvGrpSpPr>
          <p:grpSpPr>
            <a:xfrm>
              <a:off x="3197978" y="3371458"/>
              <a:ext cx="2883507" cy="2811628"/>
              <a:chOff x="1422400" y="3512457"/>
              <a:chExt cx="3077029" cy="2820740"/>
            </a:xfrm>
          </p:grpSpPr>
          <p:sp>
            <p:nvSpPr>
              <p:cNvPr id="30" name="Oval 29">
                <a:extLst>
                  <a:ext uri="{FF2B5EF4-FFF2-40B4-BE49-F238E27FC236}">
                    <a16:creationId xmlns:a16="http://schemas.microsoft.com/office/drawing/2014/main" id="{FC14B43B-18A3-F443-B4B4-098606D82CC8}"/>
                  </a:ext>
                </a:extLst>
              </p:cNvPr>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Icon Leader Leadership · Free image on Pixabay">
                <a:extLst>
                  <a:ext uri="{FF2B5EF4-FFF2-40B4-BE49-F238E27FC236}">
                    <a16:creationId xmlns:a16="http://schemas.microsoft.com/office/drawing/2014/main" id="{33A3B143-3647-024E-9383-D1EB1B45F81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4" name="Picture 33" descr="Bulletproof Home Defense: Tactics You Can Enact Now to Secure Your Safety">
                <a:extLst>
                  <a:ext uri="{FF2B5EF4-FFF2-40B4-BE49-F238E27FC236}">
                    <a16:creationId xmlns:a16="http://schemas.microsoft.com/office/drawing/2014/main" id="{98991411-E611-9F42-876F-C7B89EF1D4A1}"/>
                  </a:ext>
                </a:extLst>
              </p:cNvPr>
              <p:cNvPicPr>
                <a:picLocks noChangeAspect="1"/>
              </p:cNvPicPr>
              <p:nvPr/>
            </p:nvPicPr>
            <p:blipFill>
              <a:blip r:embed="rId10">
                <a:extLst>
                  <a:ext uri="{28A0092B-C50C-407E-A947-70E740481C1C}">
                    <a14:useLocalDpi xmlns:a14="http://schemas.microsoft.com/office/drawing/2010/main"/>
                  </a:ext>
                </a:extLst>
              </a:blip>
              <a:srcRect l="-12753" t="-28441" r="-12753" b="-28441"/>
              <a:stretch>
                <a:fillRect/>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7" name="&quot;No&quot; Symbol 26">
              <a:extLst>
                <a:ext uri="{FF2B5EF4-FFF2-40B4-BE49-F238E27FC236}">
                  <a16:creationId xmlns:a16="http://schemas.microsoft.com/office/drawing/2014/main" id="{1861849B-726D-F94C-83CE-EE4255B467B1}"/>
                </a:ext>
              </a:extLst>
            </p:cNvPr>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2" name="Oval 51">
            <a:extLst>
              <a:ext uri="{FF2B5EF4-FFF2-40B4-BE49-F238E27FC236}">
                <a16:creationId xmlns:a16="http://schemas.microsoft.com/office/drawing/2014/main" id="{8BDCC180-17D8-E447-AB38-3972474BADED}"/>
              </a:ext>
            </a:extLst>
          </p:cNvPr>
          <p:cNvSpPr/>
          <p:nvPr/>
        </p:nvSpPr>
        <p:spPr>
          <a:xfrm>
            <a:off x="5434994" y="5380142"/>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1200" b="0" i="0" strike="noStrike" cap="none" spc="0" baseline="0" dirty="0">
                <a:solidFill>
                  <a:srgbClr val="000000"/>
                </a:solidFill>
                <a:effectLst/>
                <a:latin typeface="Century Gothic"/>
                <a:ea typeface="Century Gothic"/>
                <a:cs typeface="Century Gothic"/>
              </a:rPr>
              <a:t>Empleador único</a:t>
            </a:r>
          </a:p>
        </p:txBody>
      </p:sp>
      <p:sp>
        <p:nvSpPr>
          <p:cNvPr id="53" name="Oval 52">
            <a:extLst>
              <a:ext uri="{FF2B5EF4-FFF2-40B4-BE49-F238E27FC236}">
                <a16:creationId xmlns:a16="http://schemas.microsoft.com/office/drawing/2014/main" id="{382EEE18-A9BF-E341-BA29-D2CA26D26300}"/>
              </a:ext>
            </a:extLst>
          </p:cNvPr>
          <p:cNvSpPr/>
          <p:nvPr/>
        </p:nvSpPr>
        <p:spPr>
          <a:xfrm>
            <a:off x="10643632" y="5150204"/>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s-US" sz="1600" b="0" i="0" strike="noStrike" cap="none" spc="0" baseline="0">
                <a:solidFill>
                  <a:srgbClr val="000000"/>
                </a:solidFill>
                <a:effectLst/>
                <a:latin typeface="Century Gothic"/>
                <a:ea typeface="Century Gothic"/>
                <a:cs typeface="Century Gothic"/>
              </a:rPr>
              <a:t>Co-</a:t>
            </a:r>
          </a:p>
          <a:p>
            <a:pPr algn="ctr"/>
            <a:r>
              <a:rPr lang="es-US" sz="1600" b="0" i="0" strike="noStrike" cap="none" spc="0" baseline="0">
                <a:solidFill>
                  <a:srgbClr val="000000"/>
                </a:solidFill>
                <a:effectLst/>
                <a:latin typeface="Century Gothic"/>
                <a:ea typeface="Century Gothic"/>
                <a:cs typeface="Century Gothic"/>
              </a:rPr>
              <a:t>Empleador</a:t>
            </a:r>
          </a:p>
        </p:txBody>
      </p:sp>
    </p:spTree>
    <p:extLst>
      <p:ext uri="{BB962C8B-B14F-4D97-AF65-F5344CB8AC3E}">
        <p14:creationId xmlns:p14="http://schemas.microsoft.com/office/powerpoint/2010/main" val="190872990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2" name="Rectangle 1">
            <a:extLst>
              <a:ext uri="{FF2B5EF4-FFF2-40B4-BE49-F238E27FC236}">
                <a16:creationId xmlns:a16="http://schemas.microsoft.com/office/drawing/2014/main" id="{CE49A5DF-72AE-E748-A0A9-15A5E053D43D}"/>
              </a:ext>
            </a:extLst>
          </p:cNvPr>
          <p:cNvSpPr/>
          <p:nvPr/>
        </p:nvSpPr>
        <p:spPr>
          <a:xfrm>
            <a:off x="-196821" y="631625"/>
            <a:ext cx="6247636" cy="462234"/>
          </a:xfrm>
          <a:prstGeom prst="rect">
            <a:avLst/>
          </a:prstGeom>
        </p:spPr>
        <p:txBody>
          <a:bodyPr wrap="none">
            <a:spAutoFit/>
          </a:bodyPr>
          <a:lstStyle/>
          <a:p>
            <a:pPr algn="r">
              <a:lnSpc>
                <a:spcPct val="90000"/>
              </a:lnSpc>
              <a:spcBef>
                <a:spcPct val="0"/>
              </a:spcBef>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4" name="Rectangle 3">
            <a:extLst>
              <a:ext uri="{FF2B5EF4-FFF2-40B4-BE49-F238E27FC236}">
                <a16:creationId xmlns:a16="http://schemas.microsoft.com/office/drawing/2014/main" id="{0C12B373-5528-9F42-9F1E-27DEBFD28349}"/>
              </a:ext>
            </a:extLst>
          </p:cNvPr>
          <p:cNvSpPr/>
          <p:nvPr/>
        </p:nvSpPr>
        <p:spPr>
          <a:xfrm>
            <a:off x="303068" y="1232414"/>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FDCB60-BB20-C14E-B8BE-0CDFAAE342F5}"/>
              </a:ext>
            </a:extLst>
          </p:cNvPr>
          <p:cNvSpPr txBox="1"/>
          <p:nvPr/>
        </p:nvSpPr>
        <p:spPr>
          <a:xfrm>
            <a:off x="2771775" y="1327240"/>
            <a:ext cx="6124575"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dirty="0">
                <a:solidFill>
                  <a:srgbClr val="000000"/>
                </a:solidFill>
                <a:effectLst/>
                <a:latin typeface="Century Gothic"/>
                <a:ea typeface="Century Gothic"/>
                <a:cs typeface="Century Gothic"/>
              </a:rPr>
              <a:t>El pagador de facturas</a:t>
            </a:r>
          </a:p>
        </p:txBody>
      </p:sp>
      <p:grpSp>
        <p:nvGrpSpPr>
          <p:cNvPr id="28" name="Group 27"/>
          <p:cNvGrpSpPr/>
          <p:nvPr/>
        </p:nvGrpSpPr>
        <p:grpSpPr>
          <a:xfrm>
            <a:off x="866238" y="2084370"/>
            <a:ext cx="10459731" cy="2066892"/>
            <a:chOff x="935645" y="2123004"/>
            <a:chExt cx="10459731" cy="2066892"/>
          </a:xfrm>
        </p:grpSpPr>
        <p:pic>
          <p:nvPicPr>
            <p:cNvPr id="10" name="Picture 9" descr="File:Starting-Online-Business.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5238" y="2203997"/>
              <a:ext cx="1880138" cy="19008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4"/>
            <a:stretch>
              <a:fillRect/>
            </a:stretch>
          </p:blipFill>
          <p:spPr>
            <a:xfrm>
              <a:off x="935645" y="2123004"/>
              <a:ext cx="1988983" cy="19975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3" name="Group 12"/>
            <p:cNvGrpSpPr/>
            <p:nvPr/>
          </p:nvGrpSpPr>
          <p:grpSpPr>
            <a:xfrm>
              <a:off x="6608431" y="2176051"/>
              <a:ext cx="2060517" cy="2013845"/>
              <a:chOff x="1074637" y="1905596"/>
              <a:chExt cx="2852418" cy="2852418"/>
            </a:xfrm>
          </p:grpSpPr>
          <p:pic>
            <p:nvPicPr>
              <p:cNvPr id="3" name="Picture 2" descr="Icon Leader Leadership · Free image on Pixaba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637" y="1905596"/>
                <a:ext cx="2852418" cy="28524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quot;No&quot; Symbol 11"/>
              <p:cNvSpPr/>
              <p:nvPr/>
            </p:nvSpPr>
            <p:spPr>
              <a:xfrm>
                <a:off x="1361411" y="2031344"/>
                <a:ext cx="2278871" cy="2520036"/>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p:cNvGrpSpPr/>
            <p:nvPr/>
          </p:nvGrpSpPr>
          <p:grpSpPr>
            <a:xfrm>
              <a:off x="3774287" y="2154355"/>
              <a:ext cx="1984486" cy="1951007"/>
              <a:chOff x="2539174" y="2154178"/>
              <a:chExt cx="2743200" cy="2651760"/>
            </a:xfrm>
          </p:grpSpPr>
          <p:pic>
            <p:nvPicPr>
              <p:cNvPr id="11" name="Picture 10" descr="Office building icon | Flickr - Photo Sharing!"/>
              <p:cNvPicPr>
                <a:picLocks noChangeAspect="1"/>
              </p:cNvPicPr>
              <p:nvPr/>
            </p:nvPicPr>
            <p:blipFill>
              <a:blip r:embed="rId6">
                <a:extLst>
                  <a:ext uri="{28A0092B-C50C-407E-A947-70E740481C1C}">
                    <a14:useLocalDpi xmlns:a14="http://schemas.microsoft.com/office/drawing/2010/main" val="0"/>
                  </a:ext>
                </a:extLst>
              </a:blip>
              <a:srcRect l="-1" t="-2" r="-18152" b="-14215"/>
              <a:stretch>
                <a:fillRect/>
              </a:stretch>
            </p:blipFill>
            <p:spPr>
              <a:xfrm>
                <a:off x="2539174" y="2154178"/>
                <a:ext cx="2743200" cy="26517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3233" y="3018352"/>
                <a:ext cx="1527490" cy="1527490"/>
              </a:xfrm>
              <a:prstGeom prst="rect">
                <a:avLst/>
              </a:prstGeom>
            </p:spPr>
          </p:pic>
        </p:grpSp>
      </p:grpSp>
      <p:grpSp>
        <p:nvGrpSpPr>
          <p:cNvPr id="29" name="Group 28"/>
          <p:cNvGrpSpPr/>
          <p:nvPr/>
        </p:nvGrpSpPr>
        <p:grpSpPr>
          <a:xfrm>
            <a:off x="749072" y="4273523"/>
            <a:ext cx="10759835" cy="1464503"/>
            <a:chOff x="844135" y="4431671"/>
            <a:chExt cx="10759835" cy="1464503"/>
          </a:xfrm>
        </p:grpSpPr>
        <p:sp>
          <p:nvSpPr>
            <p:cNvPr id="22" name="TextBox 21"/>
            <p:cNvSpPr txBox="1"/>
            <p:nvPr/>
          </p:nvSpPr>
          <p:spPr>
            <a:xfrm>
              <a:off x="844135" y="4452954"/>
              <a:ext cx="2107202" cy="64072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FMS pagará las facturas. </a:t>
              </a:r>
            </a:p>
          </p:txBody>
        </p:sp>
        <p:sp>
          <p:nvSpPr>
            <p:cNvPr id="24" name="TextBox 23"/>
            <p:cNvSpPr txBox="1"/>
            <p:nvPr/>
          </p:nvSpPr>
          <p:spPr>
            <a:xfrm>
              <a:off x="3807992" y="4431671"/>
              <a:ext cx="2107202" cy="1464503"/>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Las personas que le ayudan ya trabajan para una agencia.</a:t>
              </a:r>
            </a:p>
          </p:txBody>
        </p:sp>
        <p:sp>
          <p:nvSpPr>
            <p:cNvPr id="25" name="TextBox 24"/>
            <p:cNvSpPr txBox="1"/>
            <p:nvPr/>
          </p:nvSpPr>
          <p:spPr>
            <a:xfrm>
              <a:off x="6532911" y="4431671"/>
              <a:ext cx="2277255" cy="120032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Usted no quiere ser el empleador </a:t>
              </a:r>
              <a:b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br>
              <a: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de sus trabajadores.</a:t>
              </a:r>
            </a:p>
          </p:txBody>
        </p:sp>
        <p:sp>
          <p:nvSpPr>
            <p:cNvPr id="27" name="TextBox 26"/>
            <p:cNvSpPr txBox="1"/>
            <p:nvPr/>
          </p:nvSpPr>
          <p:spPr>
            <a:xfrm>
              <a:off x="9496768" y="4452955"/>
              <a:ext cx="2107202" cy="1189908"/>
            </a:xfrm>
            <a:prstGeom prst="rect">
              <a:avLst/>
            </a:prstGeom>
            <a:noFill/>
          </p:spPr>
          <p:txBody>
            <a:bodyPr wrap="square" rtlCol="0">
              <a:spAutoFit/>
            </a:bodyPr>
            <a:lstStyle/>
            <a:p>
              <a:pPr algn="ctr">
                <a:lnSpc>
                  <a:spcPct val="90000"/>
                </a:lnSpc>
                <a:spcBef>
                  <a:spcPct val="0"/>
                </a:spcBef>
              </a:pPr>
              <a:r>
                <a:rPr lang="es-US" sz="20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FMS comprará artículos de una empresa para usted.</a:t>
              </a:r>
            </a:p>
          </p:txBody>
        </p:sp>
      </p:grpSp>
    </p:spTree>
    <p:extLst>
      <p:ext uri="{BB962C8B-B14F-4D97-AF65-F5344CB8AC3E}">
        <p14:creationId xmlns:p14="http://schemas.microsoft.com/office/powerpoint/2010/main" val="303608032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2" name="Rectangle 1">
            <a:extLst>
              <a:ext uri="{FF2B5EF4-FFF2-40B4-BE49-F238E27FC236}">
                <a16:creationId xmlns:a16="http://schemas.microsoft.com/office/drawing/2014/main" id="{CE49A5DF-72AE-E748-A0A9-15A5E053D43D}"/>
              </a:ext>
            </a:extLst>
          </p:cNvPr>
          <p:cNvSpPr/>
          <p:nvPr/>
        </p:nvSpPr>
        <p:spPr>
          <a:xfrm>
            <a:off x="-196821" y="631625"/>
            <a:ext cx="6247636" cy="462234"/>
          </a:xfrm>
          <a:prstGeom prst="rect">
            <a:avLst/>
          </a:prstGeom>
        </p:spPr>
        <p:txBody>
          <a:bodyPr wrap="none">
            <a:spAutoFit/>
          </a:bodyPr>
          <a:lstStyle/>
          <a:p>
            <a:pPr algn="r">
              <a:lnSpc>
                <a:spcPct val="90000"/>
              </a:lnSpc>
              <a:spcBef>
                <a:spcPct val="0"/>
              </a:spcBef>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4" name="Rectangle 3">
            <a:extLst>
              <a:ext uri="{FF2B5EF4-FFF2-40B4-BE49-F238E27FC236}">
                <a16:creationId xmlns:a16="http://schemas.microsoft.com/office/drawing/2014/main" id="{0C12B373-5528-9F42-9F1E-27DEBFD28349}"/>
              </a:ext>
            </a:extLst>
          </p:cNvPr>
          <p:cNvSpPr/>
          <p:nvPr/>
        </p:nvSpPr>
        <p:spPr>
          <a:xfrm>
            <a:off x="313227" y="1263207"/>
            <a:ext cx="11526073" cy="535707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FDCB60-BB20-C14E-B8BE-0CDFAAE342F5}"/>
              </a:ext>
            </a:extLst>
          </p:cNvPr>
          <p:cNvSpPr txBox="1"/>
          <p:nvPr/>
        </p:nvSpPr>
        <p:spPr>
          <a:xfrm>
            <a:off x="3410233" y="1329971"/>
            <a:ext cx="5332065" cy="750558"/>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4800" b="1" i="0" strike="noStrike" cap="none" spc="0" baseline="0">
                <a:solidFill>
                  <a:srgbClr val="000000"/>
                </a:solidFill>
                <a:effectLst/>
                <a:latin typeface="Century Gothic"/>
                <a:ea typeface="Century Gothic"/>
                <a:cs typeface="Century Gothic"/>
              </a:rPr>
              <a:t>Empleador único</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6547572" y="2384657"/>
            <a:ext cx="1451451" cy="14576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129" y="2395870"/>
            <a:ext cx="1503305" cy="14352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6219695" y="3964864"/>
            <a:ext cx="2107203" cy="64072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FMS pagará </a:t>
            </a:r>
            <a:b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br>
            <a: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las facturas. </a:t>
            </a:r>
          </a:p>
        </p:txBody>
      </p:sp>
      <p:sp>
        <p:nvSpPr>
          <p:cNvPr id="25" name="TextBox 24"/>
          <p:cNvSpPr txBox="1"/>
          <p:nvPr/>
        </p:nvSpPr>
        <p:spPr>
          <a:xfrm>
            <a:off x="359180" y="3871661"/>
            <a:ext cx="2107202" cy="146450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Usted </a:t>
            </a:r>
            <a:r>
              <a:rPr lang="es-US" sz="2000" b="1" i="0" u="sng" strike="noStrike" cap="none" spc="0" baseline="0" dirty="0">
                <a:solidFill>
                  <a:srgbClr val="000000"/>
                </a:solidFill>
                <a:effectLst>
                  <a:outerShdw blurRad="38100" dist="38100" dir="2700000" algn="tl">
                    <a:srgbClr val="000000">
                      <a:alpha val="43137"/>
                    </a:srgbClr>
                  </a:outerShdw>
                </a:effectLst>
                <a:uFill>
                  <a:solidFill>
                    <a:srgbClr val="000000"/>
                  </a:solidFill>
                </a:uFill>
                <a:latin typeface="Century Gothic"/>
                <a:ea typeface="Century Gothic"/>
                <a:cs typeface="Century Gothic"/>
              </a:rPr>
              <a:t>DESEA</a:t>
            </a:r>
            <a: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 ser el empleador </a:t>
            </a:r>
            <a:b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br>
            <a:r>
              <a:rPr lang="es-US" sz="20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de sus trabajadores.</a:t>
            </a:r>
          </a:p>
        </p:txBody>
      </p:sp>
      <p:pic>
        <p:nvPicPr>
          <p:cNvPr id="8" name="Picture 7" descr="Bulletproof Home Defense: Tactics You Can Enact Now to Secure Your Safety"/>
          <p:cNvPicPr>
            <a:picLocks noChangeAspect="1"/>
          </p:cNvPicPr>
          <p:nvPr/>
        </p:nvPicPr>
        <p:blipFill>
          <a:blip r:embed="rId5">
            <a:extLst>
              <a:ext uri="{28A0092B-C50C-407E-A947-70E740481C1C}">
                <a14:useLocalDpi xmlns:a14="http://schemas.microsoft.com/office/drawing/2010/main" val="0"/>
              </a:ext>
            </a:extLst>
          </a:blip>
          <a:srcRect l="-12753" t="-28441" r="-12753" b="-28441"/>
          <a:stretch>
            <a:fillRect/>
          </a:stretch>
        </p:blipFill>
        <p:spPr>
          <a:xfrm>
            <a:off x="2812635" y="2399218"/>
            <a:ext cx="1490915" cy="14285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dobe-like counter | UICloud"/>
          <p:cNvPicPr>
            <a:picLocks noChangeAspect="1"/>
          </p:cNvPicPr>
          <p:nvPr/>
        </p:nvPicPr>
        <p:blipFill>
          <a:blip r:embed="rId6">
            <a:extLst>
              <a:ext uri="{28A0092B-C50C-407E-A947-70E740481C1C}">
                <a14:useLocalDpi xmlns:a14="http://schemas.microsoft.com/office/drawing/2010/main" val="0"/>
              </a:ext>
            </a:extLst>
          </a:blip>
          <a:srcRect l="-33" t="8927" r="10737" b="2847"/>
          <a:stretch>
            <a:fillRect/>
          </a:stretch>
        </p:blipFill>
        <p:spPr>
          <a:xfrm>
            <a:off x="9945465" y="2372186"/>
            <a:ext cx="1491800" cy="14508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a:blip r:embed="rId7"/>
          <a:srcRect l="-3447" t="-4945" r="-12694" b="-21407"/>
          <a:stretch>
            <a:fillRect/>
          </a:stretch>
        </p:blipFill>
        <p:spPr>
          <a:xfrm>
            <a:off x="8226344" y="2404993"/>
            <a:ext cx="1491800" cy="1424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9717092" y="3957571"/>
            <a:ext cx="2107202" cy="1464503"/>
          </a:xfrm>
          <a:prstGeom prst="rect">
            <a:avLst/>
          </a:prstGeom>
          <a:noFill/>
        </p:spPr>
        <p:txBody>
          <a:bodyPr wrap="square" rtlCol="0">
            <a:spAutoFit/>
          </a:bodyPr>
          <a:lstStyle/>
          <a:p>
            <a:pPr algn="ctr">
              <a:lnSpc>
                <a:spcPct val="90000"/>
              </a:lnSpc>
              <a:spcBef>
                <a:spcPct val="0"/>
              </a:spcBef>
            </a:pPr>
            <a:r>
              <a:rPr lang="es-US" sz="20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Le ayuda a cumplir todas las leyes de empleo aplicables.</a:t>
            </a:r>
          </a:p>
        </p:txBody>
      </p:sp>
      <p:sp>
        <p:nvSpPr>
          <p:cNvPr id="33" name="TextBox 32"/>
          <p:cNvSpPr txBox="1"/>
          <p:nvPr/>
        </p:nvSpPr>
        <p:spPr>
          <a:xfrm>
            <a:off x="2477714" y="3871661"/>
            <a:ext cx="2102143" cy="1464502"/>
          </a:xfrm>
          <a:prstGeom prst="rect">
            <a:avLst/>
          </a:prstGeom>
          <a:noFill/>
        </p:spPr>
        <p:txBody>
          <a:bodyPr wrap="square" rtlCol="0">
            <a:spAutoFit/>
          </a:bodyPr>
          <a:lstStyle/>
          <a:p>
            <a:pPr algn="ctr">
              <a:lnSpc>
                <a:spcPct val="90000"/>
              </a:lnSpc>
              <a:spcBef>
                <a:spcPct val="0"/>
              </a:spcBef>
            </a:pPr>
            <a:r>
              <a:rPr lang="es-US" sz="20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Debe obtener los seguros necesarios relacionados con el empleo.</a:t>
            </a:r>
          </a:p>
        </p:txBody>
      </p:sp>
      <p:sp>
        <p:nvSpPr>
          <p:cNvPr id="34" name="TextBox 33"/>
          <p:cNvSpPr txBox="1"/>
          <p:nvPr/>
        </p:nvSpPr>
        <p:spPr>
          <a:xfrm>
            <a:off x="7918642" y="3963594"/>
            <a:ext cx="2107202" cy="915314"/>
          </a:xfrm>
          <a:prstGeom prst="rect">
            <a:avLst/>
          </a:prstGeom>
          <a:noFill/>
        </p:spPr>
        <p:txBody>
          <a:bodyPr wrap="square" rtlCol="0">
            <a:spAutoFit/>
          </a:bodyPr>
          <a:lstStyle/>
          <a:p>
            <a:pPr algn="ctr">
              <a:lnSpc>
                <a:spcPct val="90000"/>
              </a:lnSpc>
              <a:spcBef>
                <a:spcPct val="0"/>
              </a:spcBef>
            </a:pPr>
            <a:r>
              <a:rPr lang="es-US" sz="20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Verifica antecedentes y calificaciones</a:t>
            </a:r>
          </a:p>
        </p:txBody>
      </p:sp>
      <p:sp>
        <p:nvSpPr>
          <p:cNvPr id="16" name="Rectangle 15"/>
          <p:cNvSpPr/>
          <p:nvPr/>
        </p:nvSpPr>
        <p:spPr>
          <a:xfrm>
            <a:off x="1028415" y="5512398"/>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800" b="0" i="0" strike="noStrike" cap="none" spc="0" baseline="0">
                <a:solidFill>
                  <a:srgbClr val="FFFFFF"/>
                </a:solidFill>
                <a:effectLst/>
                <a:latin typeface="Century Gothic"/>
                <a:ea typeface="Century Gothic"/>
                <a:cs typeface="Century Gothic"/>
              </a:rPr>
              <a:t>USTED</a:t>
            </a:r>
          </a:p>
        </p:txBody>
      </p:sp>
      <p:sp>
        <p:nvSpPr>
          <p:cNvPr id="36" name="Rectangle 35"/>
          <p:cNvSpPr/>
          <p:nvPr/>
        </p:nvSpPr>
        <p:spPr>
          <a:xfrm>
            <a:off x="7535329" y="5469672"/>
            <a:ext cx="2873828" cy="92283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800" b="0" i="0" strike="noStrike" cap="none" spc="0" baseline="0">
                <a:solidFill>
                  <a:srgbClr val="FFFFFF"/>
                </a:solidFill>
                <a:effectLst/>
                <a:latin typeface="Century Gothic"/>
                <a:ea typeface="Century Gothic"/>
                <a:cs typeface="Century Gothic"/>
              </a:rPr>
              <a:t>FMS</a:t>
            </a:r>
          </a:p>
        </p:txBody>
      </p:sp>
    </p:spTree>
    <p:extLst>
      <p:ext uri="{BB962C8B-B14F-4D97-AF65-F5344CB8AC3E}">
        <p14:creationId xmlns:p14="http://schemas.microsoft.com/office/powerpoint/2010/main" val="383601172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6CE992-9B5F-0F4D-8B7A-84FF112DBF7E}"/>
              </a:ext>
            </a:extLst>
          </p:cNvPr>
          <p:cNvSpPr/>
          <p:nvPr/>
        </p:nvSpPr>
        <p:spPr>
          <a:xfrm>
            <a:off x="105673" y="1097906"/>
            <a:ext cx="11941184" cy="57600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2" name="Rectangle 1">
            <a:extLst>
              <a:ext uri="{FF2B5EF4-FFF2-40B4-BE49-F238E27FC236}">
                <a16:creationId xmlns:a16="http://schemas.microsoft.com/office/drawing/2014/main" id="{CE49A5DF-72AE-E748-A0A9-15A5E053D43D}"/>
              </a:ext>
            </a:extLst>
          </p:cNvPr>
          <p:cNvSpPr/>
          <p:nvPr/>
        </p:nvSpPr>
        <p:spPr>
          <a:xfrm>
            <a:off x="-196821" y="631625"/>
            <a:ext cx="6247636" cy="462234"/>
          </a:xfrm>
          <a:prstGeom prst="rect">
            <a:avLst/>
          </a:prstGeom>
        </p:spPr>
        <p:txBody>
          <a:bodyPr wrap="none">
            <a:spAutoFit/>
          </a:bodyPr>
          <a:lstStyle/>
          <a:p>
            <a:pPr algn="r">
              <a:lnSpc>
                <a:spcPct val="90000"/>
              </a:lnSpc>
              <a:spcBef>
                <a:spcPct val="0"/>
              </a:spcBef>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4" name="Rectangle 3">
            <a:extLst>
              <a:ext uri="{FF2B5EF4-FFF2-40B4-BE49-F238E27FC236}">
                <a16:creationId xmlns:a16="http://schemas.microsoft.com/office/drawing/2014/main" id="{0C12B373-5528-9F42-9F1E-27DEBFD28349}"/>
              </a:ext>
            </a:extLst>
          </p:cNvPr>
          <p:cNvSpPr/>
          <p:nvPr/>
        </p:nvSpPr>
        <p:spPr>
          <a:xfrm>
            <a:off x="222783" y="1228955"/>
            <a:ext cx="11706957" cy="54877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5FDCB60-BB20-C14E-B8BE-0CDFAAE342F5}"/>
              </a:ext>
            </a:extLst>
          </p:cNvPr>
          <p:cNvSpPr txBox="1"/>
          <p:nvPr/>
        </p:nvSpPr>
        <p:spPr>
          <a:xfrm>
            <a:off x="3410233" y="1329971"/>
            <a:ext cx="5332065" cy="7571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4800" b="1" dirty="0">
                <a:solidFill>
                  <a:srgbClr val="000000"/>
                </a:solidFill>
                <a:latin typeface="Century Gothic"/>
                <a:ea typeface="Century Gothic"/>
                <a:cs typeface="Century Gothic"/>
              </a:rPr>
              <a:t>C</a:t>
            </a:r>
            <a:r>
              <a:rPr lang="es-US" sz="4800" b="1" i="0" strike="noStrike" cap="none" spc="0" baseline="0" dirty="0">
                <a:solidFill>
                  <a:srgbClr val="000000"/>
                </a:solidFill>
                <a:effectLst/>
                <a:latin typeface="Century Gothic"/>
                <a:ea typeface="Century Gothic"/>
                <a:cs typeface="Century Gothic"/>
              </a:rPr>
              <a:t>o-empleadores</a:t>
            </a:r>
          </a:p>
        </p:txBody>
      </p:sp>
      <p:pic>
        <p:nvPicPr>
          <p:cNvPr id="9" name="Picture 8">
            <a:extLst>
              <a:ext uri="{FF2B5EF4-FFF2-40B4-BE49-F238E27FC236}">
                <a16:creationId xmlns:a16="http://schemas.microsoft.com/office/drawing/2014/main" id="{3755F9E8-C864-9A47-B19C-14BF6450A206}"/>
              </a:ext>
            </a:extLst>
          </p:cNvPr>
          <p:cNvPicPr>
            <a:picLocks noChangeAspect="1"/>
          </p:cNvPicPr>
          <p:nvPr/>
        </p:nvPicPr>
        <p:blipFill>
          <a:blip r:embed="rId3"/>
          <a:stretch>
            <a:fillRect/>
          </a:stretch>
        </p:blipFill>
        <p:spPr>
          <a:xfrm>
            <a:off x="9724755" y="409840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Icon Leader Leadership · Free image on Pixaba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288" y="2073535"/>
            <a:ext cx="1682221" cy="16060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9197299" y="5121596"/>
            <a:ext cx="2107202" cy="58580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FMS pagará </a:t>
            </a:r>
            <a:b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br>
            <a: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las facturas. </a:t>
            </a:r>
          </a:p>
        </p:txBody>
      </p:sp>
      <p:sp>
        <p:nvSpPr>
          <p:cNvPr id="25" name="TextBox 24"/>
          <p:cNvSpPr txBox="1"/>
          <p:nvPr/>
        </p:nvSpPr>
        <p:spPr>
          <a:xfrm>
            <a:off x="1516943" y="3744837"/>
            <a:ext cx="2197056" cy="1464503"/>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Desea </a:t>
            </a:r>
            <a:r>
              <a:rPr lang="es-US" sz="2000" b="1" i="0" u="sng" strike="noStrike" cap="none" spc="0" baseline="0">
                <a:solidFill>
                  <a:srgbClr val="000000"/>
                </a:solidFill>
                <a:effectLst>
                  <a:outerShdw blurRad="38100" dist="38100" dir="2700000" algn="tl">
                    <a:srgbClr val="000000">
                      <a:alpha val="43137"/>
                    </a:srgbClr>
                  </a:outerShdw>
                </a:effectLst>
                <a:uFill>
                  <a:solidFill>
                    <a:srgbClr val="000000"/>
                  </a:solidFill>
                </a:uFill>
                <a:latin typeface="Century Gothic"/>
                <a:ea typeface="Century Gothic"/>
                <a:cs typeface="Century Gothic"/>
              </a:rPr>
              <a:t>COMPARTIR</a:t>
            </a:r>
            <a:r>
              <a:rPr lang="es-US" sz="20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 ser el empleador de sus trabajadores.</a:t>
            </a:r>
          </a:p>
        </p:txBody>
      </p:sp>
      <p:pic>
        <p:nvPicPr>
          <p:cNvPr id="8" name="Picture 7" descr="Bulletproof Home Defense: Tactics You Can Enact Now to Secure Your Safety"/>
          <p:cNvPicPr>
            <a:picLocks noChangeAspect="1"/>
          </p:cNvPicPr>
          <p:nvPr/>
        </p:nvPicPr>
        <p:blipFill>
          <a:blip r:embed="rId5">
            <a:extLst>
              <a:ext uri="{28A0092B-C50C-407E-A947-70E740481C1C}">
                <a14:useLocalDpi xmlns:a14="http://schemas.microsoft.com/office/drawing/2010/main" val="0"/>
              </a:ext>
            </a:extLst>
          </a:blip>
          <a:srcRect l="-12753" t="-28441" r="-12753" b="-28441"/>
          <a:stretch>
            <a:fillRect/>
          </a:stretch>
        </p:blipFill>
        <p:spPr>
          <a:xfrm>
            <a:off x="8242697" y="2174034"/>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Picture 29">
            <a:extLst>
              <a:ext uri="{FF2B5EF4-FFF2-40B4-BE49-F238E27FC236}">
                <a16:creationId xmlns:a16="http://schemas.microsoft.com/office/drawing/2014/main" id="{FF209E9D-124D-6E48-9272-080022A7E678}"/>
              </a:ext>
            </a:extLst>
          </p:cNvPr>
          <p:cNvPicPr>
            <a:picLocks noChangeAspect="1"/>
          </p:cNvPicPr>
          <p:nvPr/>
        </p:nvPicPr>
        <p:blipFill>
          <a:blip r:embed="rId6"/>
          <a:srcRect l="-3447" t="-4945" r="-12694" b="-21407"/>
          <a:stretch>
            <a:fillRect/>
          </a:stretch>
        </p:blipFill>
        <p:spPr>
          <a:xfrm>
            <a:off x="10299394"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 name="TextBox 30"/>
          <p:cNvSpPr txBox="1"/>
          <p:nvPr/>
        </p:nvSpPr>
        <p:spPr>
          <a:xfrm>
            <a:off x="5575385" y="3240832"/>
            <a:ext cx="2096314" cy="832936"/>
          </a:xfrm>
          <a:prstGeom prst="rect">
            <a:avLst/>
          </a:prstGeom>
          <a:noFill/>
        </p:spPr>
        <p:txBody>
          <a:bodyPr wrap="square" rtlCol="0">
            <a:spAutoFit/>
          </a:bodyPr>
          <a:lstStyle/>
          <a:p>
            <a:pPr algn="ctr">
              <a:lnSpc>
                <a:spcPct val="90000"/>
              </a:lnSpc>
              <a:spcBef>
                <a:spcPct val="0"/>
              </a:spcBef>
            </a:pPr>
            <a:r>
              <a:rPr lang="es-US" sz="18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Cumple todas las leyes de empleo aplicables.</a:t>
            </a:r>
          </a:p>
        </p:txBody>
      </p:sp>
      <p:sp>
        <p:nvSpPr>
          <p:cNvPr id="33" name="TextBox 32"/>
          <p:cNvSpPr txBox="1"/>
          <p:nvPr/>
        </p:nvSpPr>
        <p:spPr>
          <a:xfrm>
            <a:off x="7419009" y="3240833"/>
            <a:ext cx="2515611" cy="1089529"/>
          </a:xfrm>
          <a:prstGeom prst="rect">
            <a:avLst/>
          </a:prstGeom>
          <a:noFill/>
        </p:spPr>
        <p:txBody>
          <a:bodyPr wrap="square" rtlCol="0">
            <a:spAutoFit/>
          </a:bodyPr>
          <a:lstStyle/>
          <a:p>
            <a:pPr algn="ctr">
              <a:lnSpc>
                <a:spcPct val="90000"/>
              </a:lnSpc>
              <a:spcBef>
                <a:spcPct val="0"/>
              </a:spcBef>
            </a:pPr>
            <a: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Maneja los </a:t>
            </a:r>
            <a:b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br>
            <a: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seguros necesarios relacionados con </a:t>
            </a:r>
            <a:b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br>
            <a: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el empleo.</a:t>
            </a:r>
          </a:p>
        </p:txBody>
      </p:sp>
      <p:sp>
        <p:nvSpPr>
          <p:cNvPr id="34" name="TextBox 33"/>
          <p:cNvSpPr txBox="1"/>
          <p:nvPr/>
        </p:nvSpPr>
        <p:spPr>
          <a:xfrm>
            <a:off x="6254278" y="5134597"/>
            <a:ext cx="2878347" cy="585801"/>
          </a:xfrm>
          <a:prstGeom prst="rect">
            <a:avLst/>
          </a:prstGeom>
          <a:noFill/>
        </p:spPr>
        <p:txBody>
          <a:bodyPr wrap="square" rtlCol="0">
            <a:spAutoFit/>
          </a:bodyPr>
          <a:lstStyle/>
          <a:p>
            <a:pPr algn="ctr">
              <a:lnSpc>
                <a:spcPct val="90000"/>
              </a:lnSpc>
              <a:spcBef>
                <a:spcPct val="0"/>
              </a:spcBef>
            </a:pPr>
            <a: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Verifica antecedentes </a:t>
            </a:r>
            <a:b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br>
            <a: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y calificaciones.</a:t>
            </a:r>
          </a:p>
        </p:txBody>
      </p:sp>
      <p:sp>
        <p:nvSpPr>
          <p:cNvPr id="16" name="Rectangle 15"/>
          <p:cNvSpPr/>
          <p:nvPr/>
        </p:nvSpPr>
        <p:spPr>
          <a:xfrm>
            <a:off x="1178557" y="5875442"/>
            <a:ext cx="2873828"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800" b="0" i="0" strike="noStrike" cap="none" spc="0" baseline="0">
                <a:solidFill>
                  <a:srgbClr val="FFFFFF"/>
                </a:solidFill>
                <a:effectLst/>
                <a:latin typeface="Century Gothic"/>
                <a:ea typeface="Century Gothic"/>
                <a:cs typeface="Century Gothic"/>
              </a:rPr>
              <a:t>USTED</a:t>
            </a:r>
          </a:p>
        </p:txBody>
      </p:sp>
      <p:sp>
        <p:nvSpPr>
          <p:cNvPr id="36" name="Rectangle 35"/>
          <p:cNvSpPr/>
          <p:nvPr/>
        </p:nvSpPr>
        <p:spPr>
          <a:xfrm>
            <a:off x="7420266" y="5886974"/>
            <a:ext cx="2851087" cy="64008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4800" b="0" i="0" strike="noStrike" cap="none" spc="0" baseline="0">
                <a:solidFill>
                  <a:srgbClr val="FFFFFF"/>
                </a:solidFill>
                <a:effectLst/>
                <a:latin typeface="Century Gothic"/>
                <a:ea typeface="Century Gothic"/>
                <a:cs typeface="Century Gothic"/>
              </a:rPr>
              <a:t>FMS</a:t>
            </a:r>
          </a:p>
        </p:txBody>
      </p:sp>
      <p:pic>
        <p:nvPicPr>
          <p:cNvPr id="20" name="Picture 19" descr="Icon Leader Leadership · Free image on Pixab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0531" y="411575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descr="Adobe-like counter | UICloud"/>
          <p:cNvPicPr>
            <a:picLocks noChangeAspect="1"/>
          </p:cNvPicPr>
          <p:nvPr/>
        </p:nvPicPr>
        <p:blipFill>
          <a:blip r:embed="rId8">
            <a:extLst>
              <a:ext uri="{28A0092B-C50C-407E-A947-70E740481C1C}">
                <a14:useLocalDpi xmlns:a14="http://schemas.microsoft.com/office/drawing/2010/main" val="0"/>
              </a:ext>
            </a:extLst>
          </a:blip>
          <a:srcRect l="-33" t="8927" r="10737" b="2847"/>
          <a:stretch>
            <a:fillRect/>
          </a:stretch>
        </p:blipFill>
        <p:spPr>
          <a:xfrm>
            <a:off x="6186000" y="2173746"/>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p:cNvSpPr txBox="1"/>
          <p:nvPr/>
        </p:nvSpPr>
        <p:spPr>
          <a:xfrm>
            <a:off x="9793091" y="3281888"/>
            <a:ext cx="2107202" cy="58580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800" b="1" i="0" u="sng" strike="noStrike" cap="none" spc="0" baseline="0" dirty="0">
                <a:solidFill>
                  <a:srgbClr val="000000"/>
                </a:solidFill>
                <a:effectLst>
                  <a:outerShdw blurRad="38100" dist="38100" dir="2700000" algn="tl">
                    <a:srgbClr val="000000">
                      <a:alpha val="43137"/>
                    </a:srgbClr>
                  </a:outerShdw>
                </a:effectLst>
                <a:uFill>
                  <a:solidFill>
                    <a:srgbClr val="000000"/>
                  </a:solidFill>
                </a:uFill>
                <a:latin typeface="Century Gothic"/>
                <a:ea typeface="Century Gothic"/>
                <a:cs typeface="Century Gothic"/>
              </a:rPr>
              <a:t>COMPARTE</a:t>
            </a:r>
            <a: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 ser </a:t>
            </a:r>
            <a:b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br>
            <a:r>
              <a:rPr lang="es-US" sz="1800" b="1"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el empleador.</a:t>
            </a:r>
          </a:p>
        </p:txBody>
      </p:sp>
    </p:spTree>
    <p:extLst>
      <p:ext uri="{BB962C8B-B14F-4D97-AF65-F5344CB8AC3E}">
        <p14:creationId xmlns:p14="http://schemas.microsoft.com/office/powerpoint/2010/main" val="6164622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728EC6-6BFA-0742-9C0D-216CAB42CF45}"/>
              </a:ext>
            </a:extLst>
          </p:cNvPr>
          <p:cNvSpPr/>
          <p:nvPr/>
        </p:nvSpPr>
        <p:spPr>
          <a:xfrm>
            <a:off x="2093486" y="893414"/>
            <a:ext cx="7914660" cy="6137174"/>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1">
            <a:extLst>
              <a:ext uri="{FF2B5EF4-FFF2-40B4-BE49-F238E27FC236}">
                <a16:creationId xmlns:a16="http://schemas.microsoft.com/office/drawing/2014/main" id="{7CCAE5B8-2EFF-C848-972C-F87BD2C551F6}"/>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sp>
        <p:nvSpPr>
          <p:cNvPr id="29" name="Rectangle 28">
            <a:extLst>
              <a:ext uri="{FF2B5EF4-FFF2-40B4-BE49-F238E27FC236}">
                <a16:creationId xmlns:a16="http://schemas.microsoft.com/office/drawing/2014/main" id="{CE49A5DF-72AE-E748-A0A9-15A5E053D43D}"/>
              </a:ext>
            </a:extLst>
          </p:cNvPr>
          <p:cNvSpPr/>
          <p:nvPr/>
        </p:nvSpPr>
        <p:spPr>
          <a:xfrm>
            <a:off x="-196821" y="631625"/>
            <a:ext cx="6247636" cy="462234"/>
          </a:xfrm>
          <a:prstGeom prst="rect">
            <a:avLst/>
          </a:prstGeom>
        </p:spPr>
        <p:txBody>
          <a:bodyPr wrap="none">
            <a:spAutoFit/>
          </a:bodyPr>
          <a:lstStyle/>
          <a:p>
            <a:pPr algn="r">
              <a:lnSpc>
                <a:spcPct val="90000"/>
              </a:lnSpc>
              <a:spcBef>
                <a:spcPct val="0"/>
              </a:spcBef>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5400" y="156584"/>
            <a:ext cx="4834660" cy="167044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outerShdw blurRad="38100" dist="38100" dir="2700000" algn="tl">
                    <a:srgbClr val="000000">
                      <a:alpha val="43137"/>
                    </a:srgbClr>
                  </a:outerShdw>
                </a:effectLst>
                <a:latin typeface="Berlin Sans FB Demi"/>
                <a:ea typeface="Berlin Sans FB Demi"/>
                <a:cs typeface="Berlin Sans FB Demi"/>
              </a:rPr>
              <a:t>Sofía  </a:t>
            </a:r>
            <a:r>
              <a:rPr lang="es-US" sz="2000" b="0" i="0" strike="noStrike" cap="none" spc="0" baseline="0">
                <a:solidFill>
                  <a:srgbClr val="203864"/>
                </a:solidFill>
                <a:effectLst>
                  <a:outerShdw blurRad="38100" dist="38100" dir="2700000" algn="tl">
                    <a:srgbClr val="000000">
                      <a:alpha val="43137"/>
                    </a:srgbClr>
                  </a:outerShdw>
                </a:effectLst>
                <a:latin typeface="Century Gothic"/>
                <a:ea typeface="Century Gothic"/>
                <a:cs typeface="Century Gothic"/>
              </a:rPr>
              <a:t> </a:t>
            </a:r>
          </a:p>
        </p:txBody>
      </p:sp>
      <p:grpSp>
        <p:nvGrpSpPr>
          <p:cNvPr id="9" name="Group 8"/>
          <p:cNvGrpSpPr/>
          <p:nvPr/>
        </p:nvGrpSpPr>
        <p:grpSpPr>
          <a:xfrm>
            <a:off x="595039" y="1259592"/>
            <a:ext cx="6852777" cy="5404818"/>
            <a:chOff x="2379236" y="1213696"/>
            <a:chExt cx="6852777" cy="5404818"/>
          </a:xfrm>
        </p:grpSpPr>
        <p:sp>
          <p:nvSpPr>
            <p:cNvPr id="20" name="Oval 19"/>
            <p:cNvSpPr/>
            <p:nvPr/>
          </p:nvSpPr>
          <p:spPr>
            <a:xfrm>
              <a:off x="2379236" y="1213696"/>
              <a:ext cx="1665128" cy="1440409"/>
            </a:xfrm>
            <a:prstGeom prst="ellipse">
              <a:avLst/>
            </a:prstGeom>
            <a:blipFill dpi="0" rotWithShape="1">
              <a:blip r:embed="rId3"/>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21" name="Straight Connector 20"/>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928974" y="4324993"/>
              <a:ext cx="2352160" cy="2293521"/>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800" b="0" i="0" strike="noStrike" cap="none" spc="0" baseline="0">
                  <a:solidFill>
                    <a:srgbClr val="000000"/>
                  </a:solidFill>
                  <a:effectLst/>
                  <a:latin typeface="Century Gothic"/>
                  <a:ea typeface="Century Gothic"/>
                  <a:cs typeface="Century Gothic"/>
                </a:rPr>
                <a:t>Ninguna relación de empleador/empleado</a:t>
              </a:r>
            </a:p>
          </p:txBody>
        </p:sp>
        <p:sp>
          <p:nvSpPr>
            <p:cNvPr id="26" name="Oval 25"/>
            <p:cNvSpPr/>
            <p:nvPr/>
          </p:nvSpPr>
          <p:spPr>
            <a:xfrm>
              <a:off x="7281134" y="2578492"/>
              <a:ext cx="1950879" cy="1871662"/>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800" b="0" i="0" strike="noStrike" cap="none" spc="0" baseline="0" dirty="0">
                  <a:solidFill>
                    <a:srgbClr val="000000"/>
                  </a:solidFill>
                  <a:effectLst/>
                  <a:latin typeface="Century Gothic"/>
                  <a:ea typeface="Century Gothic"/>
                  <a:cs typeface="Century Gothic"/>
                </a:rPr>
                <a:t>Agencias de contra-tación para prestar servicios </a:t>
              </a:r>
            </a:p>
          </p:txBody>
        </p:sp>
        <p:grpSp>
          <p:nvGrpSpPr>
            <p:cNvPr id="2" name="Group 1"/>
            <p:cNvGrpSpPr/>
            <p:nvPr/>
          </p:nvGrpSpPr>
          <p:grpSpPr>
            <a:xfrm>
              <a:off x="4905099" y="1930187"/>
              <a:ext cx="1710377" cy="1428017"/>
              <a:chOff x="3380331" y="2107621"/>
              <a:chExt cx="1984486" cy="1951007"/>
            </a:xfrm>
          </p:grpSpPr>
          <p:pic>
            <p:nvPicPr>
              <p:cNvPr id="38" name="Picture 37" descr="Office building icon | Flickr - Photo Sharing!"/>
              <p:cNvPicPr>
                <a:picLocks noChangeAspect="1"/>
              </p:cNvPicPr>
              <p:nvPr/>
            </p:nvPicPr>
            <p:blipFill>
              <a:blip r:embed="rId4">
                <a:extLst>
                  <a:ext uri="{28A0092B-C50C-407E-A947-70E740481C1C}">
                    <a14:useLocalDpi xmlns:a14="http://schemas.microsoft.com/office/drawing/2010/main" val="0"/>
                  </a:ext>
                </a:extLst>
              </a:blip>
              <a:srcRect l="-1" t="-2" r="-18152" b="-14215"/>
              <a:stretch>
                <a:fillRect/>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9" name="Picture 38" descr="File:Icon of three people in different shades of grey.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 name="Group 4"/>
            <p:cNvGrpSpPr/>
            <p:nvPr/>
          </p:nvGrpSpPr>
          <p:grpSpPr>
            <a:xfrm>
              <a:off x="3368031" y="2981789"/>
              <a:ext cx="1710377" cy="1468365"/>
              <a:chOff x="2804093" y="3298862"/>
              <a:chExt cx="1371600" cy="1287250"/>
            </a:xfrm>
          </p:grpSpPr>
          <p:pic>
            <p:nvPicPr>
              <p:cNvPr id="40" name="Picture 39" descr="Icon Leader Leadership · Free image on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1" name="&quot;No&quot; Symbol 40"/>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9" name="Oval 18"/>
          <p:cNvSpPr/>
          <p:nvPr/>
        </p:nvSpPr>
        <p:spPr>
          <a:xfrm>
            <a:off x="9648271" y="4496051"/>
            <a:ext cx="1858322" cy="187572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800" b="0" i="0" strike="noStrike" cap="none" spc="0" baseline="0">
                <a:solidFill>
                  <a:srgbClr val="000000"/>
                </a:solidFill>
                <a:effectLst/>
                <a:latin typeface="Century Gothic"/>
                <a:ea typeface="Century Gothic"/>
                <a:cs typeface="Century Gothic"/>
              </a:rPr>
              <a:t>Modelo de pagador de facturas</a:t>
            </a:r>
          </a:p>
        </p:txBody>
      </p:sp>
      <p:sp>
        <p:nvSpPr>
          <p:cNvPr id="3" name="Right Arrow 2"/>
          <p:cNvSpPr/>
          <p:nvPr/>
        </p:nvSpPr>
        <p:spPr>
          <a:xfrm>
            <a:off x="6238706" y="5002392"/>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77470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5BAD1003-CA3B-354A-B873-2C71C843D93C}"/>
              </a:ext>
            </a:extLst>
          </p:cNvPr>
          <p:cNvSpPr/>
          <p:nvPr/>
        </p:nvSpPr>
        <p:spPr>
          <a:xfrm>
            <a:off x="-437323" y="3201460"/>
            <a:ext cx="12841357" cy="3934835"/>
          </a:xfrm>
          <a:prstGeom prst="rect">
            <a:avLst/>
          </a:prstGeom>
          <a:solidFill>
            <a:schemeClr val="bg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rot="864413">
            <a:off x="6149690" y="1250278"/>
            <a:ext cx="5962858" cy="6303314"/>
            <a:chOff x="5152767" y="1270309"/>
            <a:chExt cx="5552985" cy="4872777"/>
          </a:xfrm>
        </p:grpSpPr>
        <p:sp>
          <p:nvSpPr>
            <p:cNvPr id="6" name="Oval 5"/>
            <p:cNvSpPr/>
            <p:nvPr/>
          </p:nvSpPr>
          <p:spPr>
            <a:xfrm>
              <a:off x="5152767" y="1270309"/>
              <a:ext cx="5552985" cy="4872777"/>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6"/>
              </a:endParaRPr>
            </a:p>
          </p:txBody>
        </p:sp>
        <p:grpSp>
          <p:nvGrpSpPr>
            <p:cNvPr id="3" name="Group 2"/>
            <p:cNvGrpSpPr/>
            <p:nvPr/>
          </p:nvGrpSpPr>
          <p:grpSpPr>
            <a:xfrm>
              <a:off x="5222286" y="2005649"/>
              <a:ext cx="5277853" cy="3313513"/>
              <a:chOff x="1891106" y="1276751"/>
              <a:chExt cx="8586546" cy="5679436"/>
            </a:xfrm>
          </p:grpSpPr>
          <p:sp>
            <p:nvSpPr>
              <p:cNvPr id="7" name="Oval 6"/>
              <p:cNvSpPr/>
              <p:nvPr/>
            </p:nvSpPr>
            <p:spPr>
              <a:xfrm>
                <a:off x="5405361" y="1276751"/>
                <a:ext cx="1335314" cy="1262743"/>
              </a:xfrm>
              <a:prstGeom prst="ellipse">
                <a:avLst/>
              </a:prstGeom>
              <a:blipFill dpi="0" rotWithShape="1">
                <a:blip r:embed="rId3"/>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900" b="1">
                    <a:solidFill>
                      <a:schemeClr val="tx1"/>
                    </a:solidFill>
                    <a:effectLst>
                      <a:outerShdw blurRad="38100" dist="38100" dir="2700000" algn="tl">
                        <a:srgbClr val="000000">
                          <a:alpha val="43137"/>
                        </a:srgbClr>
                      </a:outerShdw>
                    </a:effectLst>
                    <a:latin typeface="Century Gothic" panose="020B0502020202020204" pitchFamily="34" charset="0"/>
                  </a:rPr>
                  <a:t>?</a:t>
                </a:r>
              </a:p>
            </p:txBody>
          </p:sp>
          <p:grpSp>
            <p:nvGrpSpPr>
              <p:cNvPr id="28" name="Group 27"/>
              <p:cNvGrpSpPr/>
              <p:nvPr/>
            </p:nvGrpSpPr>
            <p:grpSpPr>
              <a:xfrm>
                <a:off x="2625093" y="1868281"/>
                <a:ext cx="1335314" cy="1262743"/>
                <a:chOff x="2741266" y="1945838"/>
                <a:chExt cx="1335314" cy="1262743"/>
              </a:xfrm>
            </p:grpSpPr>
            <p:sp>
              <p:nvSpPr>
                <p:cNvPr id="8" name="Oval 7"/>
                <p:cNvSpPr/>
                <p:nvPr/>
              </p:nvSpPr>
              <p:spPr>
                <a:xfrm>
                  <a:off x="2741266" y="1945838"/>
                  <a:ext cx="1335314" cy="1262743"/>
                </a:xfrm>
                <a:prstGeom prst="ellipse">
                  <a:avLst/>
                </a:prstGeom>
                <a:blipFill dpi="0" rotWithShape="1">
                  <a:blip r:embed="rId3"/>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quot;No&quot; Symbol 11"/>
                <p:cNvSpPr/>
                <p:nvPr/>
              </p:nvSpPr>
              <p:spPr>
                <a:xfrm>
                  <a:off x="2898149" y="2063321"/>
                  <a:ext cx="1021548" cy="1027778"/>
                </a:xfrm>
                <a:prstGeom prst="noSmoking">
                  <a:avLst>
                    <a:gd name="adj" fmla="val 721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8"/>
              <p:cNvGrpSpPr/>
              <p:nvPr/>
            </p:nvGrpSpPr>
            <p:grpSpPr>
              <a:xfrm>
                <a:off x="4386309" y="2857906"/>
                <a:ext cx="1335314" cy="1297749"/>
                <a:chOff x="7891707" y="3788113"/>
                <a:chExt cx="1984486" cy="1951007"/>
              </a:xfrm>
            </p:grpSpPr>
            <p:pic>
              <p:nvPicPr>
                <p:cNvPr id="17" name="Picture 16" descr="Office building icon | Flickr - Photo Sharing!"/>
                <p:cNvPicPr>
                  <a:picLocks noChangeAspect="1"/>
                </p:cNvPicPr>
                <p:nvPr/>
              </p:nvPicPr>
              <p:blipFill>
                <a:blip r:embed="rId4">
                  <a:extLst>
                    <a:ext uri="{28A0092B-C50C-407E-A947-70E740481C1C}">
                      <a14:useLocalDpi xmlns:a14="http://schemas.microsoft.com/office/drawing/2010/main" val="0"/>
                    </a:ext>
                  </a:extLst>
                </a:blip>
                <a:srcRect l="-1" t="-2" r="-18152" b="-14215"/>
                <a:stretch>
                  <a:fillRect/>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File:Icon of three people in different shades of grey.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25" name="Group 24"/>
              <p:cNvGrpSpPr/>
              <p:nvPr/>
            </p:nvGrpSpPr>
            <p:grpSpPr>
              <a:xfrm>
                <a:off x="6562597" y="2770800"/>
                <a:ext cx="1361926" cy="1293698"/>
                <a:chOff x="3197978" y="3371458"/>
                <a:chExt cx="2883507" cy="2811628"/>
              </a:xfrm>
            </p:grpSpPr>
            <p:grpSp>
              <p:nvGrpSpPr>
                <p:cNvPr id="20" name="Group 19"/>
                <p:cNvGrpSpPr/>
                <p:nvPr/>
              </p:nvGrpSpPr>
              <p:grpSpPr>
                <a:xfrm>
                  <a:off x="3197978" y="3371458"/>
                  <a:ext cx="2883507" cy="2811628"/>
                  <a:chOff x="1422400" y="3512457"/>
                  <a:chExt cx="3077029" cy="2820740"/>
                </a:xfrm>
              </p:grpSpPr>
              <p:sp>
                <p:nvSpPr>
                  <p:cNvPr id="21" name="Oval 2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 Leader Leadership · Free image on Pixabay"/>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23" name="Picture 22" descr="Bulletproof Home Defense: Tactics You Can Enact Now to Secure Your Safety"/>
                  <p:cNvPicPr>
                    <a:picLocks noChangeAspect="1"/>
                  </p:cNvPicPr>
                  <p:nvPr/>
                </p:nvPicPr>
                <p:blipFill>
                  <a:blip r:embed="rId7">
                    <a:extLst>
                      <a:ext uri="{28A0092B-C50C-407E-A947-70E740481C1C}">
                        <a14:useLocalDpi xmlns:a14="http://schemas.microsoft.com/office/drawing/2010/main"/>
                      </a:ext>
                    </a:extLst>
                  </a:blip>
                  <a:srcRect l="-12753" t="-28441" r="-12753" b="-28441"/>
                  <a:stretch>
                    <a:fillRect/>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4" name="&quot;No&quot; Symbol 2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 name="Picture 12" descr="Icon Leader Leadership · Free image on Pixabay"/>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41815" y="1830352"/>
                <a:ext cx="1345729" cy="1332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Oval 28"/>
              <p:cNvSpPr/>
              <p:nvPr/>
            </p:nvSpPr>
            <p:spPr>
              <a:xfrm>
                <a:off x="1891106" y="4079841"/>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900" b="0" i="0" strike="noStrike" cap="none" spc="0" baseline="0">
                    <a:solidFill>
                      <a:srgbClr val="000000"/>
                    </a:solidFill>
                    <a:effectLst/>
                    <a:latin typeface="6"/>
                    <a:ea typeface="6"/>
                    <a:cs typeface="6"/>
                  </a:rPr>
                  <a:t>El pagador de facturas</a:t>
                </a:r>
              </a:p>
            </p:txBody>
          </p:sp>
          <p:cxnSp>
            <p:nvCxnSpPr>
              <p:cNvPr id="42" name="Straight Connector 41"/>
              <p:cNvCxnSpPr/>
              <p:nvPr/>
            </p:nvCxnSpPr>
            <p:spPr>
              <a:xfrm>
                <a:off x="6770916" y="1951107"/>
                <a:ext cx="1360899" cy="206575"/>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325710" y="2400033"/>
                <a:ext cx="314315" cy="3894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91829" y="2375545"/>
                <a:ext cx="435334" cy="4671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988734" y="1972383"/>
                <a:ext cx="1317365" cy="2290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967921" y="3103507"/>
                <a:ext cx="152380" cy="1052148"/>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3063878" y="3856548"/>
                <a:ext cx="1277023" cy="303490"/>
              </a:xfrm>
              <a:prstGeom prst="line">
                <a:avLst/>
              </a:prstGeom>
              <a:ln w="38100">
                <a:solidFill>
                  <a:srgbClr val="EE7EDE"/>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17" idx="4"/>
              </p:cNvCxnSpPr>
              <p:nvPr/>
            </p:nvCxnSpPr>
            <p:spPr>
              <a:xfrm flipH="1" flipV="1">
                <a:off x="5053966" y="4155655"/>
                <a:ext cx="3087030" cy="1544172"/>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21" idx="4"/>
              </p:cNvCxnSpPr>
              <p:nvPr/>
            </p:nvCxnSpPr>
            <p:spPr>
              <a:xfrm>
                <a:off x="7243560" y="4064498"/>
                <a:ext cx="897436" cy="1625090"/>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7636170" y="4058551"/>
                <a:ext cx="1626250" cy="325697"/>
              </a:xfrm>
              <a:prstGeom prst="line">
                <a:avLst/>
              </a:prstGeom>
              <a:ln w="38100">
                <a:solidFill>
                  <a:schemeClr val="accent5">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100" idx="1"/>
              </p:cNvCxnSpPr>
              <p:nvPr/>
            </p:nvCxnSpPr>
            <p:spPr>
              <a:xfrm flipH="1" flipV="1">
                <a:off x="9335208" y="2892202"/>
                <a:ext cx="46214" cy="1305089"/>
              </a:xfrm>
              <a:prstGeom prst="line">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3399514" y="3151743"/>
                <a:ext cx="1909154" cy="2427766"/>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56" name="Straight Connector 55"/>
              <p:cNvCxnSpPr>
                <a:stCxn id="30" idx="0"/>
              </p:cNvCxnSpPr>
              <p:nvPr/>
            </p:nvCxnSpPr>
            <p:spPr>
              <a:xfrm flipV="1">
                <a:off x="5458323" y="4080757"/>
                <a:ext cx="1209435" cy="1608831"/>
              </a:xfrm>
              <a:prstGeom prst="line">
                <a:avLst/>
              </a:prstGeom>
              <a:ln w="57150">
                <a:prstDash val="sysDash"/>
              </a:ln>
            </p:spPr>
            <p:style>
              <a:lnRef idx="1">
                <a:schemeClr val="accent4"/>
              </a:lnRef>
              <a:fillRef idx="0">
                <a:schemeClr val="accent4"/>
              </a:fillRef>
              <a:effectRef idx="0">
                <a:schemeClr val="accent4"/>
              </a:effectRef>
              <a:fontRef idx="minor">
                <a:schemeClr val="tx1"/>
              </a:fontRef>
            </p:style>
          </p:cxnSp>
          <p:cxnSp>
            <p:nvCxnSpPr>
              <p:cNvPr id="61" name="Straight Connector 60"/>
              <p:cNvCxnSpPr/>
              <p:nvPr/>
            </p:nvCxnSpPr>
            <p:spPr>
              <a:xfrm flipV="1">
                <a:off x="7238317" y="3218030"/>
                <a:ext cx="1610092" cy="2361479"/>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cxnSp>
            <p:nvCxnSpPr>
              <p:cNvPr id="62" name="Straight Connector 61"/>
              <p:cNvCxnSpPr/>
              <p:nvPr/>
            </p:nvCxnSpPr>
            <p:spPr>
              <a:xfrm flipH="1" flipV="1">
                <a:off x="5461498" y="4072110"/>
                <a:ext cx="1392559" cy="1527712"/>
              </a:xfrm>
              <a:prstGeom prst="line">
                <a:avLst/>
              </a:prstGeom>
              <a:ln w="57150">
                <a:solidFill>
                  <a:schemeClr val="accent6"/>
                </a:solidFill>
                <a:prstDash val="sysDash"/>
              </a:ln>
            </p:spPr>
            <p:style>
              <a:lnRef idx="1">
                <a:schemeClr val="accent4"/>
              </a:lnRef>
              <a:fillRef idx="0">
                <a:schemeClr val="accent4"/>
              </a:fillRef>
              <a:effectRef idx="0">
                <a:schemeClr val="accent4"/>
              </a:effectRef>
              <a:fontRef idx="minor">
                <a:schemeClr val="tx1"/>
              </a:fontRef>
            </p:style>
          </p:cxnSp>
          <p:sp>
            <p:nvSpPr>
              <p:cNvPr id="30" name="Oval 29"/>
              <p:cNvSpPr/>
              <p:nvPr/>
            </p:nvSpPr>
            <p:spPr>
              <a:xfrm>
                <a:off x="4816166" y="5689588"/>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s-US" sz="900" b="0" i="0" strike="noStrike" cap="none" spc="0" baseline="0">
                    <a:solidFill>
                      <a:srgbClr val="000000"/>
                    </a:solidFill>
                    <a:effectLst/>
                    <a:latin typeface="6"/>
                    <a:ea typeface="6"/>
                    <a:cs typeface="6"/>
                  </a:rPr>
                  <a:t>Co-</a:t>
                </a:r>
              </a:p>
              <a:p>
                <a:pPr algn="ctr"/>
                <a:r>
                  <a:rPr lang="es-US" sz="900" b="0" i="0" strike="noStrike" cap="none" spc="0" baseline="0">
                    <a:solidFill>
                      <a:srgbClr val="000000"/>
                    </a:solidFill>
                    <a:effectLst/>
                    <a:latin typeface="6"/>
                    <a:ea typeface="6"/>
                    <a:cs typeface="6"/>
                  </a:rPr>
                  <a:t>Empleador</a:t>
                </a:r>
              </a:p>
            </p:txBody>
          </p:sp>
          <p:sp>
            <p:nvSpPr>
              <p:cNvPr id="86" name="Oval 85"/>
              <p:cNvSpPr/>
              <p:nvPr/>
            </p:nvSpPr>
            <p:spPr>
              <a:xfrm>
                <a:off x="6459746" y="5569353"/>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s-US" sz="900" b="0" i="0" strike="noStrike" cap="none" spc="0" baseline="0">
                    <a:solidFill>
                      <a:srgbClr val="000000"/>
                    </a:solidFill>
                    <a:effectLst/>
                    <a:latin typeface="6"/>
                    <a:ea typeface="6"/>
                    <a:cs typeface="6"/>
                  </a:rPr>
                  <a:t>Co-</a:t>
                </a:r>
              </a:p>
              <a:p>
                <a:pPr algn="ctr"/>
                <a:r>
                  <a:rPr lang="es-US" sz="900" b="0" i="0" strike="noStrike" cap="none" spc="0" baseline="0">
                    <a:solidFill>
                      <a:srgbClr val="000000"/>
                    </a:solidFill>
                    <a:effectLst/>
                    <a:latin typeface="6"/>
                    <a:ea typeface="6"/>
                    <a:cs typeface="6"/>
                  </a:rPr>
                  <a:t>Empleador</a:t>
                </a:r>
              </a:p>
            </p:txBody>
          </p:sp>
          <p:cxnSp>
            <p:nvCxnSpPr>
              <p:cNvPr id="90" name="Straight Connector 89"/>
              <p:cNvCxnSpPr/>
              <p:nvPr/>
            </p:nvCxnSpPr>
            <p:spPr>
              <a:xfrm flipH="1" flipV="1">
                <a:off x="3305835" y="3162434"/>
                <a:ext cx="477285" cy="2046463"/>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cxnSp>
            <p:nvCxnSpPr>
              <p:cNvPr id="93" name="Straight Connector 92"/>
              <p:cNvCxnSpPr/>
              <p:nvPr/>
            </p:nvCxnSpPr>
            <p:spPr>
              <a:xfrm flipV="1">
                <a:off x="4492156" y="3177656"/>
                <a:ext cx="4667620" cy="2310696"/>
              </a:xfrm>
              <a:prstGeom prst="line">
                <a:avLst/>
              </a:prstGeom>
              <a:ln w="57150">
                <a:solidFill>
                  <a:srgbClr val="8A5C8A"/>
                </a:solidFill>
                <a:prstDash val="sysDash"/>
              </a:ln>
            </p:spPr>
            <p:style>
              <a:lnRef idx="1">
                <a:schemeClr val="accent4"/>
              </a:lnRef>
              <a:fillRef idx="0">
                <a:schemeClr val="accent4"/>
              </a:fillRef>
              <a:effectRef idx="0">
                <a:schemeClr val="accent4"/>
              </a:effectRef>
              <a:fontRef idx="minor">
                <a:schemeClr val="tx1"/>
              </a:fontRef>
            </p:style>
          </p:cxnSp>
          <p:sp>
            <p:nvSpPr>
              <p:cNvPr id="100" name="Oval 99"/>
              <p:cNvSpPr/>
              <p:nvPr/>
            </p:nvSpPr>
            <p:spPr>
              <a:xfrm>
                <a:off x="9193339" y="4011802"/>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s-US" sz="900" b="0" i="0" strike="noStrike" cap="none" spc="0" baseline="0">
                    <a:solidFill>
                      <a:srgbClr val="000000"/>
                    </a:solidFill>
                    <a:effectLst/>
                    <a:latin typeface="6"/>
                    <a:ea typeface="6"/>
                    <a:cs typeface="6"/>
                  </a:rPr>
                  <a:t>Co-</a:t>
                </a:r>
              </a:p>
              <a:p>
                <a:pPr algn="ctr"/>
                <a:r>
                  <a:rPr lang="es-US" sz="900" b="0" i="0" strike="noStrike" cap="none" spc="0" baseline="0">
                    <a:solidFill>
                      <a:srgbClr val="000000"/>
                    </a:solidFill>
                    <a:effectLst/>
                    <a:latin typeface="6"/>
                    <a:ea typeface="6"/>
                    <a:cs typeface="6"/>
                  </a:rPr>
                  <a:t>Empleador</a:t>
                </a:r>
              </a:p>
            </p:txBody>
          </p:sp>
          <p:sp>
            <p:nvSpPr>
              <p:cNvPr id="101" name="Oval 100"/>
              <p:cNvSpPr/>
              <p:nvPr/>
            </p:nvSpPr>
            <p:spPr>
              <a:xfrm>
                <a:off x="3137807" y="5365267"/>
                <a:ext cx="1335314" cy="1262743"/>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900" b="0" i="0" strike="noStrike" cap="none" spc="0" baseline="0">
                    <a:solidFill>
                      <a:srgbClr val="000000"/>
                    </a:solidFill>
                    <a:effectLst/>
                    <a:latin typeface="6"/>
                    <a:ea typeface="6"/>
                    <a:cs typeface="6"/>
                  </a:rPr>
                  <a:t>El pagador de facturas</a:t>
                </a:r>
              </a:p>
            </p:txBody>
          </p:sp>
          <p:sp>
            <p:nvSpPr>
              <p:cNvPr id="109" name="Oval 108"/>
              <p:cNvSpPr/>
              <p:nvPr/>
            </p:nvSpPr>
            <p:spPr>
              <a:xfrm>
                <a:off x="8077110" y="5396384"/>
                <a:ext cx="1284313" cy="1266599"/>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s-US" sz="900" b="0" i="0" strike="noStrike" cap="none" spc="0" baseline="0">
                    <a:solidFill>
                      <a:srgbClr val="000000"/>
                    </a:solidFill>
                    <a:effectLst/>
                    <a:latin typeface="6"/>
                    <a:ea typeface="6"/>
                    <a:cs typeface="6"/>
                  </a:rPr>
                  <a:t>Co-</a:t>
                </a:r>
              </a:p>
              <a:p>
                <a:pPr algn="ctr"/>
                <a:r>
                  <a:rPr lang="es-US" sz="900" b="0" i="0" strike="noStrike" cap="none" spc="0" baseline="0">
                    <a:solidFill>
                      <a:srgbClr val="000000"/>
                    </a:solidFill>
                    <a:effectLst/>
                    <a:latin typeface="6"/>
                    <a:ea typeface="6"/>
                    <a:cs typeface="6"/>
                  </a:rPr>
                  <a:t>Empleador</a:t>
                </a:r>
              </a:p>
            </p:txBody>
          </p:sp>
        </p:grpSp>
      </p:grpSp>
      <p:sp>
        <p:nvSpPr>
          <p:cNvPr id="50" name="TextBox 49">
            <a:extLst>
              <a:ext uri="{FF2B5EF4-FFF2-40B4-BE49-F238E27FC236}">
                <a16:creationId xmlns:a16="http://schemas.microsoft.com/office/drawing/2014/main" id="{F651A8D1-99B1-4845-B85F-CCE909696BC9}"/>
              </a:ext>
            </a:extLst>
          </p:cNvPr>
          <p:cNvSpPr txBox="1"/>
          <p:nvPr/>
        </p:nvSpPr>
        <p:spPr>
          <a:xfrm>
            <a:off x="-5926" y="607589"/>
            <a:ext cx="5932594" cy="832936"/>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5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4" y="98140"/>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52" name="Rectangle 51"/>
          <p:cNvSpPr/>
          <p:nvPr/>
        </p:nvSpPr>
        <p:spPr>
          <a:xfrm>
            <a:off x="295486" y="1259032"/>
            <a:ext cx="6891717" cy="1430431"/>
          </a:xfrm>
          <a:prstGeom prst="rect">
            <a:avLst/>
          </a:prstGeom>
          <a:solidFill>
            <a:schemeClr val="lt1">
              <a:alpha val="72000"/>
            </a:schemeClr>
          </a:solidFill>
          <a:ln>
            <a:solidFill>
              <a:schemeClr val="tx1">
                <a:lumMod val="75000"/>
                <a:lumOff val="2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s-US" sz="2800" b="0" i="0" strike="noStrike" cap="none" spc="0" baseline="0">
                <a:solidFill>
                  <a:srgbClr val="000000"/>
                </a:solidFill>
                <a:effectLst/>
                <a:latin typeface="Century Gothic"/>
                <a:ea typeface="Century Gothic"/>
                <a:cs typeface="Century Gothic"/>
              </a:rPr>
              <a:t>Puede tener </a:t>
            </a:r>
            <a:r>
              <a:rPr lang="es-US" sz="2800" b="1" i="0" strike="noStrike" cap="none" spc="0" baseline="0">
                <a:solidFill>
                  <a:srgbClr val="000000"/>
                </a:solidFill>
                <a:effectLst/>
                <a:latin typeface="Century Gothic"/>
                <a:ea typeface="Century Gothic"/>
                <a:cs typeface="Century Gothic"/>
              </a:rPr>
              <a:t>CUALQUIER</a:t>
            </a:r>
            <a:r>
              <a:rPr lang="es-US" sz="2800" b="0" i="0" strike="noStrike" cap="none" spc="0" baseline="0">
                <a:solidFill>
                  <a:srgbClr val="000000"/>
                </a:solidFill>
                <a:effectLst/>
                <a:latin typeface="Century Gothic"/>
                <a:ea typeface="Century Gothic"/>
                <a:cs typeface="Century Gothic"/>
              </a:rPr>
              <a:t> </a:t>
            </a:r>
            <a:r>
              <a:rPr lang="es-US" sz="2800" b="1" i="0" u="sng" strike="noStrike" cap="none" spc="0" baseline="0">
                <a:solidFill>
                  <a:srgbClr val="000000"/>
                </a:solidFill>
                <a:effectLst/>
                <a:uFill>
                  <a:solidFill>
                    <a:srgbClr val="000000"/>
                  </a:solidFill>
                </a:uFill>
                <a:latin typeface="Century Gothic"/>
                <a:ea typeface="Century Gothic"/>
                <a:cs typeface="Century Gothic"/>
              </a:rPr>
              <a:t>combinación</a:t>
            </a:r>
            <a:r>
              <a:rPr lang="es-US" sz="2800" b="0" i="0" strike="noStrike" cap="none" spc="0" baseline="0">
                <a:solidFill>
                  <a:srgbClr val="000000"/>
                </a:solidFill>
                <a:effectLst/>
                <a:latin typeface="Century Gothic"/>
                <a:ea typeface="Century Gothic"/>
                <a:cs typeface="Century Gothic"/>
              </a:rPr>
              <a:t> de servicios de su FMS.</a:t>
            </a:r>
          </a:p>
        </p:txBody>
      </p:sp>
      <p:sp>
        <p:nvSpPr>
          <p:cNvPr id="2" name="Rectangle 1">
            <a:extLst>
              <a:ext uri="{FF2B5EF4-FFF2-40B4-BE49-F238E27FC236}">
                <a16:creationId xmlns:a16="http://schemas.microsoft.com/office/drawing/2014/main" id="{AECE3FB6-15E8-9745-8BFE-96581B35003E}"/>
              </a:ext>
            </a:extLst>
          </p:cNvPr>
          <p:cNvSpPr/>
          <p:nvPr/>
        </p:nvSpPr>
        <p:spPr>
          <a:xfrm>
            <a:off x="990231" y="3694182"/>
            <a:ext cx="3806218" cy="2776454"/>
          </a:xfrm>
          <a:prstGeom prst="rect">
            <a:avLst/>
          </a:prstGeom>
        </p:spPr>
        <p:txBody>
          <a:bodyPr wrap="square">
            <a:spAutoFit/>
          </a:bodyPr>
          <a:lstStyle/>
          <a:p>
            <a:pPr algn="ctr"/>
            <a:r>
              <a:rPr lang="es-US" sz="4400" b="1" i="0" strike="noStrike" cap="none" spc="0" baseline="0">
                <a:solidFill>
                  <a:srgbClr val="000000"/>
                </a:solidFill>
                <a:effectLst/>
                <a:latin typeface="Century Gothic"/>
                <a:ea typeface="Century Gothic"/>
                <a:cs typeface="Century Gothic"/>
              </a:rPr>
              <a:t>¡ESPERE! </a:t>
            </a:r>
          </a:p>
          <a:p>
            <a:pPr algn="ctr"/>
            <a:r>
              <a:rPr lang="es-US" sz="4400" b="1" i="0" strike="noStrike" cap="none" spc="0" baseline="0">
                <a:solidFill>
                  <a:srgbClr val="000000"/>
                </a:solidFill>
                <a:effectLst/>
                <a:latin typeface="Century Gothic"/>
                <a:ea typeface="Century Gothic"/>
                <a:cs typeface="Century Gothic"/>
              </a:rPr>
              <a:t>¿Qué modelo voy a utilizar?</a:t>
            </a:r>
          </a:p>
        </p:txBody>
      </p:sp>
    </p:spTree>
    <p:extLst>
      <p:ext uri="{BB962C8B-B14F-4D97-AF65-F5344CB8AC3E}">
        <p14:creationId xmlns:p14="http://schemas.microsoft.com/office/powerpoint/2010/main" val="130283590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5" name="TextBox 4">
            <a:extLst>
              <a:ext uri="{FF2B5EF4-FFF2-40B4-BE49-F238E27FC236}">
                <a16:creationId xmlns:a16="http://schemas.microsoft.com/office/drawing/2014/main" id="{F651A8D1-99B1-4845-B85F-CCE909696BC9}"/>
              </a:ext>
            </a:extLst>
          </p:cNvPr>
          <p:cNvSpPr txBox="1"/>
          <p:nvPr/>
        </p:nvSpPr>
        <p:spPr>
          <a:xfrm>
            <a:off x="-5928" y="610286"/>
            <a:ext cx="5932594" cy="832936"/>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6" name="Oval 5"/>
          <p:cNvSpPr/>
          <p:nvPr/>
        </p:nvSpPr>
        <p:spPr>
          <a:xfrm>
            <a:off x="560945" y="1156428"/>
            <a:ext cx="1335314" cy="1262743"/>
          </a:xfrm>
          <a:prstGeom prst="ellipse">
            <a:avLst/>
          </a:prstGeom>
          <a:blipFill dpi="0" rotWithShape="1">
            <a:blip r:embed="rId3"/>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a:solidFill>
                <a:schemeClr val="tx1"/>
              </a:solidFill>
              <a:effectLst>
                <a:outerShdw blurRad="38100" dist="38100" dir="2700000" algn="tl">
                  <a:srgbClr val="000000">
                    <a:alpha val="43137"/>
                  </a:srgbClr>
                </a:outerShdw>
              </a:effectLst>
              <a:latin typeface="Century Gothic" panose="020B0502020202020204" pitchFamily="34" charset="0"/>
            </a:endParaRPr>
          </a:p>
        </p:txBody>
      </p:sp>
      <p:sp>
        <p:nvSpPr>
          <p:cNvPr id="26" name="TextBox 25"/>
          <p:cNvSpPr txBox="1"/>
          <p:nvPr/>
        </p:nvSpPr>
        <p:spPr>
          <a:xfrm>
            <a:off x="7069855" y="1820799"/>
            <a:ext cx="3334403" cy="1338828"/>
          </a:xfrm>
          <a:prstGeom prst="rect">
            <a:avLst/>
          </a:prstGeom>
          <a:solidFill>
            <a:schemeClr val="bg1">
              <a:lumMod val="85000"/>
            </a:schemeClr>
          </a:solidFill>
        </p:spPr>
        <p:txBody>
          <a:bodyPr wrap="square" rtlCol="0">
            <a:spAutoFit/>
          </a:bodyPr>
          <a:lstStyle/>
          <a:p>
            <a:pPr algn="ctr">
              <a:lnSpc>
                <a:spcPct val="90000"/>
              </a:lnSpc>
              <a:spcBef>
                <a:spcPct val="0"/>
              </a:spcBef>
            </a:pPr>
            <a:r>
              <a:rPr lang="es-US" b="0" i="0" strike="noStrike" cap="none" spc="0" baseline="0" dirty="0">
                <a:solidFill>
                  <a:srgbClr val="203864"/>
                </a:solidFill>
                <a:effectLst/>
                <a:latin typeface="Century Gothic"/>
                <a:ea typeface="Century Gothic"/>
                <a:cs typeface="Century Gothic"/>
              </a:rPr>
              <a:t>Jason contrata a su vecino para apoyarlo durante su día, y </a:t>
            </a:r>
            <a:r>
              <a:rPr lang="es-US" b="1" i="0" strike="noStrike" cap="none" spc="0" baseline="0" dirty="0">
                <a:solidFill>
                  <a:srgbClr val="203864"/>
                </a:solidFill>
                <a:effectLst/>
                <a:latin typeface="Century Gothic"/>
                <a:ea typeface="Century Gothic"/>
                <a:cs typeface="Century Gothic"/>
              </a:rPr>
              <a:t>FMS</a:t>
            </a:r>
            <a:r>
              <a:rPr lang="es-US" b="0" i="0" strike="noStrike" cap="none" spc="0" baseline="0" dirty="0">
                <a:solidFill>
                  <a:srgbClr val="203864"/>
                </a:solidFill>
                <a:effectLst/>
                <a:latin typeface="Century Gothic"/>
                <a:ea typeface="Century Gothic"/>
                <a:cs typeface="Century Gothic"/>
              </a:rPr>
              <a:t> manejará todo </a:t>
            </a:r>
            <a:br>
              <a:rPr lang="es-US" b="0" i="0" strike="noStrike" cap="none" spc="0" baseline="0" dirty="0">
                <a:solidFill>
                  <a:srgbClr val="203864"/>
                </a:solidFill>
                <a:effectLst/>
                <a:latin typeface="Century Gothic"/>
                <a:ea typeface="Century Gothic"/>
                <a:cs typeface="Century Gothic"/>
              </a:rPr>
            </a:br>
            <a:r>
              <a:rPr lang="es-US" b="0" i="0" strike="noStrike" cap="none" spc="0" baseline="0" dirty="0">
                <a:solidFill>
                  <a:srgbClr val="203864"/>
                </a:solidFill>
                <a:effectLst/>
                <a:latin typeface="Century Gothic"/>
                <a:ea typeface="Century Gothic"/>
                <a:cs typeface="Century Gothic"/>
              </a:rPr>
              <a:t>el </a:t>
            </a:r>
            <a:r>
              <a:rPr lang="es-US" b="1" i="0" strike="noStrike" cap="none" spc="0" baseline="0" dirty="0">
                <a:solidFill>
                  <a:srgbClr val="203864"/>
                </a:solidFill>
                <a:effectLst/>
                <a:latin typeface="Century Gothic"/>
                <a:ea typeface="Century Gothic"/>
                <a:cs typeface="Century Gothic"/>
              </a:rPr>
              <a:t>negocio</a:t>
            </a:r>
            <a:r>
              <a:rPr lang="es-US" b="0" i="0" strike="noStrike" cap="none" spc="0" baseline="0" dirty="0">
                <a:solidFill>
                  <a:srgbClr val="203864"/>
                </a:solidFill>
                <a:effectLst/>
                <a:latin typeface="Century Gothic"/>
                <a:ea typeface="Century Gothic"/>
                <a:cs typeface="Century Gothic"/>
              </a:rPr>
              <a:t> y la </a:t>
            </a:r>
            <a:r>
              <a:rPr lang="es-US" b="1" i="0" strike="noStrike" cap="none" spc="0" baseline="0" dirty="0">
                <a:solidFill>
                  <a:srgbClr val="203864"/>
                </a:solidFill>
                <a:effectLst/>
                <a:latin typeface="Century Gothic"/>
                <a:ea typeface="Century Gothic"/>
                <a:cs typeface="Century Gothic"/>
              </a:rPr>
              <a:t>responsabilidad.</a:t>
            </a:r>
          </a:p>
        </p:txBody>
      </p:sp>
      <p:sp>
        <p:nvSpPr>
          <p:cNvPr id="27" name="TextBox 26"/>
          <p:cNvSpPr txBox="1"/>
          <p:nvPr/>
        </p:nvSpPr>
        <p:spPr>
          <a:xfrm>
            <a:off x="5617859" y="3610907"/>
            <a:ext cx="2983491" cy="1588127"/>
          </a:xfrm>
          <a:prstGeom prst="rect">
            <a:avLst/>
          </a:prstGeom>
          <a:solidFill>
            <a:schemeClr val="bg1">
              <a:lumMod val="85000"/>
              <a:alpha val="78000"/>
            </a:schemeClr>
          </a:solidFill>
        </p:spPr>
        <p:txBody>
          <a:bodyPr wrap="square" rtlCol="0">
            <a:spAutoFit/>
          </a:bodyPr>
          <a:lstStyle/>
          <a:p>
            <a:pPr algn="ctr" defTabSz="914400" rtl="0" eaLnBrk="1" latinLnBrk="0" hangingPunct="1">
              <a:lnSpc>
                <a:spcPct val="90000"/>
              </a:lnSpc>
              <a:spcBef>
                <a:spcPct val="0"/>
              </a:spcBef>
              <a:buNone/>
            </a:pPr>
            <a:r>
              <a:rPr lang="es-US" b="0" i="0" strike="noStrike" cap="none" spc="0" baseline="0" dirty="0">
                <a:solidFill>
                  <a:srgbClr val="203864"/>
                </a:solidFill>
                <a:effectLst/>
                <a:latin typeface="Century Gothic"/>
                <a:ea typeface="Century Gothic"/>
                <a:cs typeface="Century Gothic"/>
              </a:rPr>
              <a:t>Jason encuentra, entrevista y contrata a un entrenador social, y </a:t>
            </a:r>
            <a:r>
              <a:rPr lang="es-US" b="1" i="0" strike="noStrike" cap="none" spc="0" baseline="0" dirty="0">
                <a:solidFill>
                  <a:srgbClr val="203864"/>
                </a:solidFill>
                <a:effectLst/>
                <a:latin typeface="Century Gothic"/>
                <a:ea typeface="Century Gothic"/>
                <a:cs typeface="Century Gothic"/>
              </a:rPr>
              <a:t>FMS</a:t>
            </a:r>
            <a:r>
              <a:rPr lang="es-US" b="0" i="0" strike="noStrike" cap="none" spc="0" baseline="0" dirty="0">
                <a:solidFill>
                  <a:srgbClr val="203864"/>
                </a:solidFill>
                <a:effectLst/>
                <a:latin typeface="Century Gothic"/>
                <a:ea typeface="Century Gothic"/>
                <a:cs typeface="Century Gothic"/>
              </a:rPr>
              <a:t> manejará todo el </a:t>
            </a:r>
            <a:r>
              <a:rPr lang="es-US" b="1" i="0" strike="noStrike" cap="none" spc="0" baseline="0" dirty="0">
                <a:solidFill>
                  <a:srgbClr val="203864"/>
                </a:solidFill>
                <a:effectLst/>
                <a:latin typeface="Century Gothic"/>
                <a:ea typeface="Century Gothic"/>
                <a:cs typeface="Century Gothic"/>
              </a:rPr>
              <a:t>negocio</a:t>
            </a:r>
            <a:r>
              <a:rPr lang="es-US" b="0" i="0" strike="noStrike" cap="none" spc="0" baseline="0" dirty="0">
                <a:solidFill>
                  <a:srgbClr val="203864"/>
                </a:solidFill>
                <a:effectLst/>
                <a:latin typeface="Century Gothic"/>
                <a:ea typeface="Century Gothic"/>
                <a:cs typeface="Century Gothic"/>
              </a:rPr>
              <a:t> y la </a:t>
            </a:r>
            <a:r>
              <a:rPr lang="es-US" b="1" i="0" strike="noStrike" cap="none" spc="0" baseline="0" dirty="0">
                <a:solidFill>
                  <a:srgbClr val="203864"/>
                </a:solidFill>
                <a:effectLst/>
                <a:latin typeface="Century Gothic"/>
                <a:ea typeface="Century Gothic"/>
                <a:cs typeface="Century Gothic"/>
              </a:rPr>
              <a:t>responsabilidad</a:t>
            </a:r>
            <a:r>
              <a:rPr lang="es-US" b="0" i="0" strike="noStrike" cap="none" spc="0" baseline="0" dirty="0">
                <a:solidFill>
                  <a:srgbClr val="203864"/>
                </a:solidFill>
                <a:effectLst/>
                <a:latin typeface="Century Gothic"/>
                <a:ea typeface="Century Gothic"/>
                <a:cs typeface="Century Gothic"/>
              </a:rPr>
              <a:t>.</a:t>
            </a:r>
          </a:p>
        </p:txBody>
      </p:sp>
      <p:sp>
        <p:nvSpPr>
          <p:cNvPr id="28" name="TextBox 27"/>
          <p:cNvSpPr txBox="1"/>
          <p:nvPr/>
        </p:nvSpPr>
        <p:spPr>
          <a:xfrm>
            <a:off x="2431330" y="4921693"/>
            <a:ext cx="2908617" cy="1837426"/>
          </a:xfrm>
          <a:prstGeom prst="rect">
            <a:avLst/>
          </a:prstGeom>
          <a:solidFill>
            <a:schemeClr val="bg1">
              <a:lumMod val="85000"/>
            </a:schemeClr>
          </a:solidFill>
        </p:spPr>
        <p:txBody>
          <a:bodyPr wrap="square" rtlCol="0">
            <a:spAutoFit/>
          </a:bodyPr>
          <a:lstStyle/>
          <a:p>
            <a:pPr algn="ctr" defTabSz="914400" rtl="0" eaLnBrk="1" latinLnBrk="0" hangingPunct="1">
              <a:lnSpc>
                <a:spcPct val="90000"/>
              </a:lnSpc>
              <a:spcBef>
                <a:spcPct val="0"/>
              </a:spcBef>
              <a:buNone/>
            </a:pPr>
            <a:r>
              <a:rPr lang="es-US" b="0" i="0" strike="noStrike" cap="none" spc="0" baseline="0" dirty="0">
                <a:solidFill>
                  <a:srgbClr val="203864"/>
                </a:solidFill>
                <a:effectLst/>
                <a:latin typeface="Century Gothic"/>
                <a:ea typeface="Century Gothic"/>
                <a:cs typeface="Century Gothic"/>
              </a:rPr>
              <a:t>Jason contrata a una </a:t>
            </a:r>
            <a:r>
              <a:rPr lang="es-US" b="1" i="0" strike="noStrike" cap="none" spc="0" baseline="0" dirty="0">
                <a:solidFill>
                  <a:srgbClr val="203864"/>
                </a:solidFill>
                <a:effectLst/>
                <a:latin typeface="Century Gothic"/>
                <a:ea typeface="Century Gothic"/>
                <a:cs typeface="Century Gothic"/>
              </a:rPr>
              <a:t>agencia</a:t>
            </a:r>
            <a:r>
              <a:rPr lang="es-US" b="0" i="0" strike="noStrike" cap="none" spc="0" baseline="0" dirty="0">
                <a:solidFill>
                  <a:srgbClr val="203864"/>
                </a:solidFill>
                <a:effectLst/>
                <a:latin typeface="Century Gothic"/>
                <a:ea typeface="Century Gothic"/>
                <a:cs typeface="Century Gothic"/>
              </a:rPr>
              <a:t> local con entrenadores de trabajo personal que se especializan en su trabajo soñado: la jardinería. </a:t>
            </a:r>
          </a:p>
        </p:txBody>
      </p:sp>
      <p:sp>
        <p:nvSpPr>
          <p:cNvPr id="31" name="TextBox 30"/>
          <p:cNvSpPr txBox="1"/>
          <p:nvPr/>
        </p:nvSpPr>
        <p:spPr>
          <a:xfrm>
            <a:off x="8282464" y="100837"/>
            <a:ext cx="3989360" cy="324936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outerShdw blurRad="38100" dist="38100" dir="2700000" algn="tl">
                    <a:srgbClr val="000000">
                      <a:alpha val="43137"/>
                    </a:srgbClr>
                  </a:outerShdw>
                </a:effectLst>
                <a:latin typeface="Berlin Sans FB Demi"/>
                <a:ea typeface="Berlin Sans FB Demi"/>
                <a:cs typeface="Berlin Sans FB Demi"/>
              </a:rPr>
              <a:t>Jason</a:t>
            </a:r>
            <a:r>
              <a:rPr lang="es-US" sz="2000" b="0" i="0" strike="noStrike" cap="none" spc="0" baseline="0">
                <a:solidFill>
                  <a:srgbClr val="203864"/>
                </a:solidFill>
                <a:effectLst>
                  <a:outerShdw blurRad="38100" dist="38100" dir="2700000" algn="tl">
                    <a:srgbClr val="000000">
                      <a:alpha val="43137"/>
                    </a:srgbClr>
                  </a:outerShdw>
                </a:effectLst>
                <a:latin typeface="Century Gothic"/>
                <a:ea typeface="Century Gothic"/>
                <a:cs typeface="Century Gothic"/>
              </a:rPr>
              <a:t> </a:t>
            </a:r>
          </a:p>
        </p:txBody>
      </p:sp>
      <p:cxnSp>
        <p:nvCxnSpPr>
          <p:cNvPr id="36" name="Straight Connector 35"/>
          <p:cNvCxnSpPr/>
          <p:nvPr/>
        </p:nvCxnSpPr>
        <p:spPr>
          <a:xfrm flipH="1" flipV="1">
            <a:off x="1418670" y="2499526"/>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770342" y="2301851"/>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1"/>
            <a:endCxn id="6" idx="6"/>
          </p:cNvCxnSpPr>
          <p:nvPr/>
        </p:nvCxnSpPr>
        <p:spPr>
          <a:xfrm flipH="1" flipV="1">
            <a:off x="1896259" y="1787800"/>
            <a:ext cx="5173596" cy="702413"/>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123868" y="3159895"/>
            <a:ext cx="1335314" cy="1297749"/>
            <a:chOff x="7891707" y="3788113"/>
            <a:chExt cx="1984486" cy="1951007"/>
          </a:xfrm>
        </p:grpSpPr>
        <p:pic>
          <p:nvPicPr>
            <p:cNvPr id="8" name="Picture 7" descr="Office building icon | Flickr - Photo Sharing!"/>
            <p:cNvPicPr>
              <a:picLocks noChangeAspect="1"/>
            </p:cNvPicPr>
            <p:nvPr/>
          </p:nvPicPr>
          <p:blipFill>
            <a:blip r:embed="rId4">
              <a:extLst>
                <a:ext uri="{28A0092B-C50C-407E-A947-70E740481C1C}">
                  <a14:useLocalDpi xmlns:a14="http://schemas.microsoft.com/office/drawing/2010/main" val="0"/>
                </a:ext>
              </a:extLst>
            </a:blip>
            <a:srcRect l="-1" t="-2" r="-18152" b="-14215"/>
            <a:stretch>
              <a:fillRect/>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Icon of three people in different shades of grey.svg - Wikimedia Comm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10" name="Group 9"/>
          <p:cNvGrpSpPr/>
          <p:nvPr/>
        </p:nvGrpSpPr>
        <p:grpSpPr>
          <a:xfrm>
            <a:off x="2963332" y="2680035"/>
            <a:ext cx="1361926" cy="1293698"/>
            <a:chOff x="3197978" y="3371458"/>
            <a:chExt cx="2883507" cy="2811628"/>
          </a:xfrm>
        </p:grpSpPr>
        <p:grpSp>
          <p:nvGrpSpPr>
            <p:cNvPr id="11" name="Group 10"/>
            <p:cNvGrpSpPr/>
            <p:nvPr/>
          </p:nvGrpSpPr>
          <p:grpSpPr>
            <a:xfrm>
              <a:off x="3197978" y="3371458"/>
              <a:ext cx="2883507" cy="2811628"/>
              <a:chOff x="1422400" y="3512457"/>
              <a:chExt cx="3077029" cy="2820740"/>
            </a:xfrm>
          </p:grpSpPr>
          <p:sp>
            <p:nvSpPr>
              <p:cNvPr id="13" name="Oval 1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 Leader Leadership · Free image on Pixabay"/>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15" name="Picture 14" descr="Bulletproof Home Defense: Tactics You Can Enact Now to Secure Your Safety"/>
              <p:cNvPicPr>
                <a:picLocks noChangeAspect="1"/>
              </p:cNvPicPr>
              <p:nvPr/>
            </p:nvPicPr>
            <p:blipFill>
              <a:blip r:embed="rId7">
                <a:extLst>
                  <a:ext uri="{28A0092B-C50C-407E-A947-70E740481C1C}">
                    <a14:useLocalDpi xmlns:a14="http://schemas.microsoft.com/office/drawing/2010/main"/>
                  </a:ext>
                </a:extLst>
              </a:blip>
              <a:srcRect l="-12753" t="-28441" r="-12753" b="-28441"/>
              <a:stretch>
                <a:fillRect/>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12" name="&quot;No&quot; Symbol 1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p:cNvGrpSpPr/>
          <p:nvPr/>
        </p:nvGrpSpPr>
        <p:grpSpPr>
          <a:xfrm>
            <a:off x="4130439" y="1341607"/>
            <a:ext cx="1361926" cy="1293698"/>
            <a:chOff x="3197978" y="3371458"/>
            <a:chExt cx="2883507" cy="2811628"/>
          </a:xfrm>
        </p:grpSpPr>
        <p:grpSp>
          <p:nvGrpSpPr>
            <p:cNvPr id="30" name="Group 29"/>
            <p:cNvGrpSpPr/>
            <p:nvPr/>
          </p:nvGrpSpPr>
          <p:grpSpPr>
            <a:xfrm>
              <a:off x="3197978" y="3371458"/>
              <a:ext cx="2883507" cy="2811628"/>
              <a:chOff x="1422400" y="3512457"/>
              <a:chExt cx="3077029" cy="2820740"/>
            </a:xfrm>
          </p:grpSpPr>
          <p:sp>
            <p:nvSpPr>
              <p:cNvPr id="33" name="Oval 32"/>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 Leader Leadership · Free image on Pixabay"/>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35" name="Picture 34" descr="Bulletproof Home Defense: Tactics You Can Enact Now to Secure Your Safety"/>
              <p:cNvPicPr>
                <a:picLocks noChangeAspect="1"/>
              </p:cNvPicPr>
              <p:nvPr/>
            </p:nvPicPr>
            <p:blipFill>
              <a:blip r:embed="rId7">
                <a:extLst>
                  <a:ext uri="{28A0092B-C50C-407E-A947-70E740481C1C}">
                    <a14:useLocalDpi xmlns:a14="http://schemas.microsoft.com/office/drawing/2010/main"/>
                  </a:ext>
                </a:extLst>
              </a:blip>
              <a:srcRect l="-12753" t="-28441" r="-12753" b="-28441"/>
              <a:stretch>
                <a:fillRect/>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32" name="&quot;No&quot; Symbol 31"/>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Oval 40"/>
          <p:cNvSpPr/>
          <p:nvPr/>
        </p:nvSpPr>
        <p:spPr>
          <a:xfrm>
            <a:off x="10207249" y="5088235"/>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1600" b="0" i="0" strike="noStrike" cap="none" spc="0" baseline="0">
                <a:solidFill>
                  <a:srgbClr val="000000"/>
                </a:solidFill>
                <a:effectLst/>
                <a:latin typeface="Century Gothic"/>
                <a:ea typeface="Century Gothic"/>
                <a:cs typeface="Century Gothic"/>
              </a:rPr>
              <a:t>Co-empleador</a:t>
            </a:r>
          </a:p>
        </p:txBody>
      </p:sp>
      <p:sp>
        <p:nvSpPr>
          <p:cNvPr id="43" name="Right Arrow 42"/>
          <p:cNvSpPr/>
          <p:nvPr/>
        </p:nvSpPr>
        <p:spPr>
          <a:xfrm>
            <a:off x="6945884" y="5204349"/>
            <a:ext cx="2917372" cy="10305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19668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
            <a:extLst>
              <a:ext uri="{FF2B5EF4-FFF2-40B4-BE49-F238E27FC236}">
                <a16:creationId xmlns:a16="http://schemas.microsoft.com/office/drawing/2014/main" id="{E2A9CA91-337C-AD4F-A903-C1E657C00B9D}"/>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2" name="Rectangle 1">
            <a:extLst>
              <a:ext uri="{FF2B5EF4-FFF2-40B4-BE49-F238E27FC236}">
                <a16:creationId xmlns:a16="http://schemas.microsoft.com/office/drawing/2014/main" id="{CE49A5DF-72AE-E748-A0A9-15A5E053D43D}"/>
              </a:ext>
            </a:extLst>
          </p:cNvPr>
          <p:cNvSpPr/>
          <p:nvPr/>
        </p:nvSpPr>
        <p:spPr>
          <a:xfrm>
            <a:off x="-196821" y="631625"/>
            <a:ext cx="6247636" cy="462234"/>
          </a:xfrm>
          <a:prstGeom prst="rect">
            <a:avLst/>
          </a:prstGeom>
        </p:spPr>
        <p:txBody>
          <a:bodyPr wrap="none">
            <a:spAutoFit/>
          </a:bodyPr>
          <a:lstStyle/>
          <a:p>
            <a:pPr algn="r">
              <a:lnSpc>
                <a:spcPct val="90000"/>
              </a:lnSpc>
              <a:spcBef>
                <a:spcPct val="0"/>
              </a:spcBef>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4" name="TextBox 3"/>
          <p:cNvSpPr txBox="1"/>
          <p:nvPr/>
        </p:nvSpPr>
        <p:spPr>
          <a:xfrm>
            <a:off x="1570815" y="1246264"/>
            <a:ext cx="9024679" cy="5308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203864"/>
                </a:solidFill>
                <a:effectLst/>
                <a:latin typeface="Century Gothic"/>
                <a:ea typeface="Century Gothic"/>
                <a:cs typeface="Century Gothic"/>
                <a:hlinkClick r:id="rId3" history="0"/>
              </a:rPr>
              <a:t>* Costo de FMS</a:t>
            </a:r>
            <a:r>
              <a:rPr lang="es-US" sz="3200" b="1" i="0" strike="noStrike" cap="none" spc="0" baseline="0">
                <a:solidFill>
                  <a:srgbClr val="203864"/>
                </a:solidFill>
                <a:effectLst/>
                <a:latin typeface="Century Gothic"/>
                <a:ea typeface="Century Gothic"/>
                <a:cs typeface="Century Gothic"/>
                <a:hlinkClick r:id="rId4" history="0"/>
              </a:rPr>
              <a:t> </a:t>
            </a:r>
          </a:p>
        </p:txBody>
      </p:sp>
      <p:sp>
        <p:nvSpPr>
          <p:cNvPr id="5" name="Equal 4"/>
          <p:cNvSpPr/>
          <p:nvPr/>
        </p:nvSpPr>
        <p:spPr>
          <a:xfrm>
            <a:off x="5515429" y="3172049"/>
            <a:ext cx="2206171" cy="1661208"/>
          </a:xfrm>
          <a:prstGeom prst="mathEqual">
            <a:avLst>
              <a:gd name="adj1" fmla="val 13035"/>
              <a:gd name="adj2" fmla="val 1176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descr="Category:Dollar sign - Wikimedia Commons">
            <a:hlinkClick r:id="rId5" action="ppaction://hlinkfil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8896" y="2548473"/>
            <a:ext cx="2850661" cy="29179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8" name="Group 17"/>
          <p:cNvGrpSpPr/>
          <p:nvPr/>
        </p:nvGrpSpPr>
        <p:grpSpPr>
          <a:xfrm>
            <a:off x="279845" y="1577036"/>
            <a:ext cx="5235584" cy="4851234"/>
            <a:chOff x="105673" y="1781795"/>
            <a:chExt cx="5235584" cy="4851234"/>
          </a:xfrm>
        </p:grpSpPr>
        <p:sp>
          <p:nvSpPr>
            <p:cNvPr id="3" name="Oval 2"/>
            <p:cNvSpPr/>
            <p:nvPr/>
          </p:nvSpPr>
          <p:spPr>
            <a:xfrm>
              <a:off x="105673" y="1781795"/>
              <a:ext cx="5235584" cy="485123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55F9E8-C864-9A47-B19C-14BF6450A206}"/>
                </a:ext>
              </a:extLst>
            </p:cNvPr>
            <p:cNvPicPr>
              <a:picLocks noChangeAspect="1"/>
            </p:cNvPicPr>
            <p:nvPr/>
          </p:nvPicPr>
          <p:blipFill>
            <a:blip r:embed="rId7"/>
            <a:stretch>
              <a:fillRect/>
            </a:stretch>
          </p:blipFill>
          <p:spPr>
            <a:xfrm>
              <a:off x="743655"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Bulletproof Home Defense: Tactics You Can Enact Now to Secure Your Safety"/>
            <p:cNvPicPr>
              <a:picLocks noChangeAspect="1"/>
            </p:cNvPicPr>
            <p:nvPr/>
          </p:nvPicPr>
          <p:blipFill>
            <a:blip r:embed="rId8">
              <a:extLst>
                <a:ext uri="{28A0092B-C50C-407E-A947-70E740481C1C}">
                  <a14:useLocalDpi xmlns:a14="http://schemas.microsoft.com/office/drawing/2010/main" val="0"/>
                </a:ext>
              </a:extLst>
            </a:blip>
            <a:srcRect l="-12753" t="-28441" r="-12753" b="-28441"/>
            <a:stretch>
              <a:fillRect/>
            </a:stretch>
          </p:blipFill>
          <p:spPr>
            <a:xfrm>
              <a:off x="569483"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a:extLst>
                <a:ext uri="{FF2B5EF4-FFF2-40B4-BE49-F238E27FC236}">
                  <a16:creationId xmlns:a16="http://schemas.microsoft.com/office/drawing/2014/main" id="{FF209E9D-124D-6E48-9272-080022A7E678}"/>
                </a:ext>
              </a:extLst>
            </p:cNvPr>
            <p:cNvPicPr>
              <a:picLocks noChangeAspect="1"/>
            </p:cNvPicPr>
            <p:nvPr/>
          </p:nvPicPr>
          <p:blipFill>
            <a:blip r:embed="rId9"/>
            <a:srcRect l="-3447" t="-4945" r="-12694" b="-21407"/>
            <a:stretch>
              <a:fillRect/>
            </a:stretch>
          </p:blipFill>
          <p:spPr>
            <a:xfrm>
              <a:off x="3649162" y="266912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Icon Leader Leadership · Free image on Pixabay"/>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2917" y="4007449"/>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dobe-like counter | UICloud"/>
            <p:cNvPicPr>
              <a:picLocks noChangeAspect="1"/>
            </p:cNvPicPr>
            <p:nvPr/>
          </p:nvPicPr>
          <p:blipFill>
            <a:blip r:embed="rId11">
              <a:extLst>
                <a:ext uri="{28A0092B-C50C-407E-A947-70E740481C1C}">
                  <a14:useLocalDpi xmlns:a14="http://schemas.microsoft.com/office/drawing/2010/main" val="0"/>
                </a:ext>
              </a:extLst>
            </a:blip>
            <a:srcRect l="-33" t="8927" r="10737" b="2847"/>
            <a:stretch>
              <a:fillRect/>
            </a:stretch>
          </p:blipFill>
          <p:spPr>
            <a:xfrm>
              <a:off x="3026343"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descr="File:Starting-Online-Business.jpg - Wikimedia Common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0545" y="2064661"/>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descr="Office building icon | Flickr - Photo Sharing!"/>
            <p:cNvPicPr>
              <a:picLocks noChangeAspect="1"/>
            </p:cNvPicPr>
            <p:nvPr/>
          </p:nvPicPr>
          <p:blipFill>
            <a:blip r:embed="rId13">
              <a:extLst>
                <a:ext uri="{28A0092B-C50C-407E-A947-70E740481C1C}">
                  <a14:useLocalDpi xmlns:a14="http://schemas.microsoft.com/office/drawing/2010/main" val="0"/>
                </a:ext>
              </a:extLst>
            </a:blip>
            <a:srcRect l="-6212" t="-7113" r="6212" b="-7104"/>
            <a:stretch>
              <a:fillRect/>
            </a:stretch>
          </p:blipFill>
          <p:spPr>
            <a:xfrm>
              <a:off x="1333935" y="5274407"/>
              <a:ext cx="1005840" cy="10058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p:cNvSpPr txBox="1"/>
            <p:nvPr/>
          </p:nvSpPr>
          <p:spPr>
            <a:xfrm>
              <a:off x="1748470" y="3674969"/>
              <a:ext cx="2051299" cy="8679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800" b="0" i="0" strike="noStrike" cap="none" spc="0" baseline="0" dirty="0">
                  <a:solidFill>
                    <a:srgbClr val="000000"/>
                  </a:solidFill>
                  <a:effectLst/>
                  <a:latin typeface="Century Gothic"/>
                  <a:ea typeface="Century Gothic"/>
                  <a:cs typeface="Century Gothic"/>
                </a:rPr>
                <a:t>SERVICIOS DE FMS</a:t>
              </a:r>
            </a:p>
          </p:txBody>
        </p:sp>
      </p:grpSp>
    </p:spTree>
    <p:extLst>
      <p:ext uri="{BB962C8B-B14F-4D97-AF65-F5344CB8AC3E}">
        <p14:creationId xmlns:p14="http://schemas.microsoft.com/office/powerpoint/2010/main" val="211718749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tretch>
            <a:fillRect l="-11000" t="-8000" r="-5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9" cy="6918578"/>
          </a:xfrm>
          <a:prstGeom prst="triangle">
            <a:avLst>
              <a:gd name="adj" fmla="val 22555"/>
            </a:avLst>
          </a:prstGeom>
          <a:solidFill>
            <a:schemeClr val="bg1">
              <a:lumMod val="6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dirty="0">
                <a:solidFill>
                  <a:srgbClr val="222A35"/>
                </a:solidFill>
                <a:effectLst/>
                <a:latin typeface="Century Gothic"/>
                <a:ea typeface="Century Gothic"/>
                <a:cs typeface="Century Gothic"/>
              </a:rPr>
              <a:t>QUÉ ES LA AUTODETERMINACIÓN</a:t>
            </a:r>
          </a:p>
        </p:txBody>
      </p:sp>
      <p:sp>
        <p:nvSpPr>
          <p:cNvPr id="5" name="TextBox 4">
            <a:extLst>
              <a:ext uri="{FF2B5EF4-FFF2-40B4-BE49-F238E27FC236}">
                <a16:creationId xmlns:a16="http://schemas.microsoft.com/office/drawing/2014/main" id="{C8153160-F310-5D4D-A1DD-28A1A99CE5B9}"/>
              </a:ext>
            </a:extLst>
          </p:cNvPr>
          <p:cNvSpPr txBox="1"/>
          <p:nvPr/>
        </p:nvSpPr>
        <p:spPr>
          <a:xfrm>
            <a:off x="157501" y="588254"/>
            <a:ext cx="2953062"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VISIÓN GENERAL</a:t>
            </a:r>
          </a:p>
        </p:txBody>
      </p:sp>
      <p:sp>
        <p:nvSpPr>
          <p:cNvPr id="2" name="Rectangle 1"/>
          <p:cNvSpPr/>
          <p:nvPr/>
        </p:nvSpPr>
        <p:spPr>
          <a:xfrm>
            <a:off x="2015804" y="1548514"/>
            <a:ext cx="8312019" cy="4829426"/>
          </a:xfrm>
          <a:prstGeom prst="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125159" y="2000539"/>
            <a:ext cx="8093307" cy="58580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3600" b="1" i="0" strike="noStrike" cap="none" spc="0" baseline="0">
                <a:solidFill>
                  <a:srgbClr val="000000"/>
                </a:solidFill>
                <a:effectLst/>
                <a:latin typeface="Century Gothic"/>
                <a:ea typeface="Century Gothic"/>
                <a:cs typeface="Century Gothic"/>
              </a:rPr>
              <a:t>QUÉ ES LA AUTODETERMINACIÓN</a:t>
            </a:r>
          </a:p>
        </p:txBody>
      </p:sp>
      <p:sp>
        <p:nvSpPr>
          <p:cNvPr id="23" name="Rectangle 22">
            <a:extLst>
              <a:ext uri="{FF2B5EF4-FFF2-40B4-BE49-F238E27FC236}">
                <a16:creationId xmlns:a16="http://schemas.microsoft.com/office/drawing/2014/main" id="{B5CFF8F1-5862-DD4D-A8D0-C12E0E4E404F}"/>
              </a:ext>
            </a:extLst>
          </p:cNvPr>
          <p:cNvSpPr/>
          <p:nvPr/>
        </p:nvSpPr>
        <p:spPr>
          <a:xfrm>
            <a:off x="2029335" y="3071599"/>
            <a:ext cx="8470910" cy="2837474"/>
          </a:xfrm>
          <a:prstGeom prst="rect">
            <a:avLst/>
          </a:prstGeom>
        </p:spPr>
        <p:txBody>
          <a:bodyPr wrap="square">
            <a:spAutoFit/>
          </a:bodyPr>
          <a:lstStyle/>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RESUMEN DEL PROGRAMA DE AUTODETERMINACIÓN</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HISTORIA DE LA AUTODETERMINACIÓN </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PUNTOS PARA RECORDAR</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5 PRINCIPIOS DE LA AUTODETERMINACIÓN</a:t>
            </a:r>
          </a:p>
          <a:p>
            <a:pPr marL="914400" lvl="1" indent="-457200">
              <a:buFont typeface="Wingdings" panose="05000000000000000000" pitchFamily="2" charset="2"/>
              <a:buChar char="ü"/>
            </a:pPr>
            <a:endParaRPr lang="en-US" sz="2000">
              <a:latin typeface="Century Gothic" panose="020B0502020202020204" pitchFamily="34" charset="0"/>
            </a:endParaRPr>
          </a:p>
          <a:p>
            <a:pPr marL="914400" lvl="1" indent="-457200">
              <a:buFont typeface="Wingdings" panose="05000000000000000000" pitchFamily="2" charset="2"/>
              <a:buChar char="ü"/>
            </a:pPr>
            <a:r>
              <a:rPr lang="es-US" sz="2000" b="0" i="0" strike="noStrike" cap="none" spc="0" baseline="0">
                <a:solidFill>
                  <a:srgbClr val="000000"/>
                </a:solidFill>
                <a:effectLst/>
                <a:latin typeface="Century Gothic"/>
                <a:ea typeface="Century Gothic"/>
                <a:cs typeface="Century Gothic"/>
              </a:rPr>
              <a:t>PLANIFICACIÓN CENTRADA EN LA PERSONA  </a:t>
            </a:r>
          </a:p>
        </p:txBody>
      </p:sp>
    </p:spTree>
    <p:extLst>
      <p:ext uri="{BB962C8B-B14F-4D97-AF65-F5344CB8AC3E}">
        <p14:creationId xmlns:p14="http://schemas.microsoft.com/office/powerpoint/2010/main" val="252945016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5" name="TextBox 4">
            <a:extLst>
              <a:ext uri="{FF2B5EF4-FFF2-40B4-BE49-F238E27FC236}">
                <a16:creationId xmlns:a16="http://schemas.microsoft.com/office/drawing/2014/main" id="{F651A8D1-99B1-4845-B85F-CCE909696BC9}"/>
              </a:ext>
            </a:extLst>
          </p:cNvPr>
          <p:cNvSpPr txBox="1"/>
          <p:nvPr/>
        </p:nvSpPr>
        <p:spPr>
          <a:xfrm>
            <a:off x="-5928" y="610286"/>
            <a:ext cx="5932594" cy="832936"/>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31" name="TextBox 30"/>
          <p:cNvSpPr txBox="1"/>
          <p:nvPr/>
        </p:nvSpPr>
        <p:spPr>
          <a:xfrm>
            <a:off x="8290278" y="156584"/>
            <a:ext cx="3989361" cy="324936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outerShdw blurRad="38100" dist="38100" dir="2700000" algn="tl">
                    <a:srgbClr val="000000">
                      <a:alpha val="43137"/>
                    </a:srgbClr>
                  </a:outerShdw>
                </a:effectLst>
                <a:latin typeface="Berlin Sans FB Demi"/>
                <a:ea typeface="Berlin Sans FB Demi"/>
                <a:cs typeface="Berlin Sans FB Demi"/>
              </a:rPr>
              <a:t>Jason</a:t>
            </a:r>
            <a:r>
              <a:rPr lang="es-US" sz="2000" b="0" i="0" strike="noStrike" cap="none" spc="0" baseline="0">
                <a:solidFill>
                  <a:srgbClr val="203864"/>
                </a:solidFill>
                <a:effectLst>
                  <a:outerShdw blurRad="38100" dist="38100" dir="2700000" algn="tl">
                    <a:srgbClr val="000000">
                      <a:alpha val="43137"/>
                    </a:srgbClr>
                  </a:outerShdw>
                </a:effectLst>
                <a:latin typeface="Century Gothic"/>
                <a:ea typeface="Century Gothic"/>
                <a:cs typeface="Century Gothic"/>
              </a:rPr>
              <a:t> </a:t>
            </a:r>
          </a:p>
        </p:txBody>
      </p:sp>
      <p:grpSp>
        <p:nvGrpSpPr>
          <p:cNvPr id="30" name="Group 29"/>
          <p:cNvGrpSpPr/>
          <p:nvPr/>
        </p:nvGrpSpPr>
        <p:grpSpPr>
          <a:xfrm>
            <a:off x="9234532" y="4005409"/>
            <a:ext cx="1479569" cy="1415956"/>
            <a:chOff x="2318920" y="2484911"/>
            <a:chExt cx="1500337" cy="1443991"/>
          </a:xfrm>
        </p:grpSpPr>
        <p:sp>
          <p:nvSpPr>
            <p:cNvPr id="32" name="Oval 31"/>
            <p:cNvSpPr/>
            <p:nvPr/>
          </p:nvSpPr>
          <p:spPr>
            <a:xfrm>
              <a:off x="2318920" y="2484911"/>
              <a:ext cx="1500337" cy="1443991"/>
            </a:xfrm>
            <a:prstGeom prst="ellipse">
              <a:avLst/>
            </a:prstGeom>
            <a:blipFill dpi="0" rotWithShape="1">
              <a:blip r:embed="rId3"/>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498828" y="2320141"/>
              <a:ext cx="1230369" cy="1773531"/>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s-US" sz="6000" b="0"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5 +</a:t>
              </a:r>
            </a:p>
          </p:txBody>
        </p:sp>
      </p:grpSp>
      <p:sp>
        <p:nvSpPr>
          <p:cNvPr id="2" name="Donut 1"/>
          <p:cNvSpPr/>
          <p:nvPr/>
        </p:nvSpPr>
        <p:spPr>
          <a:xfrm>
            <a:off x="4953000" y="3607725"/>
            <a:ext cx="1993540" cy="181364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Donut 39"/>
          <p:cNvSpPr/>
          <p:nvPr/>
        </p:nvSpPr>
        <p:spPr>
          <a:xfrm>
            <a:off x="8798543" y="3463609"/>
            <a:ext cx="2440152" cy="246230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Oval 33"/>
          <p:cNvSpPr/>
          <p:nvPr/>
        </p:nvSpPr>
        <p:spPr>
          <a:xfrm>
            <a:off x="560945" y="1156428"/>
            <a:ext cx="1335314" cy="1262743"/>
          </a:xfrm>
          <a:prstGeom prst="ellipse">
            <a:avLst/>
          </a:prstGeom>
          <a:blipFill dpi="0" rotWithShape="1">
            <a:blip r:embed="rId4"/>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5" name="Straight Connector 34"/>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34"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1123868" y="3159895"/>
            <a:ext cx="1335314" cy="1297749"/>
            <a:chOff x="7891707" y="3788113"/>
            <a:chExt cx="1984486" cy="1951007"/>
          </a:xfrm>
        </p:grpSpPr>
        <p:pic>
          <p:nvPicPr>
            <p:cNvPr id="43" name="Picture 42" descr="Office building icon | Flickr - Photo Sharing!"/>
            <p:cNvPicPr>
              <a:picLocks noChangeAspect="1"/>
            </p:cNvPicPr>
            <p:nvPr/>
          </p:nvPicPr>
          <p:blipFill>
            <a:blip r:embed="rId5">
              <a:extLst>
                <a:ext uri="{28A0092B-C50C-407E-A947-70E740481C1C}">
                  <a14:useLocalDpi xmlns:a14="http://schemas.microsoft.com/office/drawing/2010/main" val="0"/>
                </a:ext>
              </a:extLst>
            </a:blip>
            <a:srcRect l="-1" t="-2" r="-18152" b="-14215"/>
            <a:stretch>
              <a:fillRect/>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4" name="Picture 43" descr="File:Icon of three people in different shades of grey.svg - Wikimedia Commo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45" name="Group 44"/>
          <p:cNvGrpSpPr/>
          <p:nvPr/>
        </p:nvGrpSpPr>
        <p:grpSpPr>
          <a:xfrm>
            <a:off x="2450590" y="2291029"/>
            <a:ext cx="1361926" cy="1293698"/>
            <a:chOff x="3197978" y="3371458"/>
            <a:chExt cx="2883507" cy="2811628"/>
          </a:xfrm>
        </p:grpSpPr>
        <p:grpSp>
          <p:nvGrpSpPr>
            <p:cNvPr id="49" name="Group 48"/>
            <p:cNvGrpSpPr/>
            <p:nvPr/>
          </p:nvGrpSpPr>
          <p:grpSpPr>
            <a:xfrm>
              <a:off x="3197978" y="3371458"/>
              <a:ext cx="2883507" cy="2811628"/>
              <a:chOff x="1422400" y="3512457"/>
              <a:chExt cx="3077029" cy="2820740"/>
            </a:xfrm>
          </p:grpSpPr>
          <p:sp>
            <p:nvSpPr>
              <p:cNvPr id="51" name="Oval 50"/>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Icon Leader Leadership · Free image on Pixabay"/>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3" name="Picture 52" descr="Bulletproof Home Defense: Tactics You Can Enact Now to Secure Your Safety"/>
              <p:cNvPicPr>
                <a:picLocks noChangeAspect="1"/>
              </p:cNvPicPr>
              <p:nvPr/>
            </p:nvPicPr>
            <p:blipFill>
              <a:blip r:embed="rId8">
                <a:extLst>
                  <a:ext uri="{28A0092B-C50C-407E-A947-70E740481C1C}">
                    <a14:useLocalDpi xmlns:a14="http://schemas.microsoft.com/office/drawing/2010/main"/>
                  </a:ext>
                </a:extLst>
              </a:blip>
              <a:srcRect l="-12753" t="-28441" r="-12753" b="-28441"/>
              <a:stretch>
                <a:fillRect/>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0" name="&quot;No&quot; Symbol 49"/>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5" name="Oval 54"/>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300" b="1" i="0" strike="noStrike" cap="none" spc="0" baseline="0" dirty="0">
                <a:solidFill>
                  <a:srgbClr val="000000"/>
                </a:solidFill>
                <a:effectLst/>
                <a:latin typeface="Arial Narrow" panose="020B0606020202030204" pitchFamily="34" charset="0"/>
                <a:ea typeface="Century Gothic"/>
                <a:cs typeface="Century Gothic"/>
              </a:rPr>
              <a:t>El pagador de facturas</a:t>
            </a:r>
          </a:p>
        </p:txBody>
      </p:sp>
      <p:sp>
        <p:nvSpPr>
          <p:cNvPr id="56" name="Oval 55"/>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s-US" sz="1300" b="1" dirty="0">
                <a:solidFill>
                  <a:srgbClr val="000000"/>
                </a:solidFill>
                <a:latin typeface="Arial Narrow" panose="020B0606020202030204" pitchFamily="34" charset="0"/>
              </a:rPr>
              <a:t>Co-Empleador</a:t>
            </a:r>
          </a:p>
        </p:txBody>
      </p:sp>
      <p:sp>
        <p:nvSpPr>
          <p:cNvPr id="57" name="Oval 56"/>
          <p:cNvSpPr/>
          <p:nvPr/>
        </p:nvSpPr>
        <p:spPr>
          <a:xfrm>
            <a:off x="6705296" y="2003428"/>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1300" b="1" i="0" strike="noStrike" cap="none" spc="0" baseline="0" dirty="0">
                <a:solidFill>
                  <a:srgbClr val="000000"/>
                </a:solidFill>
                <a:effectLst/>
                <a:latin typeface="Arial Narrow" panose="020B0606020202030204" pitchFamily="34" charset="0"/>
                <a:ea typeface="Century Gothic"/>
                <a:cs typeface="Century Gothic"/>
              </a:rPr>
              <a:t>Co-empleador</a:t>
            </a:r>
          </a:p>
        </p:txBody>
      </p:sp>
      <p:grpSp>
        <p:nvGrpSpPr>
          <p:cNvPr id="27" name="Group 26"/>
          <p:cNvGrpSpPr/>
          <p:nvPr/>
        </p:nvGrpSpPr>
        <p:grpSpPr>
          <a:xfrm>
            <a:off x="4109583" y="1372030"/>
            <a:ext cx="1361926" cy="1293698"/>
            <a:chOff x="3197978" y="3371458"/>
            <a:chExt cx="2883507" cy="2811628"/>
          </a:xfrm>
        </p:grpSpPr>
        <p:grpSp>
          <p:nvGrpSpPr>
            <p:cNvPr id="28" name="Group 27"/>
            <p:cNvGrpSpPr/>
            <p:nvPr/>
          </p:nvGrpSpPr>
          <p:grpSpPr>
            <a:xfrm>
              <a:off x="3197978" y="3371458"/>
              <a:ext cx="2883507" cy="2811628"/>
              <a:chOff x="1422400" y="3512457"/>
              <a:chExt cx="3077029" cy="2820740"/>
            </a:xfrm>
          </p:grpSpPr>
          <p:sp>
            <p:nvSpPr>
              <p:cNvPr id="36" name="Oval 35"/>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Icon Leader Leadership · Free image on Pixabay"/>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42" name="Picture 41" descr="Bulletproof Home Defense: Tactics You Can Enact Now to Secure Your Safety"/>
              <p:cNvPicPr>
                <a:picLocks noChangeAspect="1"/>
              </p:cNvPicPr>
              <p:nvPr/>
            </p:nvPicPr>
            <p:blipFill>
              <a:blip r:embed="rId8">
                <a:extLst>
                  <a:ext uri="{28A0092B-C50C-407E-A947-70E740481C1C}">
                    <a14:useLocalDpi xmlns:a14="http://schemas.microsoft.com/office/drawing/2010/main"/>
                  </a:ext>
                </a:extLst>
              </a:blip>
              <a:srcRect l="-12753" t="-28441" r="-12753" b="-28441"/>
              <a:stretch>
                <a:fillRect/>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29" name="&quot;No&quot; Symbol 28"/>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8207906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122" y="2016338"/>
            <a:ext cx="5981655" cy="4542460"/>
          </a:xfrm>
          <a:prstGeom prst="rect">
            <a:avLst/>
          </a:prstGeom>
          <a:ln w="38100">
            <a:solidFill>
              <a:schemeClr val="tx1"/>
            </a:solidFill>
          </a:ln>
        </p:spPr>
      </p:pic>
      <p:sp>
        <p:nvSpPr>
          <p:cNvPr id="4"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PAGAR LOS SERVICIOS Y APOYOS</a:t>
            </a:r>
          </a:p>
        </p:txBody>
      </p:sp>
      <p:sp>
        <p:nvSpPr>
          <p:cNvPr id="5" name="TextBox 4">
            <a:extLst>
              <a:ext uri="{FF2B5EF4-FFF2-40B4-BE49-F238E27FC236}">
                <a16:creationId xmlns:a16="http://schemas.microsoft.com/office/drawing/2014/main" id="{F651A8D1-99B1-4845-B85F-CCE909696BC9}"/>
              </a:ext>
            </a:extLst>
          </p:cNvPr>
          <p:cNvSpPr txBox="1"/>
          <p:nvPr/>
        </p:nvSpPr>
        <p:spPr>
          <a:xfrm>
            <a:off x="-5928" y="610286"/>
            <a:ext cx="5932594" cy="832936"/>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31" name="TextBox 30"/>
          <p:cNvSpPr txBox="1"/>
          <p:nvPr/>
        </p:nvSpPr>
        <p:spPr>
          <a:xfrm>
            <a:off x="8290278" y="156584"/>
            <a:ext cx="3989361" cy="3249366"/>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outerShdw blurRad="38100" dist="38100" dir="2700000" algn="tl">
                    <a:srgbClr val="000000">
                      <a:alpha val="43137"/>
                    </a:srgbClr>
                  </a:outerShdw>
                </a:effectLst>
                <a:latin typeface="Berlin Sans FB Demi"/>
                <a:ea typeface="Berlin Sans FB Demi"/>
                <a:cs typeface="Berlin Sans FB Demi"/>
              </a:rPr>
              <a:t>Jason</a:t>
            </a:r>
            <a:r>
              <a:rPr lang="es-US" sz="2000" b="0" i="0" strike="noStrike" cap="none" spc="0" baseline="0">
                <a:solidFill>
                  <a:srgbClr val="203864"/>
                </a:solidFill>
                <a:effectLst>
                  <a:outerShdw blurRad="38100" dist="38100" dir="2700000" algn="tl">
                    <a:srgbClr val="000000">
                      <a:alpha val="43137"/>
                    </a:srgbClr>
                  </a:outerShdw>
                </a:effectLst>
                <a:latin typeface="Century Gothic"/>
                <a:ea typeface="Century Gothic"/>
                <a:cs typeface="Century Gothic"/>
              </a:rPr>
              <a:t> </a:t>
            </a:r>
          </a:p>
        </p:txBody>
      </p:sp>
      <p:grpSp>
        <p:nvGrpSpPr>
          <p:cNvPr id="30" name="Group 29"/>
          <p:cNvGrpSpPr/>
          <p:nvPr/>
        </p:nvGrpSpPr>
        <p:grpSpPr>
          <a:xfrm>
            <a:off x="3282709" y="5161193"/>
            <a:ext cx="1268973" cy="1251602"/>
            <a:chOff x="-3119703" y="2568101"/>
            <a:chExt cx="1500337" cy="1443989"/>
          </a:xfrm>
        </p:grpSpPr>
        <p:sp>
          <p:nvSpPr>
            <p:cNvPr id="32" name="Oval 31"/>
            <p:cNvSpPr/>
            <p:nvPr/>
          </p:nvSpPr>
          <p:spPr>
            <a:xfrm>
              <a:off x="-3119703" y="2568101"/>
              <a:ext cx="1500337" cy="1443989"/>
            </a:xfrm>
            <a:prstGeom prst="ellipse">
              <a:avLst/>
            </a:prstGeom>
            <a:blipFill dpi="0" rotWithShape="1">
              <a:blip r:embed="rId4"/>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941936" y="2902901"/>
              <a:ext cx="1230369" cy="865928"/>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s-US" sz="4800" b="0"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5 +</a:t>
              </a:r>
            </a:p>
          </p:txBody>
        </p:sp>
      </p:grpSp>
      <p:sp>
        <p:nvSpPr>
          <p:cNvPr id="40" name="Donut 39"/>
          <p:cNvSpPr/>
          <p:nvPr/>
        </p:nvSpPr>
        <p:spPr>
          <a:xfrm>
            <a:off x="3039260" y="4804422"/>
            <a:ext cx="1809526" cy="1965143"/>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a:extLst>
              <a:ext uri="{FF2B5EF4-FFF2-40B4-BE49-F238E27FC236}">
                <a16:creationId xmlns:a16="http://schemas.microsoft.com/office/drawing/2014/main" id="{EE0F96B6-365E-1A4F-868C-CA08F354BA58}"/>
              </a:ext>
            </a:extLst>
          </p:cNvPr>
          <p:cNvSpPr/>
          <p:nvPr/>
        </p:nvSpPr>
        <p:spPr>
          <a:xfrm>
            <a:off x="4438354" y="3646358"/>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p:cNvGrpSpPr/>
          <p:nvPr/>
        </p:nvGrpSpPr>
        <p:grpSpPr>
          <a:xfrm>
            <a:off x="159439" y="1303942"/>
            <a:ext cx="6430294" cy="4702643"/>
            <a:chOff x="560945" y="1156428"/>
            <a:chExt cx="6638176" cy="4896309"/>
          </a:xfrm>
        </p:grpSpPr>
        <p:sp>
          <p:nvSpPr>
            <p:cNvPr id="35" name="Oval 34"/>
            <p:cNvSpPr/>
            <p:nvPr/>
          </p:nvSpPr>
          <p:spPr>
            <a:xfrm>
              <a:off x="560945" y="1156428"/>
              <a:ext cx="1335314" cy="1262743"/>
            </a:xfrm>
            <a:prstGeom prst="ellipse">
              <a:avLst/>
            </a:prstGeom>
            <a:blipFill dpi="0" rotWithShape="1">
              <a:blip r:embed="rId5"/>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43" name="Straight Connector 42"/>
            <p:cNvCxnSpPr/>
            <p:nvPr/>
          </p:nvCxnSpPr>
          <p:spPr>
            <a:xfrm flipH="1" flipV="1">
              <a:off x="1359410" y="2419173"/>
              <a:ext cx="955178" cy="247397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35" idx="5"/>
            </p:cNvCxnSpPr>
            <p:nvPr/>
          </p:nvCxnSpPr>
          <p:spPr>
            <a:xfrm flipH="1" flipV="1">
              <a:off x="1700707" y="2234247"/>
              <a:ext cx="3747905" cy="202707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1896259" y="1866864"/>
              <a:ext cx="5050281" cy="738664"/>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1123868" y="3159895"/>
              <a:ext cx="1335314" cy="1297749"/>
              <a:chOff x="7891707" y="3788113"/>
              <a:chExt cx="1984486" cy="1951007"/>
            </a:xfrm>
          </p:grpSpPr>
          <p:pic>
            <p:nvPicPr>
              <p:cNvPr id="50" name="Picture 49" descr="Office building icon | Flickr - Photo Sharing!"/>
              <p:cNvPicPr>
                <a:picLocks noChangeAspect="1"/>
              </p:cNvPicPr>
              <p:nvPr/>
            </p:nvPicPr>
            <p:blipFill>
              <a:blip r:embed="rId6">
                <a:extLst>
                  <a:ext uri="{28A0092B-C50C-407E-A947-70E740481C1C}">
                    <a14:useLocalDpi xmlns:a14="http://schemas.microsoft.com/office/drawing/2010/main" val="0"/>
                  </a:ext>
                </a:extLst>
              </a:blip>
              <a:srcRect l="-1" t="-2" r="-18152" b="-14215"/>
              <a:stretch>
                <a:fillRect/>
              </a:stretch>
            </p:blipFill>
            <p:spPr>
              <a:xfrm>
                <a:off x="7891707" y="3788113"/>
                <a:ext cx="1984486" cy="19510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 name="Picture 50"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6151" y="4449701"/>
                <a:ext cx="1105017" cy="1123836"/>
              </a:xfrm>
              <a:prstGeom prst="rect">
                <a:avLst/>
              </a:prstGeom>
            </p:spPr>
          </p:pic>
        </p:grpSp>
        <p:grpSp>
          <p:nvGrpSpPr>
            <p:cNvPr id="52" name="Group 51"/>
            <p:cNvGrpSpPr/>
            <p:nvPr/>
          </p:nvGrpSpPr>
          <p:grpSpPr>
            <a:xfrm>
              <a:off x="2450590" y="2291029"/>
              <a:ext cx="1361926" cy="1293698"/>
              <a:chOff x="3197978" y="3371458"/>
              <a:chExt cx="2883507" cy="2811628"/>
            </a:xfrm>
          </p:grpSpPr>
          <p:grpSp>
            <p:nvGrpSpPr>
              <p:cNvPr id="53" name="Group 52"/>
              <p:cNvGrpSpPr/>
              <p:nvPr/>
            </p:nvGrpSpPr>
            <p:grpSpPr>
              <a:xfrm>
                <a:off x="3197978" y="3371458"/>
                <a:ext cx="2883507" cy="2811628"/>
                <a:chOff x="1422400" y="3512457"/>
                <a:chExt cx="3077029" cy="2820740"/>
              </a:xfrm>
            </p:grpSpPr>
            <p:sp>
              <p:nvSpPr>
                <p:cNvPr id="55" name="Oval 54"/>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Icon Leader Leadership · Free image on Pixabay"/>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57" name="Picture 56" descr="Bulletproof Home Defense: Tactics You Can Enact Now to Secure Your Safety"/>
                <p:cNvPicPr>
                  <a:picLocks noChangeAspect="1"/>
                </p:cNvPicPr>
                <p:nvPr/>
              </p:nvPicPr>
              <p:blipFill>
                <a:blip r:embed="rId9">
                  <a:extLst>
                    <a:ext uri="{28A0092B-C50C-407E-A947-70E740481C1C}">
                      <a14:useLocalDpi xmlns:a14="http://schemas.microsoft.com/office/drawing/2010/main"/>
                    </a:ext>
                  </a:extLst>
                </a:blip>
                <a:srcRect l="-12753" t="-28441" r="-12753" b="-28441"/>
                <a:stretch>
                  <a:fillRect/>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54" name="&quot;No&quot; Symbol 53"/>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9" name="Oval 58"/>
            <p:cNvSpPr/>
            <p:nvPr/>
          </p:nvSpPr>
          <p:spPr>
            <a:xfrm>
              <a:off x="1872511" y="4789994"/>
              <a:ext cx="133531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b="1" i="0" strike="noStrike" cap="none" spc="0" baseline="0" dirty="0">
                  <a:solidFill>
                    <a:srgbClr val="000000"/>
                  </a:solidFill>
                  <a:effectLst/>
                  <a:latin typeface="Arial Narrow" panose="020B0606020202030204" pitchFamily="34" charset="0"/>
                  <a:ea typeface="Century Gothic"/>
                  <a:cs typeface="Century Gothic"/>
                </a:rPr>
                <a:t>El pagador de facturas</a:t>
              </a:r>
            </a:p>
          </p:txBody>
        </p:sp>
        <p:sp>
          <p:nvSpPr>
            <p:cNvPr id="60" name="Oval 59"/>
            <p:cNvSpPr/>
            <p:nvPr/>
          </p:nvSpPr>
          <p:spPr>
            <a:xfrm>
              <a:off x="5340073" y="3825770"/>
              <a:ext cx="1284313" cy="126659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s-US" sz="1200" b="1" i="0" strike="noStrike" cap="none" spc="0" baseline="0" dirty="0">
                  <a:solidFill>
                    <a:srgbClr val="000000"/>
                  </a:solidFill>
                  <a:effectLst/>
                  <a:latin typeface="Arial Narrow" panose="020B0606020202030204" pitchFamily="34" charset="0"/>
                  <a:ea typeface="Century Gothic"/>
                  <a:cs typeface="Century Gothic"/>
                </a:rPr>
                <a:t>Co-Empleador</a:t>
              </a:r>
            </a:p>
          </p:txBody>
        </p:sp>
        <p:sp>
          <p:nvSpPr>
            <p:cNvPr id="61" name="Oval 60"/>
            <p:cNvSpPr/>
            <p:nvPr/>
          </p:nvSpPr>
          <p:spPr>
            <a:xfrm>
              <a:off x="5858047" y="1886607"/>
              <a:ext cx="1341074" cy="1262743"/>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US" sz="1200" b="1" i="0" strike="noStrike" cap="none" spc="0" baseline="0" dirty="0">
                  <a:solidFill>
                    <a:srgbClr val="000000"/>
                  </a:solidFill>
                  <a:effectLst/>
                  <a:latin typeface="Arial Narrow" panose="020B0606020202030204" pitchFamily="34" charset="0"/>
                  <a:ea typeface="Century Gothic"/>
                  <a:cs typeface="Century Gothic"/>
                </a:rPr>
                <a:t>Co-empleador</a:t>
              </a:r>
            </a:p>
          </p:txBody>
        </p:sp>
      </p:grpSp>
      <p:sp>
        <p:nvSpPr>
          <p:cNvPr id="38" name="Donut 37">
            <a:extLst>
              <a:ext uri="{FF2B5EF4-FFF2-40B4-BE49-F238E27FC236}">
                <a16:creationId xmlns:a16="http://schemas.microsoft.com/office/drawing/2014/main" id="{5A9096C0-872D-504A-B3F8-1B42C12EEB41}"/>
              </a:ext>
            </a:extLst>
          </p:cNvPr>
          <p:cNvSpPr/>
          <p:nvPr/>
        </p:nvSpPr>
        <p:spPr>
          <a:xfrm>
            <a:off x="6172612" y="5405324"/>
            <a:ext cx="2183297" cy="923910"/>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Donut 40">
            <a:extLst>
              <a:ext uri="{FF2B5EF4-FFF2-40B4-BE49-F238E27FC236}">
                <a16:creationId xmlns:a16="http://schemas.microsoft.com/office/drawing/2014/main" id="{DD333C83-8675-C643-B456-4FF6FB2ECDDC}"/>
              </a:ext>
            </a:extLst>
          </p:cNvPr>
          <p:cNvSpPr/>
          <p:nvPr/>
        </p:nvSpPr>
        <p:spPr>
          <a:xfrm>
            <a:off x="10418561" y="6005416"/>
            <a:ext cx="1256941" cy="603535"/>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onut 61">
            <a:extLst>
              <a:ext uri="{FF2B5EF4-FFF2-40B4-BE49-F238E27FC236}">
                <a16:creationId xmlns:a16="http://schemas.microsoft.com/office/drawing/2014/main" id="{5A9096C0-872D-504A-B3F8-1B42C12EEB41}"/>
              </a:ext>
            </a:extLst>
          </p:cNvPr>
          <p:cNvSpPr/>
          <p:nvPr/>
        </p:nvSpPr>
        <p:spPr>
          <a:xfrm>
            <a:off x="8709816" y="6006585"/>
            <a:ext cx="937546" cy="521342"/>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9" name="Group 38"/>
          <p:cNvGrpSpPr/>
          <p:nvPr/>
        </p:nvGrpSpPr>
        <p:grpSpPr>
          <a:xfrm>
            <a:off x="3172112" y="1432734"/>
            <a:ext cx="1361926" cy="1293698"/>
            <a:chOff x="3197978" y="3371458"/>
            <a:chExt cx="2883507" cy="2811628"/>
          </a:xfrm>
        </p:grpSpPr>
        <p:grpSp>
          <p:nvGrpSpPr>
            <p:cNvPr id="42" name="Group 41"/>
            <p:cNvGrpSpPr/>
            <p:nvPr/>
          </p:nvGrpSpPr>
          <p:grpSpPr>
            <a:xfrm>
              <a:off x="3197978" y="3371458"/>
              <a:ext cx="2883507" cy="2811628"/>
              <a:chOff x="1422400" y="3512457"/>
              <a:chExt cx="3077029" cy="2820740"/>
            </a:xfrm>
          </p:grpSpPr>
          <p:sp>
            <p:nvSpPr>
              <p:cNvPr id="47" name="Oval 46"/>
              <p:cNvSpPr/>
              <p:nvPr/>
            </p:nvSpPr>
            <p:spPr>
              <a:xfrm>
                <a:off x="1422400" y="3512457"/>
                <a:ext cx="3077029" cy="2820740"/>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descr="Icon Leader Leadership · Free image on Pixabay"/>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35969" y="4107955"/>
                <a:ext cx="1656921" cy="1581911"/>
              </a:xfrm>
              <a:prstGeom prst="rect">
                <a:avLst/>
              </a:prstGeom>
              <a:ln>
                <a:noFill/>
              </a:ln>
              <a:effectLst>
                <a:softEdge rad="112500"/>
              </a:effectLst>
            </p:spPr>
          </p:pic>
          <p:pic>
            <p:nvPicPr>
              <p:cNvPr id="63" name="Picture 62" descr="Bulletproof Home Defense: Tactics You Can Enact Now to Secure Your Safety"/>
              <p:cNvPicPr>
                <a:picLocks noChangeAspect="1"/>
              </p:cNvPicPr>
              <p:nvPr/>
            </p:nvPicPr>
            <p:blipFill>
              <a:blip r:embed="rId9">
                <a:extLst>
                  <a:ext uri="{28A0092B-C50C-407E-A947-70E740481C1C}">
                    <a14:useLocalDpi xmlns:a14="http://schemas.microsoft.com/office/drawing/2010/main"/>
                  </a:ext>
                </a:extLst>
              </a:blip>
              <a:srcRect l="-12753" t="-28441" r="-12753" b="-28441"/>
              <a:stretch>
                <a:fillRect/>
              </a:stretch>
            </p:blipFill>
            <p:spPr>
              <a:xfrm>
                <a:off x="2963206" y="4176435"/>
                <a:ext cx="1474474" cy="1361231"/>
              </a:xfrm>
              <a:prstGeom prst="rect">
                <a:avLst/>
              </a:prstGeom>
              <a:ln>
                <a:noFill/>
              </a:ln>
              <a:effectLst>
                <a:outerShdw blurRad="292100" dist="139700" dir="2700000" algn="tl" rotWithShape="0">
                  <a:srgbClr val="333333">
                    <a:alpha val="65000"/>
                  </a:srgbClr>
                </a:outerShdw>
              </a:effectLst>
            </p:spPr>
          </p:pic>
        </p:grpSp>
        <p:sp>
          <p:nvSpPr>
            <p:cNvPr id="46" name="&quot;No&quot; Symbol 45"/>
            <p:cNvSpPr/>
            <p:nvPr/>
          </p:nvSpPr>
          <p:spPr>
            <a:xfrm>
              <a:off x="4641878" y="4154126"/>
              <a:ext cx="1284787" cy="1304257"/>
            </a:xfrm>
            <a:prstGeom prst="noSmoking">
              <a:avLst>
                <a:gd name="adj" fmla="val 381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4" name="Donut 63">
            <a:extLst>
              <a:ext uri="{FF2B5EF4-FFF2-40B4-BE49-F238E27FC236}">
                <a16:creationId xmlns:a16="http://schemas.microsoft.com/office/drawing/2014/main" id="{EE0F96B6-365E-1A4F-868C-CA08F354BA58}"/>
              </a:ext>
            </a:extLst>
          </p:cNvPr>
          <p:cNvSpPr/>
          <p:nvPr/>
        </p:nvSpPr>
        <p:spPr>
          <a:xfrm>
            <a:off x="5027360" y="1684356"/>
            <a:ext cx="1877603" cy="1787101"/>
          </a:xfrm>
          <a:prstGeom prst="donut">
            <a:avLst>
              <a:gd name="adj" fmla="val 8173"/>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8185471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344" y="1912091"/>
            <a:ext cx="6236987" cy="4736359"/>
          </a:xfrm>
          <a:prstGeom prst="rect">
            <a:avLst/>
          </a:prstGeom>
          <a:ln w="38100">
            <a:solidFill>
              <a:schemeClr val="tx1"/>
            </a:solidFill>
          </a:ln>
        </p:spPr>
      </p:pic>
      <p:sp>
        <p:nvSpPr>
          <p:cNvPr id="27" name="Text Placeholder 1">
            <a:extLst>
              <a:ext uri="{FF2B5EF4-FFF2-40B4-BE49-F238E27FC236}">
                <a16:creationId xmlns:a16="http://schemas.microsoft.com/office/drawing/2014/main" id="{7CCAE5B8-2EFF-C848-972C-F87BD2C551F6}"/>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sp>
        <p:nvSpPr>
          <p:cNvPr id="29" name="Rectangle 28">
            <a:extLst>
              <a:ext uri="{FF2B5EF4-FFF2-40B4-BE49-F238E27FC236}">
                <a16:creationId xmlns:a16="http://schemas.microsoft.com/office/drawing/2014/main" id="{CE49A5DF-72AE-E748-A0A9-15A5E053D43D}"/>
              </a:ext>
            </a:extLst>
          </p:cNvPr>
          <p:cNvSpPr/>
          <p:nvPr/>
        </p:nvSpPr>
        <p:spPr>
          <a:xfrm>
            <a:off x="-196821" y="631625"/>
            <a:ext cx="6247636" cy="462234"/>
          </a:xfrm>
          <a:prstGeom prst="rect">
            <a:avLst/>
          </a:prstGeom>
        </p:spPr>
        <p:txBody>
          <a:bodyPr wrap="none">
            <a:spAutoFit/>
          </a:bodyPr>
          <a:lstStyle/>
          <a:p>
            <a:pPr algn="r">
              <a:lnSpc>
                <a:spcPct val="90000"/>
              </a:lnSpc>
              <a:spcBef>
                <a:spcPct val="0"/>
              </a:spcBef>
            </a:pPr>
            <a:r>
              <a:rPr lang="es-US" sz="2700" b="1" i="0" strike="noStrike" cap="none" spc="0" baseline="0">
                <a:solidFill>
                  <a:srgbClr val="181717"/>
                </a:solidFill>
                <a:effectLst/>
                <a:latin typeface="Century Gothic"/>
                <a:ea typeface="Century Gothic"/>
                <a:cs typeface="Century Gothic"/>
              </a:rPr>
              <a:t>SERVICIO DE GESTIÓN FINANCIERA</a:t>
            </a:r>
          </a:p>
        </p:txBody>
      </p:sp>
      <p:sp>
        <p:nvSpPr>
          <p:cNvPr id="45" name="TextBox 44">
            <a:extLst>
              <a:ext uri="{FF2B5EF4-FFF2-40B4-BE49-F238E27FC236}">
                <a16:creationId xmlns:a16="http://schemas.microsoft.com/office/drawing/2014/main" id="{7A56D8D8-69A4-5F45-A013-7FCF6FC63D93}"/>
              </a:ext>
            </a:extLst>
          </p:cNvPr>
          <p:cNvSpPr txBox="1"/>
          <p:nvPr/>
        </p:nvSpPr>
        <p:spPr>
          <a:xfrm>
            <a:off x="7445400" y="156584"/>
            <a:ext cx="4834660" cy="1670449"/>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1500" b="0" i="0" strike="noStrike" cap="none" spc="0" baseline="0">
                <a:solidFill>
                  <a:srgbClr val="203864"/>
                </a:solidFill>
                <a:effectLst>
                  <a:outerShdw blurRad="38100" dist="38100" dir="2700000" algn="tl">
                    <a:srgbClr val="000000">
                      <a:alpha val="43137"/>
                    </a:srgbClr>
                  </a:outerShdw>
                </a:effectLst>
                <a:latin typeface="Berlin Sans FB Demi"/>
                <a:ea typeface="Berlin Sans FB Demi"/>
                <a:cs typeface="Berlin Sans FB Demi"/>
              </a:rPr>
              <a:t>Sofía  </a:t>
            </a:r>
            <a:r>
              <a:rPr lang="es-US" sz="2000" b="0" i="0" strike="noStrike" cap="none" spc="0" baseline="0">
                <a:solidFill>
                  <a:srgbClr val="203864"/>
                </a:solidFill>
                <a:effectLst>
                  <a:outerShdw blurRad="38100" dist="38100" dir="2700000" algn="tl">
                    <a:srgbClr val="000000">
                      <a:alpha val="43137"/>
                    </a:srgbClr>
                  </a:outerShdw>
                </a:effectLst>
                <a:latin typeface="Century Gothic"/>
                <a:ea typeface="Century Gothic"/>
                <a:cs typeface="Century Gothic"/>
              </a:rPr>
              <a:t> </a:t>
            </a:r>
          </a:p>
        </p:txBody>
      </p:sp>
      <p:sp>
        <p:nvSpPr>
          <p:cNvPr id="46" name="Donut 45"/>
          <p:cNvSpPr/>
          <p:nvPr/>
        </p:nvSpPr>
        <p:spPr>
          <a:xfrm>
            <a:off x="8473279" y="3317691"/>
            <a:ext cx="1126460" cy="665117"/>
          </a:xfrm>
          <a:prstGeom prst="donut">
            <a:avLst>
              <a:gd name="adj" fmla="val 1039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46"/>
          <p:cNvSpPr/>
          <p:nvPr/>
        </p:nvSpPr>
        <p:spPr>
          <a:xfrm>
            <a:off x="5990057" y="3136890"/>
            <a:ext cx="2148473" cy="965427"/>
          </a:xfrm>
          <a:prstGeom prst="donut">
            <a:avLst>
              <a:gd name="adj" fmla="val 1240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Donut 47"/>
          <p:cNvSpPr/>
          <p:nvPr/>
        </p:nvSpPr>
        <p:spPr>
          <a:xfrm>
            <a:off x="10553700" y="3357149"/>
            <a:ext cx="907690" cy="631334"/>
          </a:xfrm>
          <a:prstGeom prst="donut">
            <a:avLst>
              <a:gd name="adj" fmla="val 880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2"/>
          <p:cNvGrpSpPr/>
          <p:nvPr/>
        </p:nvGrpSpPr>
        <p:grpSpPr>
          <a:xfrm>
            <a:off x="4177900" y="4531616"/>
            <a:ext cx="1206102" cy="1239306"/>
            <a:chOff x="3449124" y="5087165"/>
            <a:chExt cx="1206102" cy="1239306"/>
          </a:xfrm>
        </p:grpSpPr>
        <p:sp>
          <p:nvSpPr>
            <p:cNvPr id="22" name="Oval 21">
              <a:extLst>
                <a:ext uri="{FF2B5EF4-FFF2-40B4-BE49-F238E27FC236}">
                  <a16:creationId xmlns:a16="http://schemas.microsoft.com/office/drawing/2014/main" id="{A88FE97F-6308-DF4A-AB4D-157B7063F56E}"/>
                </a:ext>
              </a:extLst>
            </p:cNvPr>
            <p:cNvSpPr/>
            <p:nvPr/>
          </p:nvSpPr>
          <p:spPr>
            <a:xfrm>
              <a:off x="3449124" y="5087165"/>
              <a:ext cx="1206102" cy="1239306"/>
            </a:xfrm>
            <a:prstGeom prst="ellipse">
              <a:avLst/>
            </a:prstGeom>
            <a:blipFill dpi="0" rotWithShape="1">
              <a:blip r:embed="rId4"/>
              <a:stretch>
                <a:fillRect r="-80000" b="-6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C8C71BD-D732-3443-9A26-476467A9EB0A}"/>
                </a:ext>
              </a:extLst>
            </p:cNvPr>
            <p:cNvSpPr txBox="1"/>
            <p:nvPr/>
          </p:nvSpPr>
          <p:spPr>
            <a:xfrm>
              <a:off x="3528769" y="5346410"/>
              <a:ext cx="989078" cy="695639"/>
            </a:xfrm>
            <a:prstGeom prst="rect">
              <a:avLst/>
            </a:prstGeom>
            <a:noFill/>
          </p:spPr>
          <p:txBody>
            <a:bodyPr wrap="square" rtlCol="0" anchor="ctr">
              <a:spAutoFit/>
            </a:bodyPr>
            <a:lstStyle/>
            <a:p>
              <a:pPr algn="ctr" defTabSz="914400" rtl="0" eaLnBrk="1" latinLnBrk="0" hangingPunct="1">
                <a:lnSpc>
                  <a:spcPct val="90000"/>
                </a:lnSpc>
                <a:spcBef>
                  <a:spcPct val="0"/>
                </a:spcBef>
                <a:buNone/>
              </a:pPr>
              <a:r>
                <a:rPr lang="es-US" sz="4400" b="0"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4-6</a:t>
              </a:r>
            </a:p>
          </p:txBody>
        </p:sp>
      </p:grpSp>
      <p:sp>
        <p:nvSpPr>
          <p:cNvPr id="33" name="Donut 32">
            <a:extLst>
              <a:ext uri="{FF2B5EF4-FFF2-40B4-BE49-F238E27FC236}">
                <a16:creationId xmlns:a16="http://schemas.microsoft.com/office/drawing/2014/main" id="{11C9B7CE-6EBD-5944-8360-0D4B745A8EF0}"/>
              </a:ext>
            </a:extLst>
          </p:cNvPr>
          <p:cNvSpPr/>
          <p:nvPr/>
        </p:nvSpPr>
        <p:spPr>
          <a:xfrm>
            <a:off x="3900007" y="4320650"/>
            <a:ext cx="1772059" cy="1709532"/>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Donut 33">
            <a:extLst>
              <a:ext uri="{FF2B5EF4-FFF2-40B4-BE49-F238E27FC236}">
                <a16:creationId xmlns:a16="http://schemas.microsoft.com/office/drawing/2014/main" id="{F892FA33-75B4-5C4C-992C-F5991A44D772}"/>
              </a:ext>
            </a:extLst>
          </p:cNvPr>
          <p:cNvSpPr/>
          <p:nvPr/>
        </p:nvSpPr>
        <p:spPr>
          <a:xfrm>
            <a:off x="2072679" y="4055032"/>
            <a:ext cx="1686817" cy="1572394"/>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a:extLst>
              <a:ext uri="{FF2B5EF4-FFF2-40B4-BE49-F238E27FC236}">
                <a16:creationId xmlns:a16="http://schemas.microsoft.com/office/drawing/2014/main" id="{966D532D-9D2F-5545-86CA-F26A05105EC2}"/>
              </a:ext>
            </a:extLst>
          </p:cNvPr>
          <p:cNvSpPr/>
          <p:nvPr/>
        </p:nvSpPr>
        <p:spPr>
          <a:xfrm>
            <a:off x="3943876" y="2465498"/>
            <a:ext cx="1744542" cy="1636819"/>
          </a:xfrm>
          <a:prstGeom prst="donut">
            <a:avLst>
              <a:gd name="adj" fmla="val 526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0" name="Group 29"/>
          <p:cNvGrpSpPr/>
          <p:nvPr/>
        </p:nvGrpSpPr>
        <p:grpSpPr>
          <a:xfrm>
            <a:off x="276219" y="1165949"/>
            <a:ext cx="5167473" cy="4272435"/>
            <a:chOff x="2379236" y="1213696"/>
            <a:chExt cx="6567027" cy="4968443"/>
          </a:xfrm>
        </p:grpSpPr>
        <p:sp>
          <p:nvSpPr>
            <p:cNvPr id="32" name="Oval 31"/>
            <p:cNvSpPr/>
            <p:nvPr/>
          </p:nvSpPr>
          <p:spPr>
            <a:xfrm>
              <a:off x="2379236" y="1213696"/>
              <a:ext cx="1665128" cy="1440409"/>
            </a:xfrm>
            <a:prstGeom prst="ellipse">
              <a:avLst/>
            </a:prstGeom>
            <a:blipFill dpi="0" rotWithShape="1">
              <a:blip r:embed="rId5"/>
              <a:stretch>
                <a:fillRect l="-8000"/>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7200" b="1">
                <a:solidFill>
                  <a:schemeClr val="tx1"/>
                </a:solidFill>
                <a:effectLst>
                  <a:outerShdw blurRad="38100" dist="38100" dir="2700000" algn="tl">
                    <a:srgbClr val="000000">
                      <a:alpha val="43137"/>
                    </a:srgbClr>
                  </a:outerShdw>
                </a:effectLst>
                <a:latin typeface="Century Gothic" panose="020B0502020202020204" pitchFamily="34" charset="0"/>
              </a:endParaRPr>
            </a:p>
          </p:txBody>
        </p:sp>
        <p:cxnSp>
          <p:nvCxnSpPr>
            <p:cNvPr id="36" name="Straight Connector 35"/>
            <p:cNvCxnSpPr/>
            <p:nvPr/>
          </p:nvCxnSpPr>
          <p:spPr>
            <a:xfrm flipH="1" flipV="1">
              <a:off x="3523919" y="2769895"/>
              <a:ext cx="1853208" cy="230988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3927543" y="2317200"/>
              <a:ext cx="3470413" cy="97473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4901666" y="474173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b="0" i="0" strike="noStrike" cap="none" spc="0" baseline="0" dirty="0">
                  <a:solidFill>
                    <a:srgbClr val="000000"/>
                  </a:solidFill>
                  <a:effectLst/>
                  <a:latin typeface="Century Gothic"/>
                  <a:ea typeface="Century Gothic"/>
                  <a:cs typeface="Century Gothic"/>
                </a:rPr>
                <a:t>El pagador de facturas</a:t>
              </a:r>
            </a:p>
          </p:txBody>
        </p:sp>
        <p:sp>
          <p:nvSpPr>
            <p:cNvPr id="43" name="Oval 42"/>
            <p:cNvSpPr/>
            <p:nvPr/>
          </p:nvSpPr>
          <p:spPr>
            <a:xfrm>
              <a:off x="7281135" y="2887820"/>
              <a:ext cx="1665128" cy="1440409"/>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S" sz="1200" b="0" i="0" strike="noStrike" cap="none" spc="0" baseline="0" dirty="0">
                  <a:solidFill>
                    <a:srgbClr val="000000"/>
                  </a:solidFill>
                  <a:effectLst/>
                  <a:latin typeface="Century Gothic"/>
                  <a:ea typeface="Century Gothic"/>
                  <a:cs typeface="Century Gothic"/>
                </a:rPr>
                <a:t>El pagador de facturas</a:t>
              </a:r>
            </a:p>
          </p:txBody>
        </p:sp>
        <p:grpSp>
          <p:nvGrpSpPr>
            <p:cNvPr id="44" name="Group 43"/>
            <p:cNvGrpSpPr/>
            <p:nvPr/>
          </p:nvGrpSpPr>
          <p:grpSpPr>
            <a:xfrm>
              <a:off x="4905099" y="1930187"/>
              <a:ext cx="1710377" cy="1428017"/>
              <a:chOff x="3380331" y="2107621"/>
              <a:chExt cx="1984486" cy="1951007"/>
            </a:xfrm>
          </p:grpSpPr>
          <p:pic>
            <p:nvPicPr>
              <p:cNvPr id="53" name="Picture 52" descr="Office building icon | Flickr - Photo Sharing!"/>
              <p:cNvPicPr>
                <a:picLocks noChangeAspect="1"/>
              </p:cNvPicPr>
              <p:nvPr/>
            </p:nvPicPr>
            <p:blipFill>
              <a:blip r:embed="rId6">
                <a:extLst>
                  <a:ext uri="{28A0092B-C50C-407E-A947-70E740481C1C}">
                    <a14:useLocalDpi xmlns:a14="http://schemas.microsoft.com/office/drawing/2010/main" val="0"/>
                  </a:ext>
                </a:extLst>
              </a:blip>
              <a:srcRect l="-1" t="-2" r="-18152" b="-14215"/>
              <a:stretch>
                <a:fillRect/>
              </a:stretch>
            </p:blipFill>
            <p:spPr>
              <a:xfrm>
                <a:off x="3380331" y="2107621"/>
                <a:ext cx="1984486" cy="195100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53" descr="File:Icon of three people in different shades of grey.svg - Wikimedia Common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143" y="2734570"/>
                <a:ext cx="1105017" cy="1123836"/>
              </a:xfrm>
              <a:prstGeom prst="rect">
                <a:avLst/>
              </a:prstGeom>
            </p:spPr>
          </p:pic>
        </p:grpSp>
        <p:grpSp>
          <p:nvGrpSpPr>
            <p:cNvPr id="50" name="Group 49"/>
            <p:cNvGrpSpPr/>
            <p:nvPr/>
          </p:nvGrpSpPr>
          <p:grpSpPr>
            <a:xfrm>
              <a:off x="3368031" y="2981789"/>
              <a:ext cx="1710377" cy="1468365"/>
              <a:chOff x="2804093" y="3298862"/>
              <a:chExt cx="1371600" cy="1287250"/>
            </a:xfrm>
          </p:grpSpPr>
          <p:pic>
            <p:nvPicPr>
              <p:cNvPr id="51" name="Picture 50" descr="Icon Leader Leadership · Free image on Pixabay"/>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4093" y="3298862"/>
                <a:ext cx="1371600" cy="1287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2" name="&quot;No&quot; Symbol 51"/>
              <p:cNvSpPr/>
              <p:nvPr/>
            </p:nvSpPr>
            <p:spPr>
              <a:xfrm>
                <a:off x="2923928" y="3365877"/>
                <a:ext cx="1131930" cy="1128152"/>
              </a:xfrm>
              <a:prstGeom prst="noSmoking">
                <a:avLst>
                  <a:gd name="adj" fmla="val 43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68595187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tretch>
            <a:fillRect t="-8000" b="-8000"/>
          </a:stretch>
        </a:blipFill>
        <a:effectLst/>
      </p:bgPr>
    </p:bg>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4C9BD6E4-CD8F-6C42-BAD6-ECE687605B9B}"/>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sp>
        <p:nvSpPr>
          <p:cNvPr id="6" name="Isosceles Triangle 5"/>
          <p:cNvSpPr/>
          <p:nvPr/>
        </p:nvSpPr>
        <p:spPr>
          <a:xfrm rot="9220213">
            <a:off x="-601181" y="4082031"/>
            <a:ext cx="15108069" cy="6918578"/>
          </a:xfrm>
          <a:prstGeom prst="triangle">
            <a:avLst>
              <a:gd name="adj" fmla="val 22555"/>
            </a:avLst>
          </a:prstGeom>
          <a:solidFill>
            <a:schemeClr val="bg1">
              <a:lumMod val="6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0D6E2A-EFEF-A04D-94C3-255838FFCEFA}"/>
              </a:ext>
            </a:extLst>
          </p:cNvPr>
          <p:cNvSpPr txBox="1"/>
          <p:nvPr/>
        </p:nvSpPr>
        <p:spPr>
          <a:xfrm>
            <a:off x="-3529" y="610286"/>
            <a:ext cx="3532793" cy="369332"/>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sz="2000" b="1" i="0" strike="noStrike" cap="none" spc="0" baseline="0" dirty="0">
                <a:solidFill>
                  <a:srgbClr val="181717"/>
                </a:solidFill>
                <a:effectLst/>
                <a:latin typeface="Century Gothic"/>
                <a:ea typeface="Century Gothic"/>
                <a:cs typeface="Century Gothic"/>
              </a:rPr>
              <a:t>PRESUPUESTO INDIVIDUAL</a:t>
            </a:r>
          </a:p>
        </p:txBody>
      </p:sp>
      <p:sp>
        <p:nvSpPr>
          <p:cNvPr id="10" name="TextBox 9">
            <a:extLst>
              <a:ext uri="{FF2B5EF4-FFF2-40B4-BE49-F238E27FC236}">
                <a16:creationId xmlns:a16="http://schemas.microsoft.com/office/drawing/2014/main" id="{FD60D07C-AE66-5742-B7D2-221F610B5A95}"/>
              </a:ext>
            </a:extLst>
          </p:cNvPr>
          <p:cNvSpPr txBox="1"/>
          <p:nvPr/>
        </p:nvSpPr>
        <p:spPr>
          <a:xfrm>
            <a:off x="2819601" y="1333101"/>
            <a:ext cx="6487294" cy="970233"/>
          </a:xfrm>
          <a:prstGeom prst="rect">
            <a:avLst/>
          </a:prstGeom>
          <a:solidFill>
            <a:schemeClr val="bg1">
              <a:lumMod val="95000"/>
            </a:schemeClr>
          </a:solidFill>
        </p:spPr>
        <p:txBody>
          <a:bodyPr wrap="square" rtlCol="0">
            <a:spAutoFit/>
          </a:bodyPr>
          <a:lstStyle/>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Debate de FMS </a:t>
            </a:r>
          </a:p>
          <a:p>
            <a:pPr algn="ctr" defTabSz="914400" rtl="0" eaLnBrk="1" latinLnBrk="0" hangingPunct="1">
              <a:lnSpc>
                <a:spcPct val="90000"/>
              </a:lnSpc>
              <a:spcBef>
                <a:spcPct val="0"/>
              </a:spcBef>
              <a:buNone/>
            </a:pPr>
            <a:r>
              <a:rPr lang="es-US" sz="3200" b="1" i="0" strike="noStrike" cap="none" spc="0" baseline="0">
                <a:solidFill>
                  <a:srgbClr val="000000"/>
                </a:solidFill>
                <a:effectLst/>
                <a:latin typeface="Century Gothic"/>
                <a:ea typeface="Century Gothic"/>
                <a:cs typeface="Century Gothic"/>
              </a:rPr>
              <a:t>ACTIVIDAD</a:t>
            </a:r>
          </a:p>
        </p:txBody>
      </p:sp>
      <p:sp>
        <p:nvSpPr>
          <p:cNvPr id="11" name="Rectangle 10">
            <a:extLst>
              <a:ext uri="{FF2B5EF4-FFF2-40B4-BE49-F238E27FC236}">
                <a16:creationId xmlns:a16="http://schemas.microsoft.com/office/drawing/2014/main" id="{A15455B2-E6F4-2E48-9636-7FE1E17B4F97}"/>
              </a:ext>
            </a:extLst>
          </p:cNvPr>
          <p:cNvSpPr/>
          <p:nvPr/>
        </p:nvSpPr>
        <p:spPr>
          <a:xfrm>
            <a:off x="2404122" y="2554515"/>
            <a:ext cx="7318255" cy="3875314"/>
          </a:xfrm>
          <a:prstGeom prst="rect">
            <a:avLst/>
          </a:prstGeom>
          <a:solidFill>
            <a:schemeClr val="bg2">
              <a:lumMod val="2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Font typeface="+mj-lt"/>
              <a:buAutoNum type="arabicParenR"/>
            </a:pPr>
            <a:r>
              <a:rPr lang="es-US" sz="2400" b="1" i="0" strike="noStrike" cap="none" spc="0" baseline="0">
                <a:solidFill>
                  <a:srgbClr val="FFFFFF"/>
                </a:solidFill>
                <a:effectLst/>
                <a:latin typeface="Century Gothic"/>
                <a:ea typeface="Century Gothic"/>
                <a:cs typeface="Century Gothic"/>
              </a:rPr>
              <a:t>Revisar los servicios del plan de gastos.</a:t>
            </a:r>
          </a:p>
          <a:p>
            <a:pPr marL="514350" indent="-514350">
              <a:buFont typeface="+mj-lt"/>
              <a:buAutoNum type="arabicParenR"/>
            </a:pPr>
            <a:endParaRPr lang="en-US" sz="2400" b="1">
              <a:latin typeface="Century Gothic" panose="020B0502020202020204" pitchFamily="34" charset="0"/>
            </a:endParaRPr>
          </a:p>
          <a:p>
            <a:pPr marL="514350" indent="-514350">
              <a:buFont typeface="+mj-lt"/>
              <a:buAutoNum type="arabicParenR"/>
            </a:pPr>
            <a:r>
              <a:rPr lang="es-US" sz="2400" b="1" i="0" strike="noStrike" cap="none" spc="0" baseline="0">
                <a:solidFill>
                  <a:srgbClr val="FFFFFF"/>
                </a:solidFill>
                <a:effectLst/>
                <a:latin typeface="Century Gothic"/>
                <a:ea typeface="Century Gothic"/>
                <a:cs typeface="Century Gothic"/>
              </a:rPr>
              <a:t>¿Determinar si habrá empleados?</a:t>
            </a:r>
          </a:p>
          <a:p>
            <a:pPr marL="514350" indent="-514350">
              <a:buFont typeface="+mj-lt"/>
              <a:buAutoNum type="arabicParenR"/>
            </a:pPr>
            <a:endParaRPr lang="en-US" sz="2400" b="1">
              <a:latin typeface="Century Gothic" panose="020B0502020202020204" pitchFamily="34" charset="0"/>
            </a:endParaRPr>
          </a:p>
          <a:p>
            <a:pPr marL="514350" indent="-514350">
              <a:buFont typeface="+mj-lt"/>
              <a:buAutoNum type="arabicParenR"/>
            </a:pPr>
            <a:r>
              <a:rPr lang="es-US" sz="2400" b="1" i="0" strike="noStrike" cap="none" spc="0" baseline="0">
                <a:solidFill>
                  <a:srgbClr val="FFFFFF"/>
                </a:solidFill>
                <a:effectLst/>
                <a:latin typeface="Century Gothic"/>
                <a:ea typeface="Century Gothic"/>
                <a:cs typeface="Century Gothic"/>
              </a:rPr>
              <a:t>¿Determinar la relación con los empleados? </a:t>
            </a:r>
          </a:p>
          <a:p>
            <a:pPr marL="514350" indent="-514350">
              <a:buFont typeface="+mj-lt"/>
              <a:buAutoNum type="arabicParenR"/>
            </a:pPr>
            <a:endParaRPr lang="en-US" sz="2400" b="1">
              <a:latin typeface="Century Gothic" panose="020B0502020202020204" pitchFamily="34" charset="0"/>
            </a:endParaRPr>
          </a:p>
          <a:p>
            <a:pPr marL="514350" indent="-514350">
              <a:buFont typeface="+mj-lt"/>
              <a:buAutoNum type="arabicParenR"/>
            </a:pPr>
            <a:r>
              <a:rPr lang="es-US" sz="2400" b="1" i="0" strike="noStrike" cap="none" spc="0" baseline="0">
                <a:solidFill>
                  <a:srgbClr val="FFFFFF"/>
                </a:solidFill>
                <a:effectLst/>
                <a:latin typeface="Century Gothic"/>
                <a:ea typeface="Century Gothic"/>
                <a:cs typeface="Century Gothic"/>
              </a:rPr>
              <a:t>¿Qué tipo de FMS tendría? ¿Por qué?</a:t>
            </a:r>
          </a:p>
          <a:p>
            <a:endParaRPr lang="en-US" sz="2400">
              <a:latin typeface="Century Gothic" panose="020B0502020202020204" pitchFamily="34" charset="0"/>
            </a:endParaRPr>
          </a:p>
        </p:txBody>
      </p:sp>
    </p:spTree>
    <p:extLst>
      <p:ext uri="{BB962C8B-B14F-4D97-AF65-F5344CB8AC3E}">
        <p14:creationId xmlns:p14="http://schemas.microsoft.com/office/powerpoint/2010/main" val="303174282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tretch>
            <a:fillRect t="11000" b="-50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4303E8-7374-644C-864A-99402142FC34}"/>
              </a:ext>
            </a:extLst>
          </p:cNvPr>
          <p:cNvGrpSpPr/>
          <p:nvPr/>
        </p:nvGrpSpPr>
        <p:grpSpPr>
          <a:xfrm>
            <a:off x="1451114" y="1757681"/>
            <a:ext cx="9183756" cy="4426611"/>
            <a:chOff x="7440656" y="3299791"/>
            <a:chExt cx="3402433" cy="3728900"/>
          </a:xfrm>
        </p:grpSpPr>
        <p:grpSp>
          <p:nvGrpSpPr>
            <p:cNvPr id="7" name="Group 6">
              <a:extLst>
                <a:ext uri="{FF2B5EF4-FFF2-40B4-BE49-F238E27FC236}">
                  <a16:creationId xmlns:a16="http://schemas.microsoft.com/office/drawing/2014/main" id="{64FE8BC6-2DD4-CA48-82FD-223E9964A902}"/>
                </a:ext>
              </a:extLst>
            </p:cNvPr>
            <p:cNvGrpSpPr/>
            <p:nvPr/>
          </p:nvGrpSpPr>
          <p:grpSpPr>
            <a:xfrm>
              <a:off x="7440656" y="3299791"/>
              <a:ext cx="3402433" cy="3710341"/>
              <a:chOff x="1873590" y="3966472"/>
              <a:chExt cx="3402433" cy="3313195"/>
            </a:xfrm>
          </p:grpSpPr>
          <p:sp>
            <p:nvSpPr>
              <p:cNvPr id="10" name="Rectangle 9">
                <a:extLst>
                  <a:ext uri="{FF2B5EF4-FFF2-40B4-BE49-F238E27FC236}">
                    <a16:creationId xmlns:a16="http://schemas.microsoft.com/office/drawing/2014/main" id="{02433F78-0CAE-4349-B18F-2997B88E9667}"/>
                  </a:ext>
                </a:extLst>
              </p:cNvPr>
              <p:cNvSpPr/>
              <p:nvPr/>
            </p:nvSpPr>
            <p:spPr>
              <a:xfrm>
                <a:off x="1873590" y="3966472"/>
                <a:ext cx="3402433" cy="3313195"/>
              </a:xfrm>
              <a:prstGeom prst="rect">
                <a:avLst/>
              </a:prstGeom>
              <a:solidFill>
                <a:schemeClr val="tx1">
                  <a:lumMod val="75000"/>
                  <a:lumOff val="2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E8E05B-5077-164F-A1E2-800A8C41689C}"/>
                  </a:ext>
                </a:extLst>
              </p:cNvPr>
              <p:cNvSpPr/>
              <p:nvPr/>
            </p:nvSpPr>
            <p:spPr>
              <a:xfrm>
                <a:off x="1937929" y="4130889"/>
                <a:ext cx="3229566" cy="2958539"/>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1D8DC6B-9CF3-1C48-B60B-32ABF3DB7AC9}"/>
                </a:ext>
              </a:extLst>
            </p:cNvPr>
            <p:cNvSpPr txBox="1"/>
            <p:nvPr/>
          </p:nvSpPr>
          <p:spPr>
            <a:xfrm>
              <a:off x="7623837" y="3627126"/>
              <a:ext cx="3112279" cy="3372037"/>
            </a:xfrm>
            <a:prstGeom prst="rect">
              <a:avLst/>
            </a:prstGeom>
            <a:noFill/>
          </p:spPr>
          <p:txBody>
            <a:bodyPr wrap="square" rtlCol="0">
              <a:spAutoFit/>
            </a:bodyPr>
            <a:lstStyle/>
            <a:p>
              <a:pPr algn="ctr"/>
              <a:r>
                <a:rPr lang="es-US" sz="3600" b="1" i="0" strike="noStrike" cap="none" spc="0" baseline="0">
                  <a:solidFill>
                    <a:srgbClr val="000000"/>
                  </a:solidFill>
                  <a:effectLst/>
                  <a:latin typeface="Century Gothic"/>
                  <a:ea typeface="Century Gothic"/>
                  <a:cs typeface="Century Gothic"/>
                </a:rPr>
                <a:t>REVISIÓN DE FMS</a:t>
              </a:r>
            </a:p>
            <a:p>
              <a:pPr algn="ctr"/>
              <a:endParaRPr lang="en-US" sz="800" b="1">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Visión general de FMS</a:t>
              </a:r>
            </a:p>
            <a:p>
              <a:pPr>
                <a:lnSpc>
                  <a:spcPct val="90000"/>
                </a:lnSpc>
                <a:spcBef>
                  <a:spcPct val="0"/>
                </a:spcBef>
              </a:pPr>
              <a:endParaRPr lang="en-US" sz="240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Determinar su relación con su FMS</a:t>
              </a:r>
            </a:p>
            <a:p>
              <a:pPr>
                <a:lnSpc>
                  <a:spcPct val="90000"/>
                </a:lnSpc>
                <a:spcBef>
                  <a:spcPct val="0"/>
                </a:spcBef>
              </a:pPr>
              <a:endParaRPr lang="en-US" sz="240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3 modelos</a:t>
              </a:r>
            </a:p>
            <a:p>
              <a:pPr>
                <a:lnSpc>
                  <a:spcPct val="90000"/>
                </a:lnSpc>
                <a:spcBef>
                  <a:spcPct val="0"/>
                </a:spcBef>
              </a:pPr>
              <a:r>
                <a:rPr lang="en-US" sz="2400">
                  <a:solidFill>
                    <a:schemeClr val="tx2">
                      <a:lumMod val="50000"/>
                    </a:schemeClr>
                  </a:solidFill>
                  <a:latin typeface="Century Gothic" panose="020B0502020202020204" pitchFamily="34" charset="0"/>
                </a:rPr>
                <a:t> </a:t>
              </a:r>
            </a:p>
            <a:p>
              <a:pPr marL="342900" indent="-342900">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Costo de FMS</a:t>
              </a:r>
            </a:p>
            <a:p>
              <a:pPr marL="342900" indent="-342900">
                <a:lnSpc>
                  <a:spcPct val="90000"/>
                </a:lnSpc>
                <a:spcBef>
                  <a:spcPct val="0"/>
                </a:spcBef>
                <a:buFont typeface="Wingdings" panose="05000000000000000000" pitchFamily="2" charset="2"/>
                <a:buChar char="ü"/>
              </a:pPr>
              <a:endParaRPr lang="en-US" sz="2400">
                <a:solidFill>
                  <a:schemeClr val="tx2">
                    <a:lumMod val="50000"/>
                  </a:schemeClr>
                </a:solidFill>
                <a:latin typeface="Century Gothic" panose="020B0502020202020204" pitchFamily="34" charset="0"/>
              </a:endParaRPr>
            </a:p>
            <a:p>
              <a:pPr marL="342900" indent="-342900">
                <a:lnSpc>
                  <a:spcPct val="90000"/>
                </a:lnSpc>
                <a:spcBef>
                  <a:spcPct val="0"/>
                </a:spcBef>
                <a:buFont typeface="Wingdings" panose="05000000000000000000" pitchFamily="2" charset="2"/>
                <a:buChar char="ü"/>
              </a:pPr>
              <a:r>
                <a:rPr lang="es-US" sz="2400" b="0" i="0" strike="noStrike" cap="none" spc="0" baseline="0">
                  <a:solidFill>
                    <a:srgbClr val="222A35"/>
                  </a:solidFill>
                  <a:effectLst/>
                  <a:latin typeface="Century Gothic"/>
                  <a:ea typeface="Century Gothic"/>
                  <a:cs typeface="Century Gothic"/>
                </a:rPr>
                <a:t>Ejemplos de Jason y Sofía</a:t>
              </a:r>
            </a:p>
            <a:p>
              <a:pPr marL="285750" indent="-285750">
                <a:buFont typeface="Wingdings" panose="05000000000000000000" pitchFamily="2" charset="2"/>
                <a:buChar char="ü"/>
              </a:pPr>
              <a:endParaRPr lang="en-US">
                <a:latin typeface="Century Gothic" panose="020B0502020202020204" pitchFamily="34" charset="0"/>
              </a:endParaRPr>
            </a:p>
          </p:txBody>
        </p:sp>
      </p:grpSp>
      <p:sp>
        <p:nvSpPr>
          <p:cNvPr id="12" name="Text Placeholder 1">
            <a:extLst>
              <a:ext uri="{FF2B5EF4-FFF2-40B4-BE49-F238E27FC236}">
                <a16:creationId xmlns:a16="http://schemas.microsoft.com/office/drawing/2014/main" id="{4C9BD6E4-CD8F-6C42-BAD6-ECE687605B9B}"/>
              </a:ext>
            </a:extLst>
          </p:cNvPr>
          <p:cNvSpPr txBox="1"/>
          <p:nvPr/>
        </p:nvSpPr>
        <p:spPr>
          <a:xfrm>
            <a:off x="105673" y="100837"/>
            <a:ext cx="6847181" cy="862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US" sz="2800" b="0" i="0" strike="noStrike" cap="none" spc="0" baseline="0">
                <a:solidFill>
                  <a:srgbClr val="000000"/>
                </a:solidFill>
                <a:effectLst/>
                <a:latin typeface="Century Gothic"/>
                <a:ea typeface="Century Gothic"/>
                <a:cs typeface="Century Gothic"/>
              </a:rPr>
              <a:t>PAGAR LOS SERVICIOS Y APOYOS</a:t>
            </a:r>
          </a:p>
          <a:p>
            <a:pPr marL="0" indent="0">
              <a:buNone/>
            </a:pPr>
            <a:endParaRPr lang="en-US"/>
          </a:p>
        </p:txBody>
      </p:sp>
      <p:sp>
        <p:nvSpPr>
          <p:cNvPr id="13" name="TextBox 12">
            <a:extLst>
              <a:ext uri="{FF2B5EF4-FFF2-40B4-BE49-F238E27FC236}">
                <a16:creationId xmlns:a16="http://schemas.microsoft.com/office/drawing/2014/main" id="{3C0E284A-4D29-6940-85B4-E75F1ED7B197}"/>
              </a:ext>
            </a:extLst>
          </p:cNvPr>
          <p:cNvSpPr txBox="1"/>
          <p:nvPr/>
        </p:nvSpPr>
        <p:spPr>
          <a:xfrm>
            <a:off x="105673" y="589468"/>
            <a:ext cx="3532793"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REVISIÓN</a:t>
            </a:r>
          </a:p>
        </p:txBody>
      </p:sp>
    </p:spTree>
    <p:extLst>
      <p:ext uri="{BB962C8B-B14F-4D97-AF65-F5344CB8AC3E}">
        <p14:creationId xmlns:p14="http://schemas.microsoft.com/office/powerpoint/2010/main" val="330353624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s-US" sz="4400" b="0" i="0" strike="noStrike" cap="none" spc="0" baseline="0">
                <a:solidFill>
                  <a:srgbClr val="203864"/>
                </a:solidFill>
                <a:effectLst/>
                <a:latin typeface="Century Gothic"/>
                <a:ea typeface="Century Gothic"/>
                <a:cs typeface="Century Gothic"/>
              </a:rPr>
              <a:t>SUS DERECHOS Y SEGURIDAD </a:t>
            </a:r>
          </a:p>
        </p:txBody>
      </p:sp>
      <p:grpSp>
        <p:nvGrpSpPr>
          <p:cNvPr id="17" name="Group 16">
            <a:extLst>
              <a:ext uri="{FF2B5EF4-FFF2-40B4-BE49-F238E27FC236}">
                <a16:creationId xmlns:a16="http://schemas.microsoft.com/office/drawing/2014/main" id="{DE875EC0-7F04-0844-8B2D-FF365F1B0AA4}"/>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2B95CF05-95C2-7B4E-A9F5-CDFD90BB4C15}"/>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D50863C5-8690-8640-9BB1-6D70662192E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689CBF-709D-154E-A2F4-04A6F6EAFE28}"/>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0B6B4811-CA2F-4A4E-9F3F-9DB55E920E46}"/>
                </a:ext>
              </a:extLst>
            </p:cNvPr>
            <p:cNvSpPr txBox="1"/>
            <p:nvPr/>
          </p:nvSpPr>
          <p:spPr>
            <a:xfrm>
              <a:off x="7551339" y="4838955"/>
              <a:ext cx="3253818" cy="2142125"/>
            </a:xfrm>
            <a:prstGeom prst="rect">
              <a:avLst/>
            </a:prstGeom>
            <a:noFill/>
          </p:spPr>
          <p:txBody>
            <a:bodyPr wrap="square" rtlCol="0">
              <a:spAutoFit/>
            </a:bodyPr>
            <a:lstStyle/>
            <a:p>
              <a:pPr>
                <a:lnSpc>
                  <a:spcPct val="90000"/>
                </a:lnSpc>
                <a:spcBef>
                  <a:spcPct val="0"/>
                </a:spcBef>
              </a:pPr>
              <a:r>
                <a:rPr lang="es-US" sz="1600" b="1" i="0" strike="noStrike" cap="none" spc="0" baseline="0" dirty="0">
                  <a:solidFill>
                    <a:srgbClr val="203864"/>
                  </a:solidFill>
                  <a:effectLst/>
                  <a:latin typeface="Century Gothic"/>
                  <a:ea typeface="Century Gothic"/>
                  <a:cs typeface="Century Gothic"/>
                </a:rPr>
                <a:t>PAPELES Y RESPONSABILIDADES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Usted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Familia/círculo de apoyo</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Coordinador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Servicio de gestión financiera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Proveedor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Facilitador independiente</a:t>
              </a:r>
            </a:p>
            <a:p>
              <a:pPr marL="342900" indent="-342900">
                <a:lnSpc>
                  <a:spcPct val="90000"/>
                </a:lnSpc>
                <a:spcBef>
                  <a:spcPct val="0"/>
                </a:spcBef>
                <a:buFont typeface="Arial" panose="020B0604020202020204" pitchFamily="34" charset="0"/>
                <a:buChar char="•"/>
              </a:pPr>
              <a:endParaRPr lang="en-US"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5E8984B1-B00E-D846-96A4-C7B331685B18}"/>
                </a:ext>
              </a:extLst>
            </p:cNvPr>
            <p:cNvSpPr txBox="1"/>
            <p:nvPr/>
          </p:nvSpPr>
          <p:spPr>
            <a:xfrm>
              <a:off x="7551339" y="3127359"/>
              <a:ext cx="3112279" cy="1821476"/>
            </a:xfrm>
            <a:prstGeom prst="rect">
              <a:avLst/>
            </a:prstGeom>
            <a:noFill/>
          </p:spPr>
          <p:txBody>
            <a:bodyPr wrap="square" rtlCol="0">
              <a:spAutoFit/>
            </a:bodyPr>
            <a:lstStyle/>
            <a:p>
              <a:r>
                <a:rPr lang="es-US" sz="1800" b="1" i="0" strike="noStrike" cap="none" spc="0" baseline="0">
                  <a:solidFill>
                    <a:srgbClr val="203864"/>
                  </a:solidFill>
                  <a:effectLst/>
                  <a:latin typeface="Century Gothic"/>
                  <a:ea typeface="Century Gothic"/>
                  <a:cs typeface="Century Gothic"/>
                </a:rPr>
                <a:t>5 PRINCIPIOS</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Libertad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Autoridad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Apoyo</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Responsabilidad </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Confirmación  </a:t>
              </a:r>
            </a:p>
            <a:p>
              <a:pPr algn="l" defTabSz="914400" rtl="0" eaLnBrk="1" latinLnBrk="0" hangingPunct="1">
                <a:lnSpc>
                  <a:spcPct val="90000"/>
                </a:lnSpc>
                <a:spcBef>
                  <a:spcPct val="0"/>
                </a:spcBef>
                <a:buNone/>
              </a:pPr>
              <a:endParaRPr lang="en-US" sz="160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215022203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9"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56063" y="1555802"/>
            <a:ext cx="8041826" cy="4793223"/>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930357" y="1948514"/>
            <a:ext cx="6693237" cy="1080071"/>
          </a:xfrm>
          <a:prstGeom prst="rect">
            <a:avLst/>
          </a:prstGeom>
          <a:noFill/>
        </p:spPr>
        <p:txBody>
          <a:bodyPr wrap="square" rtlCol="0">
            <a:spAutoFit/>
          </a:bodyPr>
          <a:lstStyle/>
          <a:p>
            <a:pPr algn="ctr">
              <a:lnSpc>
                <a:spcPct val="90000"/>
              </a:lnSpc>
              <a:spcBef>
                <a:spcPct val="0"/>
              </a:spcBef>
            </a:pPr>
            <a:r>
              <a:rPr lang="es-US" sz="3600" b="1" i="0" strike="noStrike" cap="none" spc="0" baseline="0">
                <a:solidFill>
                  <a:srgbClr val="181717"/>
                </a:solidFill>
                <a:effectLst/>
                <a:latin typeface="Century Gothic"/>
                <a:ea typeface="Century Gothic"/>
                <a:cs typeface="Century Gothic"/>
              </a:rPr>
              <a:t>RESUMEN DE SUS DERECHOS Y SEGURIDAD </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SUS DERECHOS Y SEGURIDAD</a:t>
            </a:r>
          </a:p>
        </p:txBody>
      </p:sp>
      <p:sp>
        <p:nvSpPr>
          <p:cNvPr id="9" name="TextBox 8">
            <a:extLst>
              <a:ext uri="{FF2B5EF4-FFF2-40B4-BE49-F238E27FC236}">
                <a16:creationId xmlns:a16="http://schemas.microsoft.com/office/drawing/2014/main" id="{5D4FFC79-5BEB-3244-A84F-3E90F5C61842}"/>
              </a:ext>
            </a:extLst>
          </p:cNvPr>
          <p:cNvSpPr txBox="1"/>
          <p:nvPr/>
        </p:nvSpPr>
        <p:spPr>
          <a:xfrm>
            <a:off x="-3211" y="595179"/>
            <a:ext cx="5711284" cy="341632"/>
          </a:xfrm>
          <a:prstGeom prst="rect">
            <a:avLst/>
          </a:prstGeom>
          <a:noFill/>
        </p:spPr>
        <p:txBody>
          <a:bodyPr wrap="square" rtlCol="0">
            <a:spAutoFit/>
          </a:bodyPr>
          <a:lstStyle/>
          <a:p>
            <a:pPr algn="r" defTabSz="914400" rtl="0" eaLnBrk="1" latinLnBrk="0" hangingPunct="1">
              <a:lnSpc>
                <a:spcPct val="90000"/>
              </a:lnSpc>
              <a:spcBef>
                <a:spcPct val="0"/>
              </a:spcBef>
              <a:buNone/>
            </a:pPr>
            <a:r>
              <a:rPr lang="es-US" b="1" i="0" strike="noStrike" cap="none" spc="0" baseline="0" dirty="0">
                <a:solidFill>
                  <a:srgbClr val="181717"/>
                </a:solidFill>
                <a:effectLst/>
                <a:latin typeface="Century Gothic"/>
                <a:ea typeface="Century Gothic"/>
                <a:cs typeface="Century Gothic"/>
              </a:rPr>
              <a:t>RESUMEN DE SUS DERECHOS</a:t>
            </a:r>
          </a:p>
        </p:txBody>
      </p:sp>
      <p:sp>
        <p:nvSpPr>
          <p:cNvPr id="10" name="Rectangle 9">
            <a:extLst>
              <a:ext uri="{FF2B5EF4-FFF2-40B4-BE49-F238E27FC236}">
                <a16:creationId xmlns:a16="http://schemas.microsoft.com/office/drawing/2014/main" id="{8F85DE81-275F-4240-8577-4CE64808BEAB}"/>
              </a:ext>
            </a:extLst>
          </p:cNvPr>
          <p:cNvSpPr/>
          <p:nvPr/>
        </p:nvSpPr>
        <p:spPr>
          <a:xfrm>
            <a:off x="2558446" y="3101552"/>
            <a:ext cx="7444498" cy="2288286"/>
          </a:xfrm>
          <a:prstGeom prst="rect">
            <a:avLst/>
          </a:prstGeom>
        </p:spPr>
        <p:txBody>
          <a:bodyPr wrap="square">
            <a:spAutoFit/>
          </a:bodyPr>
          <a:lstStyle/>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SUS DERECHOS </a:t>
            </a:r>
          </a:p>
          <a:p>
            <a:endParaRPr lang="en-US" sz="2400">
              <a:latin typeface="Century Gothic" panose="020B0502020202020204" pitchFamily="34" charset="0"/>
            </a:endParaRPr>
          </a:p>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VERIFICACIONES DE ANTECEDENTES PENALES</a:t>
            </a:r>
          </a:p>
          <a:p>
            <a:endParaRPr lang="en-US" sz="2400">
              <a:latin typeface="Century Gothic" panose="020B0502020202020204" pitchFamily="34" charset="0"/>
            </a:endParaRPr>
          </a:p>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RECONOCER Y DENUNCIAR EL ABUSO</a:t>
            </a:r>
          </a:p>
        </p:txBody>
      </p:sp>
    </p:spTree>
    <p:extLst>
      <p:ext uri="{BB962C8B-B14F-4D97-AF65-F5344CB8AC3E}">
        <p14:creationId xmlns:p14="http://schemas.microsoft.com/office/powerpoint/2010/main" val="265360349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a:xfrm rot="16200000">
            <a:off x="1957440" y="-1058481"/>
            <a:ext cx="8291087" cy="12530970"/>
          </a:xfrm>
          <a:prstGeom prst="homePlate">
            <a:avLst/>
          </a:prstGeom>
          <a:solidFill>
            <a:schemeClr val="bg1">
              <a:lumMod val="6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5047" cy="832936"/>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DERECHOS</a:t>
            </a:r>
          </a:p>
        </p:txBody>
      </p:sp>
      <p:sp>
        <p:nvSpPr>
          <p:cNvPr id="3" name="TextBox 2"/>
          <p:cNvSpPr txBox="1"/>
          <p:nvPr/>
        </p:nvSpPr>
        <p:spPr>
          <a:xfrm>
            <a:off x="-53220" y="5075659"/>
            <a:ext cx="11950131" cy="2601419"/>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es-US" sz="9600" b="1" i="0" strike="noStrike" cap="none" spc="50" baseline="0" dirty="0">
                <a:solidFill>
                  <a:srgbClr val="E7E6E6"/>
                </a:solidFill>
                <a:effectLst>
                  <a:innerShdw blurRad="63500" dist="50800" dir="13500000">
                    <a:srgbClr val="000000">
                      <a:alpha val="50196"/>
                    </a:srgbClr>
                  </a:innerShdw>
                </a:effectLst>
                <a:latin typeface="Franklin Gothic Heavy"/>
                <a:ea typeface="Franklin Gothic Heavy"/>
                <a:cs typeface="Franklin Gothic Heavy"/>
              </a:rPr>
              <a:t>DE</a:t>
            </a:r>
          </a:p>
          <a:p>
            <a:pPr algn="l" defTabSz="914400" rtl="0" eaLnBrk="1" latinLnBrk="0" hangingPunct="1">
              <a:lnSpc>
                <a:spcPct val="90000"/>
              </a:lnSpc>
              <a:spcBef>
                <a:spcPct val="0"/>
              </a:spcBef>
              <a:buNone/>
            </a:pPr>
            <a:r>
              <a:rPr lang="es-US" sz="9600" b="1" i="0" strike="noStrike" cap="none" spc="50" baseline="0" dirty="0">
                <a:solidFill>
                  <a:srgbClr val="E7E6E6"/>
                </a:solidFill>
                <a:effectLst>
                  <a:innerShdw blurRad="63500" dist="50800" dir="13500000">
                    <a:srgbClr val="000000">
                      <a:alpha val="50196"/>
                    </a:srgbClr>
                  </a:innerShdw>
                </a:effectLst>
                <a:latin typeface="Franklin Gothic Heavy"/>
                <a:ea typeface="Franklin Gothic Heavy"/>
                <a:cs typeface="Franklin Gothic Heavy"/>
              </a:rPr>
              <a:t>RE</a:t>
            </a:r>
          </a:p>
          <a:p>
            <a:pPr algn="l" defTabSz="914400" rtl="0" eaLnBrk="1" latinLnBrk="0" hangingPunct="1">
              <a:lnSpc>
                <a:spcPct val="90000"/>
              </a:lnSpc>
              <a:spcBef>
                <a:spcPct val="0"/>
              </a:spcBef>
              <a:buNone/>
            </a:pPr>
            <a:r>
              <a:rPr lang="es-US" sz="9600" b="1" i="0" strike="noStrike" cap="none" spc="50" baseline="0" dirty="0">
                <a:solidFill>
                  <a:srgbClr val="E7E6E6"/>
                </a:solidFill>
                <a:effectLst>
                  <a:innerShdw blurRad="63500" dist="50800" dir="13500000">
                    <a:srgbClr val="000000">
                      <a:alpha val="50196"/>
                    </a:srgbClr>
                  </a:innerShdw>
                </a:effectLst>
                <a:latin typeface="Franklin Gothic Heavy"/>
                <a:ea typeface="Franklin Gothic Heavy"/>
                <a:cs typeface="Franklin Gothic Heavy"/>
              </a:rPr>
              <a:t>CH</a:t>
            </a:r>
          </a:p>
          <a:p>
            <a:pPr algn="l" defTabSz="914400" rtl="0" eaLnBrk="1" latinLnBrk="0" hangingPunct="1">
              <a:lnSpc>
                <a:spcPct val="90000"/>
              </a:lnSpc>
              <a:spcBef>
                <a:spcPct val="0"/>
              </a:spcBef>
              <a:buNone/>
            </a:pPr>
            <a:r>
              <a:rPr lang="es-US" sz="9600" b="1" i="0" strike="noStrike" cap="none" spc="50" baseline="0" dirty="0">
                <a:solidFill>
                  <a:srgbClr val="E7E6E6"/>
                </a:solidFill>
                <a:effectLst>
                  <a:innerShdw blurRad="63500" dist="50800" dir="13500000">
                    <a:srgbClr val="000000">
                      <a:alpha val="50196"/>
                    </a:srgbClr>
                  </a:innerShdw>
                </a:effectLst>
                <a:latin typeface="Franklin Gothic Heavy"/>
                <a:ea typeface="Franklin Gothic Heavy"/>
                <a:cs typeface="Franklin Gothic Heavy"/>
              </a:rPr>
              <a:t>O</a:t>
            </a:r>
          </a:p>
          <a:p>
            <a:pPr algn="l" defTabSz="914400" rtl="0" eaLnBrk="1" latinLnBrk="0" hangingPunct="1">
              <a:lnSpc>
                <a:spcPct val="90000"/>
              </a:lnSpc>
              <a:spcBef>
                <a:spcPct val="0"/>
              </a:spcBef>
              <a:buNone/>
            </a:pPr>
            <a:r>
              <a:rPr lang="es-US" sz="9600" b="1" i="0" strike="noStrike" cap="none" spc="50" baseline="0" dirty="0">
                <a:solidFill>
                  <a:srgbClr val="E7E6E6"/>
                </a:solidFill>
                <a:effectLst>
                  <a:innerShdw blurRad="63500" dist="50800" dir="13500000">
                    <a:srgbClr val="000000">
                      <a:alpha val="50196"/>
                    </a:srgbClr>
                  </a:innerShdw>
                </a:effectLst>
                <a:latin typeface="Franklin Gothic Heavy"/>
                <a:ea typeface="Franklin Gothic Heavy"/>
                <a:cs typeface="Franklin Gothic Heavy"/>
              </a:rPr>
              <a:t>S</a:t>
            </a:r>
          </a:p>
        </p:txBody>
      </p:sp>
      <p:sp>
        <p:nvSpPr>
          <p:cNvPr id="7" name="TextBox 6"/>
          <p:cNvSpPr txBox="1"/>
          <p:nvPr/>
        </p:nvSpPr>
        <p:spPr>
          <a:xfrm>
            <a:off x="1797063" y="3657602"/>
            <a:ext cx="9018944" cy="1773422"/>
          </a:xfrm>
          <a:prstGeom prst="rect">
            <a:avLst/>
          </a:prstGeom>
          <a:noFill/>
        </p:spPr>
        <p:txBody>
          <a:bodyPr vert="wordArtVert" wrap="square" rtlCol="0">
            <a:spAutoFit/>
          </a:bodyPr>
          <a:lstStyle/>
          <a:p>
            <a:pPr algn="l" defTabSz="914400" rtl="0" eaLnBrk="1" latinLnBrk="0" hangingPunct="1">
              <a:lnSpc>
                <a:spcPct val="90000"/>
              </a:lnSpc>
              <a:spcBef>
                <a:spcPct val="0"/>
              </a:spcBef>
              <a:buNone/>
            </a:pPr>
            <a:r>
              <a:rPr lang="es-US" sz="9600" b="1" i="0" strike="noStrike" cap="none" spc="50" baseline="0" dirty="0">
                <a:solidFill>
                  <a:srgbClr val="E7E6E6"/>
                </a:solidFill>
                <a:effectLst>
                  <a:innerShdw blurRad="63500" dist="50800" dir="13500000">
                    <a:srgbClr val="000000">
                      <a:alpha val="50196"/>
                    </a:srgbClr>
                  </a:innerShdw>
                </a:effectLst>
                <a:latin typeface="Franklin Gothic Heavy"/>
                <a:ea typeface="Franklin Gothic Heavy"/>
                <a:cs typeface="Franklin Gothic Heavy"/>
              </a:rPr>
              <a:t>MISMOS</a:t>
            </a:r>
          </a:p>
        </p:txBody>
      </p:sp>
      <p:sp>
        <p:nvSpPr>
          <p:cNvPr id="18" name="Rectangle 17"/>
          <p:cNvSpPr/>
          <p:nvPr/>
        </p:nvSpPr>
        <p:spPr>
          <a:xfrm rot="16200000">
            <a:off x="5567218" y="-3305386"/>
            <a:ext cx="1071532" cy="1288391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15157" y="2853477"/>
            <a:ext cx="11115697" cy="461665"/>
            <a:chOff x="315157" y="2853477"/>
            <a:chExt cx="11115697" cy="461665"/>
          </a:xfrm>
        </p:grpSpPr>
        <p:sp>
          <p:nvSpPr>
            <p:cNvPr id="8" name="Rectangle 7"/>
            <p:cNvSpPr/>
            <p:nvPr/>
          </p:nvSpPr>
          <p:spPr>
            <a:xfrm>
              <a:off x="961229" y="2853477"/>
              <a:ext cx="2400016" cy="461665"/>
            </a:xfrm>
            <a:prstGeom prst="rect">
              <a:avLst/>
            </a:prstGeom>
          </p:spPr>
          <p:txBody>
            <a:bodyPr wrap="none">
              <a:spAutoFit/>
            </a:bodyPr>
            <a:lstStyle/>
            <a:p>
              <a:r>
                <a:rPr lang="es-US" sz="2400" b="0"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Proceso de IPP</a:t>
              </a:r>
            </a:p>
          </p:txBody>
        </p:sp>
        <p:sp>
          <p:nvSpPr>
            <p:cNvPr id="9" name="Rectangle 8"/>
            <p:cNvSpPr/>
            <p:nvPr/>
          </p:nvSpPr>
          <p:spPr>
            <a:xfrm>
              <a:off x="4894604" y="2855491"/>
              <a:ext cx="2706190" cy="400110"/>
            </a:xfrm>
            <a:prstGeom prst="rect">
              <a:avLst/>
            </a:prstGeom>
          </p:spPr>
          <p:txBody>
            <a:bodyPr wrap="none">
              <a:spAutoFit/>
            </a:bodyPr>
            <a:lstStyle/>
            <a:p>
              <a:r>
                <a:rPr lang="es-US" sz="2000" b="0"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Audiencia imparcial</a:t>
              </a:r>
            </a:p>
          </p:txBody>
        </p:sp>
        <p:sp>
          <p:nvSpPr>
            <p:cNvPr id="10" name="Rectangle 9"/>
            <p:cNvSpPr/>
            <p:nvPr/>
          </p:nvSpPr>
          <p:spPr>
            <a:xfrm>
              <a:off x="8912523" y="2853477"/>
              <a:ext cx="1750800" cy="400110"/>
            </a:xfrm>
            <a:prstGeom prst="rect">
              <a:avLst/>
            </a:prstGeom>
          </p:spPr>
          <p:txBody>
            <a:bodyPr wrap="none">
              <a:spAutoFit/>
            </a:bodyPr>
            <a:lstStyle/>
            <a:p>
              <a:r>
                <a:rPr lang="es-US" sz="2000" b="0" i="0" strike="noStrike" cap="none" spc="0" baseline="0" dirty="0">
                  <a:solidFill>
                    <a:srgbClr val="000000"/>
                  </a:solidFill>
                  <a:effectLst>
                    <a:outerShdw blurRad="38100" dist="38100" dir="2700000" algn="tl">
                      <a:srgbClr val="000000">
                        <a:alpha val="43137"/>
                      </a:srgbClr>
                    </a:outerShdw>
                  </a:effectLst>
                  <a:latin typeface="Century Gothic"/>
                  <a:ea typeface="Century Gothic"/>
                  <a:cs typeface="Century Gothic"/>
                </a:rPr>
                <a:t>Apelaciones</a:t>
              </a:r>
            </a:p>
          </p:txBody>
        </p:sp>
        <p:sp>
          <p:nvSpPr>
            <p:cNvPr id="11" name="Oval 10"/>
            <p:cNvSpPr/>
            <p:nvPr/>
          </p:nvSpPr>
          <p:spPr>
            <a:xfrm>
              <a:off x="315157" y="3055402"/>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p:cNvSpPr/>
            <p:nvPr/>
          </p:nvSpPr>
          <p:spPr>
            <a:xfrm>
              <a:off x="3933827"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p:cNvSpPr/>
            <p:nvPr/>
          </p:nvSpPr>
          <p:spPr>
            <a:xfrm>
              <a:off x="8085872"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p:cNvSpPr/>
            <p:nvPr/>
          </p:nvSpPr>
          <p:spPr>
            <a:xfrm>
              <a:off x="11254391" y="3051777"/>
              <a:ext cx="176463" cy="19219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6" name="Text Placeholder 1">
            <a:extLst>
              <a:ext uri="{FF2B5EF4-FFF2-40B4-BE49-F238E27FC236}">
                <a16:creationId xmlns:a16="http://schemas.microsoft.com/office/drawing/2014/main" id="{EDE77B79-7AE1-5F44-85A6-58A585922D91}"/>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SUS DERECHOS Y SEGURIDAD</a:t>
            </a:r>
          </a:p>
        </p:txBody>
      </p:sp>
      <p:sp>
        <p:nvSpPr>
          <p:cNvPr id="4" name="Rectangle 3"/>
          <p:cNvSpPr/>
          <p:nvPr/>
        </p:nvSpPr>
        <p:spPr>
          <a:xfrm>
            <a:off x="3933827" y="6486048"/>
            <a:ext cx="4786004" cy="366126"/>
          </a:xfrm>
          <a:prstGeom prst="rect">
            <a:avLst/>
          </a:prstGeom>
        </p:spPr>
        <p:txBody>
          <a:bodyPr wrap="none">
            <a:spAutoFit/>
          </a:bodyPr>
          <a:lstStyle/>
          <a:p>
            <a:r>
              <a:rPr lang="es-US" sz="1800" b="1" i="0" strike="noStrike" cap="none" spc="0" baseline="0">
                <a:solidFill>
                  <a:srgbClr val="000000"/>
                </a:solidFill>
                <a:effectLst/>
                <a:latin typeface="Century Gothic"/>
                <a:ea typeface="Century Gothic"/>
                <a:cs typeface="Century Gothic"/>
                <a:hlinkClick r:id="rId3" history="0"/>
              </a:rPr>
              <a:t>* Más información en el sitio web de DDS  </a:t>
            </a:r>
          </a:p>
        </p:txBody>
      </p:sp>
    </p:spTree>
    <p:extLst>
      <p:ext uri="{BB962C8B-B14F-4D97-AF65-F5344CB8AC3E}">
        <p14:creationId xmlns:p14="http://schemas.microsoft.com/office/powerpoint/2010/main" val="253767540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24528" y="676512"/>
            <a:ext cx="9163671"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VERIFICACIONES DE ANTECEDENTES PENALES</a:t>
            </a:r>
          </a:p>
        </p:txBody>
      </p:sp>
      <p:sp>
        <p:nvSpPr>
          <p:cNvPr id="6" name="TextBox 5">
            <a:extLst>
              <a:ext uri="{FF2B5EF4-FFF2-40B4-BE49-F238E27FC236}">
                <a16:creationId xmlns:a16="http://schemas.microsoft.com/office/drawing/2014/main" id="{DD0F4C9F-A51E-654A-802B-68C6BCA5E40A}"/>
              </a:ext>
            </a:extLst>
          </p:cNvPr>
          <p:cNvSpPr txBox="1"/>
          <p:nvPr/>
        </p:nvSpPr>
        <p:spPr>
          <a:xfrm>
            <a:off x="124528" y="4681693"/>
            <a:ext cx="12079540" cy="1815882"/>
          </a:xfrm>
          <a:prstGeom prst="rect">
            <a:avLst/>
          </a:prstGeom>
          <a:noFill/>
        </p:spPr>
        <p:txBody>
          <a:bodyPr wrap="square" rtlCol="0">
            <a:spAutoFit/>
          </a:bodyPr>
          <a:lstStyle/>
          <a:p>
            <a:r>
              <a:rPr lang="es-US" sz="2400" b="0" i="0" strike="noStrike" cap="none" spc="0" baseline="0" dirty="0">
                <a:solidFill>
                  <a:srgbClr val="000000"/>
                </a:solidFill>
                <a:effectLst/>
                <a:latin typeface="Century Gothic"/>
                <a:ea typeface="Century Gothic"/>
                <a:cs typeface="Century Gothic"/>
              </a:rPr>
              <a:t>Obligatorio:</a:t>
            </a:r>
          </a:p>
          <a:p>
            <a:pPr marL="457200" indent="-457200">
              <a:buFont typeface="Arial" panose="020B0604020202020204" pitchFamily="34" charset="0"/>
              <a:buChar char="•"/>
            </a:pPr>
            <a:r>
              <a:rPr lang="es-US" sz="2400" b="0" i="0" strike="noStrike" cap="none" spc="0" baseline="0" dirty="0">
                <a:solidFill>
                  <a:srgbClr val="000000"/>
                </a:solidFill>
                <a:effectLst/>
                <a:latin typeface="Century Gothic"/>
                <a:ea typeface="Century Gothic"/>
                <a:cs typeface="Century Gothic"/>
              </a:rPr>
              <a:t>Los proveedores de atención personal directa</a:t>
            </a:r>
          </a:p>
          <a:p>
            <a:pPr marL="457200" indent="-457200">
              <a:buFont typeface="Arial" panose="020B0604020202020204" pitchFamily="34" charset="0"/>
              <a:buChar char="•"/>
            </a:pPr>
            <a:r>
              <a:rPr lang="es-US" sz="2400" b="0" i="0" strike="noStrike" cap="none" spc="0" baseline="0" dirty="0">
                <a:solidFill>
                  <a:srgbClr val="000000"/>
                </a:solidFill>
                <a:effectLst/>
                <a:latin typeface="Century Gothic"/>
                <a:ea typeface="Century Gothic"/>
                <a:cs typeface="Century Gothic"/>
              </a:rPr>
              <a:t>Cualquier otro proveedor que </a:t>
            </a:r>
            <a:r>
              <a:rPr lang="es-US" sz="2400" b="1" i="1" strike="noStrike" cap="none" spc="0" baseline="0" dirty="0">
                <a:solidFill>
                  <a:srgbClr val="000000"/>
                </a:solidFill>
                <a:effectLst/>
                <a:latin typeface="Century Gothic"/>
                <a:ea typeface="Century Gothic"/>
                <a:cs typeface="Century Gothic"/>
              </a:rPr>
              <a:t>USTED,</a:t>
            </a:r>
            <a:r>
              <a:rPr lang="es-US" sz="2400" b="0" i="0" strike="noStrike" cap="none" spc="0" baseline="0" dirty="0">
                <a:solidFill>
                  <a:srgbClr val="000000"/>
                </a:solidFill>
                <a:effectLst/>
                <a:latin typeface="Century Gothic"/>
                <a:ea typeface="Century Gothic"/>
                <a:cs typeface="Century Gothic"/>
              </a:rPr>
              <a:t> el consumidor, solicite</a:t>
            </a:r>
          </a:p>
          <a:p>
            <a:endParaRPr lang="en-US" sz="2000" dirty="0">
              <a:latin typeface="Century Gothic" panose="020B0502020202020204" pitchFamily="34" charset="0"/>
            </a:endParaRPr>
          </a:p>
          <a:p>
            <a:pPr lvl="0" algn="ctr"/>
            <a:r>
              <a:rPr lang="es-US" sz="2000" b="0" i="0" strike="noStrike" cap="none" spc="0" baseline="0" dirty="0">
                <a:solidFill>
                  <a:srgbClr val="000000"/>
                </a:solidFill>
                <a:effectLst/>
                <a:latin typeface="Century Gothic"/>
                <a:ea typeface="Century Gothic"/>
                <a:cs typeface="Century Gothic"/>
              </a:rPr>
              <a:t>Preguntas sobre verificaciones de antecedentes penales: </a:t>
            </a:r>
            <a:r>
              <a:rPr lang="es-US" sz="2000" b="0" i="0" strike="noStrike" cap="none" spc="0" baseline="0" dirty="0">
                <a:solidFill>
                  <a:srgbClr val="000000"/>
                </a:solidFill>
                <a:effectLst/>
                <a:latin typeface="Century Gothic"/>
                <a:ea typeface="Century Gothic"/>
                <a:cs typeface="Century Gothic"/>
                <a:hlinkClick r:id="rId3" history="0"/>
              </a:rPr>
              <a:t>sdpbackground@dds.ca.gov</a:t>
            </a:r>
            <a:r>
              <a:rPr lang="es-US" sz="2000" b="0" i="0" strike="noStrike" cap="none" spc="0" baseline="0" dirty="0">
                <a:solidFill>
                  <a:srgbClr val="000000"/>
                </a:solidFill>
                <a:effectLst/>
                <a:latin typeface="Century Gothic"/>
                <a:ea typeface="Century Gothic"/>
                <a:cs typeface="Century Gothic"/>
              </a:rPr>
              <a:t> </a:t>
            </a:r>
          </a:p>
        </p:txBody>
      </p:sp>
      <p:grpSp>
        <p:nvGrpSpPr>
          <p:cNvPr id="22" name="Group 21">
            <a:extLst>
              <a:ext uri="{FF2B5EF4-FFF2-40B4-BE49-F238E27FC236}">
                <a16:creationId xmlns:a16="http://schemas.microsoft.com/office/drawing/2014/main" id="{0DD87F7E-3D47-3444-9910-1C825F46D3E4}"/>
              </a:ext>
            </a:extLst>
          </p:cNvPr>
          <p:cNvGrpSpPr/>
          <p:nvPr/>
        </p:nvGrpSpPr>
        <p:grpSpPr>
          <a:xfrm>
            <a:off x="-235735" y="1784844"/>
            <a:ext cx="12460941" cy="1196832"/>
            <a:chOff x="-256394" y="1801901"/>
            <a:chExt cx="12460941" cy="1196832"/>
          </a:xfrm>
        </p:grpSpPr>
        <p:sp>
          <p:nvSpPr>
            <p:cNvPr id="19" name="Right Arrow 18">
              <a:extLst>
                <a:ext uri="{FF2B5EF4-FFF2-40B4-BE49-F238E27FC236}">
                  <a16:creationId xmlns:a16="http://schemas.microsoft.com/office/drawing/2014/main" id="{F283E5B3-A575-994C-99E1-306BAC740D47}"/>
                </a:ext>
              </a:extLst>
            </p:cNvPr>
            <p:cNvSpPr/>
            <p:nvPr/>
          </p:nvSpPr>
          <p:spPr>
            <a:xfrm>
              <a:off x="-256394" y="2097157"/>
              <a:ext cx="12460941" cy="555812"/>
            </a:xfrm>
            <a:prstGeom prst="rightArrow">
              <a:avLst>
                <a:gd name="adj1" fmla="val 50000"/>
                <a:gd name="adj2" fmla="val 130645"/>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ategory:Dollar sign - Wikimedia Commons">
              <a:extLst>
                <a:ext uri="{FF2B5EF4-FFF2-40B4-BE49-F238E27FC236}">
                  <a16:creationId xmlns:a16="http://schemas.microsoft.com/office/drawing/2014/main" id="{1970714C-2F98-7A45-9C64-268BA8887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13" y="1801901"/>
              <a:ext cx="1139635" cy="1071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8C21A2BA-E550-8646-AA10-3D35D59E93EA}"/>
                </a:ext>
              </a:extLst>
            </p:cNvPr>
            <p:cNvPicPr>
              <a:picLocks noChangeAspect="1"/>
            </p:cNvPicPr>
            <p:nvPr/>
          </p:nvPicPr>
          <p:blipFill>
            <a:blip r:embed="rId5"/>
            <a:srcRect l="-3448" t="-5172" r="-3448" b="1724"/>
            <a:stretch>
              <a:fillRect/>
            </a:stretch>
          </p:blipFill>
          <p:spPr>
            <a:xfrm>
              <a:off x="2360961" y="1825556"/>
              <a:ext cx="1118185" cy="107169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F39223AC-6A79-5E41-A3EE-CA6A430AE501}"/>
                </a:ext>
              </a:extLst>
            </p:cNvPr>
            <p:cNvPicPr>
              <a:picLocks noChangeAspect="1"/>
            </p:cNvPicPr>
            <p:nvPr/>
          </p:nvPicPr>
          <p:blipFill>
            <a:blip r:embed="rId6"/>
            <a:stretch>
              <a:fillRect/>
            </a:stretch>
          </p:blipFill>
          <p:spPr>
            <a:xfrm>
              <a:off x="4206868" y="1842724"/>
              <a:ext cx="1142827" cy="108605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2FA0AEB1-3E38-674B-A6A6-4822AB3F5D75}"/>
                </a:ext>
              </a:extLst>
            </p:cNvPr>
            <p:cNvPicPr>
              <a:picLocks noChangeAspect="1"/>
            </p:cNvPicPr>
            <p:nvPr/>
          </p:nvPicPr>
          <p:blipFill>
            <a:blip r:embed="rId7"/>
            <a:stretch>
              <a:fillRect/>
            </a:stretch>
          </p:blipFill>
          <p:spPr>
            <a:xfrm>
              <a:off x="7922112" y="1832287"/>
              <a:ext cx="1186601" cy="112867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D84352AD-934C-DC42-A881-D462A4D2EFA9}"/>
                </a:ext>
              </a:extLst>
            </p:cNvPr>
            <p:cNvPicPr>
              <a:picLocks noChangeAspect="1"/>
            </p:cNvPicPr>
            <p:nvPr/>
          </p:nvPicPr>
          <p:blipFill>
            <a:blip r:embed="rId8"/>
            <a:stretch>
              <a:fillRect/>
            </a:stretch>
          </p:blipFill>
          <p:spPr>
            <a:xfrm>
              <a:off x="9827023" y="1835702"/>
              <a:ext cx="1230376" cy="11630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quot;No&quot; Symbol 13">
              <a:extLst>
                <a:ext uri="{FF2B5EF4-FFF2-40B4-BE49-F238E27FC236}">
                  <a16:creationId xmlns:a16="http://schemas.microsoft.com/office/drawing/2014/main" id="{ED59E1F8-73BF-854E-8C27-1520DF74AC52}"/>
                </a:ext>
              </a:extLst>
            </p:cNvPr>
            <p:cNvSpPr/>
            <p:nvPr/>
          </p:nvSpPr>
          <p:spPr>
            <a:xfrm>
              <a:off x="4279859" y="1951689"/>
              <a:ext cx="962565" cy="868123"/>
            </a:xfrm>
            <a:prstGeom prst="noSmoking">
              <a:avLst>
                <a:gd name="adj" fmla="val 512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11A5756C-28B0-9C49-BB22-F89E07BBDBED}"/>
                </a:ext>
              </a:extLst>
            </p:cNvPr>
            <p:cNvPicPr>
              <a:picLocks noChangeAspect="1"/>
            </p:cNvPicPr>
            <p:nvPr/>
          </p:nvPicPr>
          <p:blipFill>
            <a:blip r:embed="rId9"/>
            <a:stretch>
              <a:fillRect/>
            </a:stretch>
          </p:blipFill>
          <p:spPr>
            <a:xfrm>
              <a:off x="6053987" y="1835702"/>
              <a:ext cx="1149524" cy="1149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quot;No&quot; Symbol 12">
              <a:extLst>
                <a:ext uri="{FF2B5EF4-FFF2-40B4-BE49-F238E27FC236}">
                  <a16:creationId xmlns:a16="http://schemas.microsoft.com/office/drawing/2014/main" id="{1D820CEF-2FCE-1846-9875-66B936E03A56}"/>
                </a:ext>
              </a:extLst>
            </p:cNvPr>
            <p:cNvSpPr/>
            <p:nvPr/>
          </p:nvSpPr>
          <p:spPr>
            <a:xfrm>
              <a:off x="6148682" y="1951689"/>
              <a:ext cx="964721" cy="868123"/>
            </a:xfrm>
            <a:prstGeom prst="noSmoking">
              <a:avLst>
                <a:gd name="adj" fmla="val 512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TextBox 22">
            <a:extLst>
              <a:ext uri="{FF2B5EF4-FFF2-40B4-BE49-F238E27FC236}">
                <a16:creationId xmlns:a16="http://schemas.microsoft.com/office/drawing/2014/main" id="{EA104281-425B-744A-B920-09DE923E7B60}"/>
              </a:ext>
            </a:extLst>
          </p:cNvPr>
          <p:cNvSpPr txBox="1"/>
          <p:nvPr/>
        </p:nvSpPr>
        <p:spPr>
          <a:xfrm>
            <a:off x="288612" y="2943904"/>
            <a:ext cx="1399893" cy="823783"/>
          </a:xfrm>
          <a:prstGeom prst="rect">
            <a:avLst/>
          </a:prstGeom>
          <a:noFill/>
        </p:spPr>
        <p:txBody>
          <a:bodyPr wrap="square" rtlCol="0">
            <a:spAutoFit/>
          </a:bodyPr>
          <a:lstStyle/>
          <a:p>
            <a:pPr lvl="0" algn="ctr"/>
            <a:r>
              <a:rPr lang="es-US" sz="1600" b="0" i="0" strike="noStrike" cap="none" spc="0" baseline="0">
                <a:solidFill>
                  <a:srgbClr val="000000"/>
                </a:solidFill>
                <a:effectLst/>
                <a:latin typeface="Century Gothic"/>
                <a:ea typeface="Century Gothic"/>
                <a:cs typeface="Century Gothic"/>
              </a:rPr>
              <a:t>El proveedor de servicios paga el costo</a:t>
            </a:r>
          </a:p>
        </p:txBody>
      </p:sp>
      <p:sp>
        <p:nvSpPr>
          <p:cNvPr id="24" name="TextBox 23">
            <a:extLst>
              <a:ext uri="{FF2B5EF4-FFF2-40B4-BE49-F238E27FC236}">
                <a16:creationId xmlns:a16="http://schemas.microsoft.com/office/drawing/2014/main" id="{F6BDD3CB-5F69-5543-850A-6CD80D0144AC}"/>
              </a:ext>
            </a:extLst>
          </p:cNvPr>
          <p:cNvSpPr txBox="1"/>
          <p:nvPr/>
        </p:nvSpPr>
        <p:spPr>
          <a:xfrm>
            <a:off x="2247360" y="2929262"/>
            <a:ext cx="1399893" cy="1067867"/>
          </a:xfrm>
          <a:prstGeom prst="rect">
            <a:avLst/>
          </a:prstGeom>
          <a:noFill/>
        </p:spPr>
        <p:txBody>
          <a:bodyPr wrap="square" rtlCol="0">
            <a:spAutoFit/>
          </a:bodyPr>
          <a:lstStyle/>
          <a:p>
            <a:pPr lvl="0" algn="ctr"/>
            <a:r>
              <a:rPr lang="es-US" sz="1600" b="0" i="0" strike="noStrike" cap="none" spc="0" baseline="0">
                <a:solidFill>
                  <a:srgbClr val="000000"/>
                </a:solidFill>
                <a:effectLst/>
                <a:latin typeface="Century Gothic"/>
                <a:ea typeface="Century Gothic"/>
                <a:cs typeface="Century Gothic"/>
              </a:rPr>
              <a:t>Los resultados se envían a su FMS</a:t>
            </a:r>
          </a:p>
        </p:txBody>
      </p:sp>
      <p:sp>
        <p:nvSpPr>
          <p:cNvPr id="25" name="TextBox 24">
            <a:extLst>
              <a:ext uri="{FF2B5EF4-FFF2-40B4-BE49-F238E27FC236}">
                <a16:creationId xmlns:a16="http://schemas.microsoft.com/office/drawing/2014/main" id="{C33BCDC3-4B27-D24E-ACCD-C16B0DF99E3C}"/>
              </a:ext>
            </a:extLst>
          </p:cNvPr>
          <p:cNvSpPr txBox="1"/>
          <p:nvPr/>
        </p:nvSpPr>
        <p:spPr>
          <a:xfrm>
            <a:off x="3985709" y="2968169"/>
            <a:ext cx="1570301" cy="1800119"/>
          </a:xfrm>
          <a:prstGeom prst="rect">
            <a:avLst/>
          </a:prstGeom>
          <a:noFill/>
        </p:spPr>
        <p:txBody>
          <a:bodyPr wrap="square" rtlCol="0">
            <a:spAutoFit/>
          </a:bodyPr>
          <a:lstStyle/>
          <a:p>
            <a:pPr lvl="0" algn="ctr"/>
            <a:r>
              <a:rPr lang="es-US" sz="1600" b="0" i="0" strike="noStrike" cap="none" spc="0" baseline="0">
                <a:solidFill>
                  <a:srgbClr val="000000"/>
                </a:solidFill>
                <a:effectLst/>
                <a:latin typeface="Century Gothic"/>
                <a:ea typeface="Century Gothic"/>
                <a:cs typeface="Century Gothic"/>
              </a:rPr>
              <a:t>¿Condenado por un delito </a:t>
            </a:r>
            <a:r>
              <a:rPr lang="es-US" sz="1600" b="1" i="0" strike="noStrike" cap="none" spc="0" baseline="0">
                <a:solidFill>
                  <a:srgbClr val="000000"/>
                </a:solidFill>
                <a:effectLst/>
                <a:latin typeface="Century Gothic"/>
                <a:ea typeface="Century Gothic"/>
                <a:cs typeface="Century Gothic"/>
              </a:rPr>
              <a:t>menor</a:t>
            </a:r>
            <a:r>
              <a:rPr lang="es-US" sz="1600" b="0" i="0" strike="noStrike" cap="none" spc="0" baseline="0">
                <a:solidFill>
                  <a:srgbClr val="000000"/>
                </a:solidFill>
                <a:effectLst/>
                <a:latin typeface="Century Gothic"/>
                <a:ea typeface="Century Gothic"/>
                <a:cs typeface="Century Gothic"/>
              </a:rPr>
              <a:t>?</a:t>
            </a:r>
          </a:p>
          <a:p>
            <a:pPr lvl="0" algn="ctr"/>
            <a:r>
              <a:rPr lang="es-US" sz="1600" b="1" i="0" strike="noStrike" cap="none" spc="0" baseline="0">
                <a:solidFill>
                  <a:srgbClr val="000000"/>
                </a:solidFill>
                <a:effectLst/>
                <a:latin typeface="Century Gothic"/>
                <a:ea typeface="Century Gothic"/>
                <a:cs typeface="Century Gothic"/>
              </a:rPr>
              <a:t>DDS</a:t>
            </a:r>
            <a:r>
              <a:rPr lang="es-US" sz="1600" b="0" i="0" strike="noStrike" cap="none" spc="0" baseline="0">
                <a:solidFill>
                  <a:srgbClr val="000000"/>
                </a:solidFill>
                <a:effectLst/>
                <a:latin typeface="Century Gothic"/>
                <a:ea typeface="Century Gothic"/>
                <a:cs typeface="Century Gothic"/>
              </a:rPr>
              <a:t> debe aprobarlo antes de comenzar.</a:t>
            </a:r>
          </a:p>
        </p:txBody>
      </p:sp>
      <p:sp>
        <p:nvSpPr>
          <p:cNvPr id="26" name="TextBox 25">
            <a:extLst>
              <a:ext uri="{FF2B5EF4-FFF2-40B4-BE49-F238E27FC236}">
                <a16:creationId xmlns:a16="http://schemas.microsoft.com/office/drawing/2014/main" id="{CD2D728A-BA66-734E-BE31-E7602B5798B1}"/>
              </a:ext>
            </a:extLst>
          </p:cNvPr>
          <p:cNvSpPr txBox="1"/>
          <p:nvPr/>
        </p:nvSpPr>
        <p:spPr>
          <a:xfrm>
            <a:off x="5894377" y="2998733"/>
            <a:ext cx="1578447" cy="1800119"/>
          </a:xfrm>
          <a:prstGeom prst="rect">
            <a:avLst/>
          </a:prstGeom>
          <a:noFill/>
        </p:spPr>
        <p:txBody>
          <a:bodyPr wrap="square" rtlCol="0">
            <a:spAutoFit/>
          </a:bodyPr>
          <a:lstStyle/>
          <a:p>
            <a:pPr lvl="0" algn="ctr"/>
            <a:r>
              <a:rPr lang="es-US" sz="1600" b="0" i="0" strike="noStrike" cap="none" spc="0" baseline="0" dirty="0">
                <a:solidFill>
                  <a:srgbClr val="000000"/>
                </a:solidFill>
                <a:effectLst/>
                <a:latin typeface="Century Gothic"/>
                <a:ea typeface="Century Gothic"/>
                <a:cs typeface="Century Gothic"/>
              </a:rPr>
              <a:t>¿Condenado por un delito </a:t>
            </a:r>
            <a:r>
              <a:rPr lang="es-US" sz="1600" b="1" i="0" strike="noStrike" cap="none" spc="0" baseline="0" dirty="0">
                <a:solidFill>
                  <a:srgbClr val="000000"/>
                </a:solidFill>
                <a:effectLst/>
                <a:latin typeface="Century Gothic"/>
                <a:ea typeface="Century Gothic"/>
                <a:cs typeface="Century Gothic"/>
              </a:rPr>
              <a:t>grave</a:t>
            </a:r>
            <a:r>
              <a:rPr lang="es-US" sz="1600" b="0" i="0" strike="noStrike" cap="none" spc="0" baseline="0" dirty="0">
                <a:solidFill>
                  <a:srgbClr val="000000"/>
                </a:solidFill>
                <a:effectLst/>
                <a:latin typeface="Century Gothic"/>
                <a:ea typeface="Century Gothic"/>
                <a:cs typeface="Century Gothic"/>
              </a:rPr>
              <a:t>?</a:t>
            </a:r>
          </a:p>
          <a:p>
            <a:pPr lvl="0" algn="ctr"/>
            <a:r>
              <a:rPr lang="es-US" sz="1600" b="0" i="0" strike="noStrike" cap="none" spc="0" baseline="0" dirty="0">
                <a:solidFill>
                  <a:srgbClr val="000000"/>
                </a:solidFill>
                <a:effectLst/>
                <a:latin typeface="Century Gothic"/>
                <a:ea typeface="Century Gothic"/>
                <a:cs typeface="Century Gothic"/>
              </a:rPr>
              <a:t>Ellos </a:t>
            </a:r>
            <a:r>
              <a:rPr lang="es-US" sz="1600" b="1" i="0" u="sng" strike="noStrike" cap="none" spc="0" baseline="0" dirty="0">
                <a:solidFill>
                  <a:srgbClr val="000000"/>
                </a:solidFill>
                <a:effectLst/>
                <a:uFill>
                  <a:solidFill>
                    <a:srgbClr val="000000"/>
                  </a:solidFill>
                </a:uFill>
                <a:latin typeface="Century Gothic"/>
                <a:ea typeface="Century Gothic"/>
                <a:cs typeface="Century Gothic"/>
              </a:rPr>
              <a:t>no pueden</a:t>
            </a:r>
            <a:r>
              <a:rPr lang="es-US" sz="1600" b="0" i="0" strike="noStrike" cap="none" spc="0" baseline="0" dirty="0">
                <a:solidFill>
                  <a:srgbClr val="000000"/>
                </a:solidFill>
                <a:effectLst/>
                <a:latin typeface="Century Gothic"/>
                <a:ea typeface="Century Gothic"/>
                <a:cs typeface="Century Gothic"/>
              </a:rPr>
              <a:t> proporcionar-le servicios</a:t>
            </a:r>
          </a:p>
        </p:txBody>
      </p:sp>
      <p:sp>
        <p:nvSpPr>
          <p:cNvPr id="27" name="TextBox 26">
            <a:extLst>
              <a:ext uri="{FF2B5EF4-FFF2-40B4-BE49-F238E27FC236}">
                <a16:creationId xmlns:a16="http://schemas.microsoft.com/office/drawing/2014/main" id="{00D0E8D1-E6B7-DC4F-8B05-6DD485859C64}"/>
              </a:ext>
            </a:extLst>
          </p:cNvPr>
          <p:cNvSpPr txBox="1"/>
          <p:nvPr/>
        </p:nvSpPr>
        <p:spPr>
          <a:xfrm>
            <a:off x="7742622" y="2985226"/>
            <a:ext cx="1545577" cy="1800119"/>
          </a:xfrm>
          <a:prstGeom prst="rect">
            <a:avLst/>
          </a:prstGeom>
          <a:noFill/>
        </p:spPr>
        <p:txBody>
          <a:bodyPr wrap="square" rtlCol="0">
            <a:spAutoFit/>
          </a:bodyPr>
          <a:lstStyle/>
          <a:p>
            <a:pPr lvl="0" algn="ctr"/>
            <a:r>
              <a:rPr lang="es-US" sz="1600" b="0" i="0" strike="noStrike" cap="none" spc="0" baseline="0" dirty="0">
                <a:solidFill>
                  <a:srgbClr val="000000"/>
                </a:solidFill>
                <a:effectLst/>
                <a:latin typeface="Century Gothic"/>
                <a:ea typeface="Century Gothic"/>
                <a:cs typeface="Century Gothic"/>
              </a:rPr>
              <a:t>La verificación de antece-dentes se ha completado y están autorizados</a:t>
            </a:r>
          </a:p>
        </p:txBody>
      </p:sp>
      <p:sp>
        <p:nvSpPr>
          <p:cNvPr id="28" name="TextBox 27">
            <a:extLst>
              <a:ext uri="{FF2B5EF4-FFF2-40B4-BE49-F238E27FC236}">
                <a16:creationId xmlns:a16="http://schemas.microsoft.com/office/drawing/2014/main" id="{B0F1F4EF-911F-D149-BEEB-F90DECFC7899}"/>
              </a:ext>
            </a:extLst>
          </p:cNvPr>
          <p:cNvSpPr txBox="1"/>
          <p:nvPr/>
        </p:nvSpPr>
        <p:spPr>
          <a:xfrm>
            <a:off x="9742263" y="2998733"/>
            <a:ext cx="1399894" cy="1815882"/>
          </a:xfrm>
          <a:prstGeom prst="rect">
            <a:avLst/>
          </a:prstGeom>
          <a:noFill/>
        </p:spPr>
        <p:txBody>
          <a:bodyPr wrap="square" rtlCol="0">
            <a:spAutoFit/>
          </a:bodyPr>
          <a:lstStyle/>
          <a:p>
            <a:pPr lvl="0" algn="ctr"/>
            <a:r>
              <a:rPr lang="es-US" sz="1600" b="0" i="0" strike="noStrike" cap="none" spc="0" baseline="0" dirty="0">
                <a:solidFill>
                  <a:srgbClr val="000000"/>
                </a:solidFill>
                <a:effectLst/>
                <a:latin typeface="Century Gothic"/>
                <a:ea typeface="Century Gothic"/>
                <a:cs typeface="Century Gothic"/>
              </a:rPr>
              <a:t>El proveedor puede comenzar a propor-cionarle servicios</a:t>
            </a:r>
          </a:p>
        </p:txBody>
      </p:sp>
      <p:sp>
        <p:nvSpPr>
          <p:cNvPr id="29" name="Rectangle 28">
            <a:extLst>
              <a:ext uri="{FF2B5EF4-FFF2-40B4-BE49-F238E27FC236}">
                <a16:creationId xmlns:a16="http://schemas.microsoft.com/office/drawing/2014/main" id="{CB9E5FDB-9BA7-AF41-A641-824CE6E9DCA2}"/>
              </a:ext>
            </a:extLst>
          </p:cNvPr>
          <p:cNvSpPr/>
          <p:nvPr/>
        </p:nvSpPr>
        <p:spPr>
          <a:xfrm>
            <a:off x="870576" y="1161323"/>
            <a:ext cx="10206680" cy="457657"/>
          </a:xfrm>
          <a:prstGeom prst="rect">
            <a:avLst/>
          </a:prstGeom>
        </p:spPr>
        <p:txBody>
          <a:bodyPr wrap="none">
            <a:spAutoFit/>
          </a:bodyPr>
          <a:lstStyle/>
          <a:p>
            <a:r>
              <a:rPr lang="es-US" sz="2400" b="0" i="0" strike="noStrike" cap="none" spc="0" baseline="0">
                <a:solidFill>
                  <a:srgbClr val="000000"/>
                </a:solidFill>
                <a:effectLst/>
                <a:latin typeface="Century Gothic"/>
                <a:ea typeface="Century Gothic"/>
                <a:cs typeface="Century Gothic"/>
              </a:rPr>
              <a:t>FMS ayuda a proteger su seguridad en el programa de autodeterminación</a:t>
            </a:r>
          </a:p>
        </p:txBody>
      </p:sp>
      <p:sp>
        <p:nvSpPr>
          <p:cNvPr id="32" name="Text Placeholder 1">
            <a:extLst>
              <a:ext uri="{FF2B5EF4-FFF2-40B4-BE49-F238E27FC236}">
                <a16:creationId xmlns:a16="http://schemas.microsoft.com/office/drawing/2014/main" id="{C689D564-B238-4747-B446-7B30D104494D}"/>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SUS DERECHOS Y SEGURIDAD</a:t>
            </a:r>
          </a:p>
        </p:txBody>
      </p:sp>
    </p:spTree>
    <p:extLst>
      <p:ext uri="{BB962C8B-B14F-4D97-AF65-F5344CB8AC3E}">
        <p14:creationId xmlns:p14="http://schemas.microsoft.com/office/powerpoint/2010/main" val="815785941"/>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66181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RECONOCIENDO EL ABUSO</a:t>
            </a:r>
          </a:p>
        </p:txBody>
      </p:sp>
      <p:sp>
        <p:nvSpPr>
          <p:cNvPr id="6" name="TextBox 5">
            <a:extLst>
              <a:ext uri="{FF2B5EF4-FFF2-40B4-BE49-F238E27FC236}">
                <a16:creationId xmlns:a16="http://schemas.microsoft.com/office/drawing/2014/main" id="{02825242-945C-8A4F-9AAB-AF9F25B8AEBC}"/>
              </a:ext>
            </a:extLst>
          </p:cNvPr>
          <p:cNvSpPr txBox="1"/>
          <p:nvPr/>
        </p:nvSpPr>
        <p:spPr>
          <a:xfrm>
            <a:off x="4213504" y="1116977"/>
            <a:ext cx="7662745" cy="518678"/>
          </a:xfrm>
          <a:prstGeom prst="rect">
            <a:avLst/>
          </a:prstGeom>
          <a:noFill/>
        </p:spPr>
        <p:txBody>
          <a:bodyPr wrap="square" rtlCol="0">
            <a:spAutoFit/>
          </a:bodyPr>
          <a:lstStyle/>
          <a:p>
            <a:r>
              <a:rPr lang="es-US" sz="2800" b="0" i="0" strike="noStrike" cap="none" spc="0" baseline="0">
                <a:solidFill>
                  <a:srgbClr val="000000"/>
                </a:solidFill>
                <a:effectLst/>
                <a:latin typeface="Century Gothic"/>
                <a:ea typeface="Century Gothic"/>
                <a:cs typeface="Century Gothic"/>
              </a:rPr>
              <a:t>Hay </a:t>
            </a:r>
            <a:r>
              <a:rPr lang="es-US" sz="2800" b="1" i="0" strike="noStrike" cap="none" spc="0" baseline="0">
                <a:solidFill>
                  <a:srgbClr val="000000"/>
                </a:solidFill>
                <a:effectLst/>
                <a:latin typeface="Century Gothic"/>
                <a:ea typeface="Century Gothic"/>
                <a:cs typeface="Century Gothic"/>
              </a:rPr>
              <a:t>muchos</a:t>
            </a:r>
            <a:r>
              <a:rPr lang="es-US" sz="2800" b="0" i="0" strike="noStrike" cap="none" spc="0" baseline="0">
                <a:solidFill>
                  <a:srgbClr val="000000"/>
                </a:solidFill>
                <a:effectLst/>
                <a:latin typeface="Century Gothic"/>
                <a:ea typeface="Century Gothic"/>
                <a:cs typeface="Century Gothic"/>
              </a:rPr>
              <a:t> diferentes tipos de abuso.</a:t>
            </a:r>
          </a:p>
        </p:txBody>
      </p:sp>
      <p:sp>
        <p:nvSpPr>
          <p:cNvPr id="9" name="Rectangle 8">
            <a:extLst>
              <a:ext uri="{FF2B5EF4-FFF2-40B4-BE49-F238E27FC236}">
                <a16:creationId xmlns:a16="http://schemas.microsoft.com/office/drawing/2014/main" id="{E9D5FB43-11B6-9E43-947B-0FAEC0776462}"/>
              </a:ext>
            </a:extLst>
          </p:cNvPr>
          <p:cNvSpPr/>
          <p:nvPr/>
        </p:nvSpPr>
        <p:spPr>
          <a:xfrm>
            <a:off x="435608" y="1403350"/>
            <a:ext cx="3331922" cy="5314083"/>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262C3CD-EE1D-5546-8022-A001E4C193A1}"/>
              </a:ext>
            </a:extLst>
          </p:cNvPr>
          <p:cNvPicPr>
            <a:picLocks noChangeAspect="1"/>
          </p:cNvPicPr>
          <p:nvPr/>
        </p:nvPicPr>
        <p:blipFill>
          <a:blip r:embed="rId3"/>
          <a:stretch>
            <a:fillRect/>
          </a:stretch>
        </p:blipFill>
        <p:spPr>
          <a:xfrm>
            <a:off x="1271675" y="1612465"/>
            <a:ext cx="1709269" cy="1709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C6ACDAAD-A2B9-4141-8A24-B695940392C7}"/>
              </a:ext>
            </a:extLst>
          </p:cNvPr>
          <p:cNvSpPr/>
          <p:nvPr/>
        </p:nvSpPr>
        <p:spPr>
          <a:xfrm>
            <a:off x="713232" y="3530849"/>
            <a:ext cx="2820568" cy="2941242"/>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bg2">
                  <a:lumMod val="25000"/>
                </a:schemeClr>
              </a:solidFill>
              <a:latin typeface="Century Gothic" panose="020B0502020202020204" pitchFamily="34" charset="0"/>
            </a:endParaRPr>
          </a:p>
          <a:p>
            <a:r>
              <a:rPr lang="es-US" sz="1600" b="0" i="0" strike="noStrike" cap="none" spc="0" baseline="0" dirty="0">
                <a:solidFill>
                  <a:srgbClr val="3B3838"/>
                </a:solidFill>
                <a:effectLst/>
                <a:latin typeface="Century Gothic"/>
                <a:ea typeface="Century Gothic"/>
                <a:cs typeface="Century Gothic"/>
              </a:rPr>
              <a:t>Usted y su equipo necesitan:</a:t>
            </a:r>
          </a:p>
          <a:p>
            <a:endParaRPr lang="en-US" sz="1600" dirty="0">
              <a:solidFill>
                <a:schemeClr val="bg2">
                  <a:lumMod val="25000"/>
                </a:schemeClr>
              </a:solidFill>
              <a:latin typeface="Century Gothic" panose="020B0502020202020204" pitchFamily="34" charset="0"/>
            </a:endParaRPr>
          </a:p>
          <a:p>
            <a:r>
              <a:rPr lang="es-US" sz="1600" b="0" i="0" strike="noStrike" cap="none" spc="0" baseline="0" dirty="0">
                <a:solidFill>
                  <a:srgbClr val="3B3838"/>
                </a:solidFill>
                <a:effectLst/>
                <a:latin typeface="Century Gothic"/>
                <a:ea typeface="Century Gothic"/>
                <a:cs typeface="Century Gothic"/>
              </a:rPr>
              <a:t>Aprender </a:t>
            </a:r>
            <a:r>
              <a:rPr lang="es-US" sz="1600" b="1" i="0" strike="noStrike" cap="none" spc="0" baseline="0" dirty="0">
                <a:solidFill>
                  <a:srgbClr val="3B3838"/>
                </a:solidFill>
                <a:effectLst/>
                <a:latin typeface="Century Gothic"/>
                <a:ea typeface="Century Gothic"/>
                <a:cs typeface="Century Gothic"/>
              </a:rPr>
              <a:t>acerca del</a:t>
            </a:r>
            <a:r>
              <a:rPr lang="es-US" sz="1600" b="0" i="0" strike="noStrike" cap="none" spc="0" baseline="0" dirty="0">
                <a:solidFill>
                  <a:srgbClr val="3B3838"/>
                </a:solidFill>
                <a:effectLst/>
                <a:latin typeface="Century Gothic"/>
                <a:ea typeface="Century Gothic"/>
                <a:cs typeface="Century Gothic"/>
              </a:rPr>
              <a:t> abuso.</a:t>
            </a:r>
          </a:p>
          <a:p>
            <a:endParaRPr lang="en-US" sz="1600" dirty="0">
              <a:solidFill>
                <a:schemeClr val="bg2">
                  <a:lumMod val="25000"/>
                </a:schemeClr>
              </a:solidFill>
              <a:latin typeface="Century Gothic" panose="020B0502020202020204" pitchFamily="34" charset="0"/>
            </a:endParaRPr>
          </a:p>
          <a:p>
            <a:r>
              <a:rPr lang="es-US" sz="1600" b="0" i="0" strike="noStrike" cap="none" spc="0" baseline="0" dirty="0">
                <a:solidFill>
                  <a:srgbClr val="3B3838"/>
                </a:solidFill>
                <a:effectLst/>
                <a:latin typeface="Century Gothic"/>
                <a:ea typeface="Century Gothic"/>
                <a:cs typeface="Century Gothic"/>
              </a:rPr>
              <a:t>Aprenda cómo saber que </a:t>
            </a:r>
            <a:r>
              <a:rPr lang="es-US" sz="1600" b="1" i="0" strike="noStrike" cap="none" spc="0" baseline="0" dirty="0">
                <a:solidFill>
                  <a:srgbClr val="3B3838"/>
                </a:solidFill>
                <a:effectLst/>
                <a:latin typeface="Century Gothic"/>
                <a:ea typeface="Century Gothic"/>
                <a:cs typeface="Century Gothic"/>
              </a:rPr>
              <a:t>sucede</a:t>
            </a:r>
            <a:r>
              <a:rPr lang="es-US" sz="1600" b="0" i="0" strike="noStrike" cap="none" spc="0" baseline="0" dirty="0">
                <a:solidFill>
                  <a:srgbClr val="3B3838"/>
                </a:solidFill>
                <a:effectLst/>
                <a:latin typeface="Century Gothic"/>
                <a:ea typeface="Century Gothic"/>
                <a:cs typeface="Century Gothic"/>
              </a:rPr>
              <a:t> el abuso.</a:t>
            </a:r>
          </a:p>
          <a:p>
            <a:endParaRPr lang="en-US" sz="1600" dirty="0">
              <a:solidFill>
                <a:schemeClr val="bg2">
                  <a:lumMod val="25000"/>
                </a:schemeClr>
              </a:solidFill>
              <a:latin typeface="Century Gothic" panose="020B0502020202020204" pitchFamily="34" charset="0"/>
            </a:endParaRPr>
          </a:p>
          <a:p>
            <a:r>
              <a:rPr lang="es-US" sz="1600" b="0" i="0" strike="noStrike" cap="none" spc="0" baseline="0" dirty="0">
                <a:solidFill>
                  <a:srgbClr val="3B3838"/>
                </a:solidFill>
                <a:effectLst/>
                <a:latin typeface="Century Gothic"/>
                <a:ea typeface="Century Gothic"/>
                <a:cs typeface="Century Gothic"/>
              </a:rPr>
              <a:t>Qué </a:t>
            </a:r>
            <a:r>
              <a:rPr lang="es-US" sz="1600" b="1" i="0" strike="noStrike" cap="none" spc="0" baseline="0" dirty="0">
                <a:solidFill>
                  <a:srgbClr val="3B3838"/>
                </a:solidFill>
                <a:effectLst/>
                <a:latin typeface="Century Gothic"/>
                <a:ea typeface="Century Gothic"/>
                <a:cs typeface="Century Gothic"/>
              </a:rPr>
              <a:t>debe</a:t>
            </a:r>
            <a:r>
              <a:rPr lang="es-US" sz="1600" b="0" i="0" strike="noStrike" cap="none" spc="0" baseline="0" dirty="0">
                <a:solidFill>
                  <a:srgbClr val="3B3838"/>
                </a:solidFill>
                <a:effectLst/>
                <a:latin typeface="Century Gothic"/>
                <a:ea typeface="Century Gothic"/>
                <a:cs typeface="Century Gothic"/>
              </a:rPr>
              <a:t> </a:t>
            </a:r>
            <a:r>
              <a:rPr lang="es-US" sz="1600" b="1" i="0" strike="noStrike" cap="none" spc="0" baseline="0" dirty="0">
                <a:solidFill>
                  <a:srgbClr val="3B3838"/>
                </a:solidFill>
                <a:effectLst/>
                <a:latin typeface="Century Gothic"/>
                <a:ea typeface="Century Gothic"/>
                <a:cs typeface="Century Gothic"/>
              </a:rPr>
              <a:t>hacer</a:t>
            </a:r>
            <a:r>
              <a:rPr lang="es-US" sz="1600" b="0" i="0" strike="noStrike" cap="none" spc="0" baseline="0" dirty="0">
                <a:solidFill>
                  <a:srgbClr val="3B3838"/>
                </a:solidFill>
                <a:effectLst/>
                <a:latin typeface="Century Gothic"/>
                <a:ea typeface="Century Gothic"/>
                <a:cs typeface="Century Gothic"/>
              </a:rPr>
              <a:t> si cree que está sucediendo.</a:t>
            </a:r>
          </a:p>
          <a:p>
            <a:endParaRPr lang="en-US" sz="1600" dirty="0"/>
          </a:p>
        </p:txBody>
      </p:sp>
      <p:sp>
        <p:nvSpPr>
          <p:cNvPr id="11" name="Rectangle 10">
            <a:extLst>
              <a:ext uri="{FF2B5EF4-FFF2-40B4-BE49-F238E27FC236}">
                <a16:creationId xmlns:a16="http://schemas.microsoft.com/office/drawing/2014/main" id="{12962DB7-0FE4-744C-B0F6-018CCF4CF193}"/>
              </a:ext>
            </a:extLst>
          </p:cNvPr>
          <p:cNvSpPr/>
          <p:nvPr/>
        </p:nvSpPr>
        <p:spPr>
          <a:xfrm>
            <a:off x="5894878" y="6008565"/>
            <a:ext cx="6370655" cy="461665"/>
          </a:xfrm>
          <a:prstGeom prst="rect">
            <a:avLst/>
          </a:prstGeom>
        </p:spPr>
        <p:txBody>
          <a:bodyPr wrap="none">
            <a:spAutoFit/>
          </a:bodyPr>
          <a:lstStyle/>
          <a:p>
            <a:r>
              <a:rPr lang="es-US" sz="2400" b="0" i="0" strike="noStrike" cap="none" spc="0" baseline="0" dirty="0">
                <a:solidFill>
                  <a:srgbClr val="000000"/>
                </a:solidFill>
                <a:effectLst/>
                <a:latin typeface="Century Gothic"/>
                <a:ea typeface="Century Gothic"/>
                <a:cs typeface="Century Gothic"/>
              </a:rPr>
              <a:t>¡</a:t>
            </a:r>
            <a:r>
              <a:rPr lang="es-US" sz="2400" b="1" i="0" strike="noStrike" cap="none" spc="0" baseline="0" dirty="0">
                <a:solidFill>
                  <a:srgbClr val="000000"/>
                </a:solidFill>
                <a:effectLst/>
                <a:latin typeface="Century Gothic"/>
                <a:ea typeface="Century Gothic"/>
                <a:cs typeface="Century Gothic"/>
              </a:rPr>
              <a:t>DÍGASELO A</a:t>
            </a:r>
            <a:r>
              <a:rPr lang="es-US" sz="2400" b="0" i="0" strike="noStrike" cap="none" spc="0" baseline="0" dirty="0">
                <a:solidFill>
                  <a:srgbClr val="000000"/>
                </a:solidFill>
                <a:effectLst/>
                <a:latin typeface="Century Gothic"/>
                <a:ea typeface="Century Gothic"/>
                <a:cs typeface="Century Gothic"/>
              </a:rPr>
              <a:t> ALGUIEN DE SU </a:t>
            </a:r>
            <a:r>
              <a:rPr lang="es-US" sz="2400" b="1" i="0" strike="noStrike" cap="none" spc="0" baseline="0" dirty="0">
                <a:solidFill>
                  <a:srgbClr val="000000"/>
                </a:solidFill>
                <a:effectLst/>
                <a:latin typeface="Century Gothic"/>
                <a:ea typeface="Century Gothic"/>
                <a:cs typeface="Century Gothic"/>
              </a:rPr>
              <a:t>CONFIANZA</a:t>
            </a:r>
            <a:r>
              <a:rPr lang="es-US" sz="2400" b="0" i="0" strike="noStrike" cap="none" spc="0" baseline="0" dirty="0">
                <a:solidFill>
                  <a:srgbClr val="000000"/>
                </a:solidFill>
                <a:effectLst/>
                <a:latin typeface="Century Gothic"/>
                <a:ea typeface="Century Gothic"/>
                <a:cs typeface="Century Gothic"/>
              </a:rPr>
              <a:t>!</a:t>
            </a:r>
          </a:p>
        </p:txBody>
      </p:sp>
      <p:sp>
        <p:nvSpPr>
          <p:cNvPr id="12" name="Rectangle 11">
            <a:extLst>
              <a:ext uri="{FF2B5EF4-FFF2-40B4-BE49-F238E27FC236}">
                <a16:creationId xmlns:a16="http://schemas.microsoft.com/office/drawing/2014/main" id="{41797564-D5DA-D741-ACDA-4B0B0B28E85E}"/>
              </a:ext>
            </a:extLst>
          </p:cNvPr>
          <p:cNvSpPr/>
          <p:nvPr/>
        </p:nvSpPr>
        <p:spPr>
          <a:xfrm>
            <a:off x="7188495" y="3064774"/>
            <a:ext cx="1112388" cy="366126"/>
          </a:xfrm>
          <a:prstGeom prst="rect">
            <a:avLst/>
          </a:prstGeom>
        </p:spPr>
        <p:txBody>
          <a:bodyPr wrap="square">
            <a:spAutoFit/>
          </a:bodyPr>
          <a:lstStyle/>
          <a:p>
            <a:r>
              <a:rPr lang="es-US" sz="1800" b="0" i="0" strike="noStrike" cap="none" spc="0" baseline="0">
                <a:solidFill>
                  <a:srgbClr val="000000"/>
                </a:solidFill>
                <a:effectLst/>
                <a:latin typeface="Century Gothic"/>
                <a:ea typeface="Century Gothic"/>
                <a:cs typeface="Century Gothic"/>
              </a:rPr>
              <a:t>Físico</a:t>
            </a:r>
          </a:p>
        </p:txBody>
      </p:sp>
      <p:sp>
        <p:nvSpPr>
          <p:cNvPr id="13" name="Rectangle 12">
            <a:extLst>
              <a:ext uri="{FF2B5EF4-FFF2-40B4-BE49-F238E27FC236}">
                <a16:creationId xmlns:a16="http://schemas.microsoft.com/office/drawing/2014/main" id="{960AE755-9B6B-1C4C-AF3E-E076D6C31526}"/>
              </a:ext>
            </a:extLst>
          </p:cNvPr>
          <p:cNvSpPr/>
          <p:nvPr/>
        </p:nvSpPr>
        <p:spPr>
          <a:xfrm>
            <a:off x="9080068" y="3299486"/>
            <a:ext cx="882733" cy="366126"/>
          </a:xfrm>
          <a:prstGeom prst="rect">
            <a:avLst/>
          </a:prstGeom>
        </p:spPr>
        <p:txBody>
          <a:bodyPr wrap="none">
            <a:spAutoFit/>
          </a:bodyPr>
          <a:lstStyle/>
          <a:p>
            <a:r>
              <a:rPr lang="es-US" sz="1800" b="0" i="0" strike="noStrike" cap="none" spc="0" baseline="0">
                <a:solidFill>
                  <a:srgbClr val="000000"/>
                </a:solidFill>
                <a:effectLst/>
                <a:latin typeface="Century Gothic"/>
                <a:ea typeface="Century Gothic"/>
                <a:cs typeface="Century Gothic"/>
              </a:rPr>
              <a:t>Sexual</a:t>
            </a:r>
          </a:p>
        </p:txBody>
      </p:sp>
      <p:sp>
        <p:nvSpPr>
          <p:cNvPr id="14" name="Rectangle 13">
            <a:extLst>
              <a:ext uri="{FF2B5EF4-FFF2-40B4-BE49-F238E27FC236}">
                <a16:creationId xmlns:a16="http://schemas.microsoft.com/office/drawing/2014/main" id="{3B71F698-0FF0-0042-93A7-1FBA30521102}"/>
              </a:ext>
            </a:extLst>
          </p:cNvPr>
          <p:cNvSpPr/>
          <p:nvPr/>
        </p:nvSpPr>
        <p:spPr>
          <a:xfrm>
            <a:off x="5459553" y="3299486"/>
            <a:ext cx="1378826" cy="366126"/>
          </a:xfrm>
          <a:prstGeom prst="rect">
            <a:avLst/>
          </a:prstGeom>
        </p:spPr>
        <p:txBody>
          <a:bodyPr wrap="none">
            <a:spAutoFit/>
          </a:bodyPr>
          <a:lstStyle/>
          <a:p>
            <a:r>
              <a:rPr lang="es-US" sz="1800" b="0" i="0" strike="noStrike" cap="none" spc="0" baseline="0">
                <a:solidFill>
                  <a:srgbClr val="000000"/>
                </a:solidFill>
                <a:effectLst/>
                <a:latin typeface="Century Gothic"/>
                <a:ea typeface="Century Gothic"/>
                <a:cs typeface="Century Gothic"/>
              </a:rPr>
              <a:t>Negligencia</a:t>
            </a:r>
          </a:p>
        </p:txBody>
      </p:sp>
      <p:sp>
        <p:nvSpPr>
          <p:cNvPr id="15" name="Rectangle 14">
            <a:extLst>
              <a:ext uri="{FF2B5EF4-FFF2-40B4-BE49-F238E27FC236}">
                <a16:creationId xmlns:a16="http://schemas.microsoft.com/office/drawing/2014/main" id="{AFBF134B-0937-874A-885A-464F83B720CB}"/>
              </a:ext>
            </a:extLst>
          </p:cNvPr>
          <p:cNvSpPr/>
          <p:nvPr/>
        </p:nvSpPr>
        <p:spPr>
          <a:xfrm>
            <a:off x="10358548" y="3875725"/>
            <a:ext cx="1251451" cy="366126"/>
          </a:xfrm>
          <a:prstGeom prst="rect">
            <a:avLst/>
          </a:prstGeom>
        </p:spPr>
        <p:txBody>
          <a:bodyPr wrap="none">
            <a:spAutoFit/>
          </a:bodyPr>
          <a:lstStyle/>
          <a:p>
            <a:r>
              <a:rPr lang="es-US" sz="1800" b="0" i="0" strike="noStrike" cap="none" spc="0" baseline="0">
                <a:solidFill>
                  <a:srgbClr val="000000"/>
                </a:solidFill>
                <a:effectLst/>
                <a:latin typeface="Century Gothic"/>
                <a:ea typeface="Century Gothic"/>
                <a:cs typeface="Century Gothic"/>
              </a:rPr>
              <a:t>Emocional</a:t>
            </a:r>
          </a:p>
        </p:txBody>
      </p:sp>
      <p:sp>
        <p:nvSpPr>
          <p:cNvPr id="16" name="Rectangle 15">
            <a:extLst>
              <a:ext uri="{FF2B5EF4-FFF2-40B4-BE49-F238E27FC236}">
                <a16:creationId xmlns:a16="http://schemas.microsoft.com/office/drawing/2014/main" id="{3D35FC9B-B96D-024A-91F0-DDA829D054F3}"/>
              </a:ext>
            </a:extLst>
          </p:cNvPr>
          <p:cNvSpPr/>
          <p:nvPr/>
        </p:nvSpPr>
        <p:spPr>
          <a:xfrm>
            <a:off x="3991278" y="3959945"/>
            <a:ext cx="1251451" cy="366126"/>
          </a:xfrm>
          <a:prstGeom prst="rect">
            <a:avLst/>
          </a:prstGeom>
        </p:spPr>
        <p:txBody>
          <a:bodyPr wrap="none">
            <a:spAutoFit/>
          </a:bodyPr>
          <a:lstStyle/>
          <a:p>
            <a:r>
              <a:rPr lang="es-US" sz="1800" b="0" i="0" strike="noStrike" cap="none" spc="0" baseline="0">
                <a:solidFill>
                  <a:srgbClr val="000000"/>
                </a:solidFill>
                <a:effectLst/>
                <a:latin typeface="Century Gothic"/>
                <a:ea typeface="Century Gothic"/>
                <a:cs typeface="Century Gothic"/>
              </a:rPr>
              <a:t>Financiero</a:t>
            </a:r>
          </a:p>
        </p:txBody>
      </p:sp>
      <p:pic>
        <p:nvPicPr>
          <p:cNvPr id="21" name="Picture 20">
            <a:extLst>
              <a:ext uri="{FF2B5EF4-FFF2-40B4-BE49-F238E27FC236}">
                <a16:creationId xmlns:a16="http://schemas.microsoft.com/office/drawing/2014/main" id="{3F5F14CA-D577-6C49-850F-A02BFC0F253B}"/>
              </a:ext>
            </a:extLst>
          </p:cNvPr>
          <p:cNvPicPr>
            <a:picLocks noChangeAspect="1"/>
          </p:cNvPicPr>
          <p:nvPr/>
        </p:nvPicPr>
        <p:blipFill>
          <a:blip r:embed="rId4"/>
          <a:stretch>
            <a:fillRect/>
          </a:stretch>
        </p:blipFill>
        <p:spPr>
          <a:xfrm>
            <a:off x="3879630" y="2477677"/>
            <a:ext cx="1373317" cy="13826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Picture 21">
            <a:extLst>
              <a:ext uri="{FF2B5EF4-FFF2-40B4-BE49-F238E27FC236}">
                <a16:creationId xmlns:a16="http://schemas.microsoft.com/office/drawing/2014/main" id="{BA677556-878C-CA4F-BA2F-41AD1F916565}"/>
              </a:ext>
            </a:extLst>
          </p:cNvPr>
          <p:cNvPicPr>
            <a:picLocks noChangeAspect="1"/>
          </p:cNvPicPr>
          <p:nvPr/>
        </p:nvPicPr>
        <p:blipFill>
          <a:blip r:embed="rId5"/>
          <a:stretch>
            <a:fillRect/>
          </a:stretch>
        </p:blipFill>
        <p:spPr>
          <a:xfrm>
            <a:off x="10319664" y="2467099"/>
            <a:ext cx="1373318" cy="13940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a:extLst>
              <a:ext uri="{FF2B5EF4-FFF2-40B4-BE49-F238E27FC236}">
                <a16:creationId xmlns:a16="http://schemas.microsoft.com/office/drawing/2014/main" id="{41348FF6-2B54-E14D-90C9-F6F07499AEF4}"/>
              </a:ext>
            </a:extLst>
          </p:cNvPr>
          <p:cNvPicPr>
            <a:picLocks noChangeAspect="1"/>
          </p:cNvPicPr>
          <p:nvPr/>
        </p:nvPicPr>
        <p:blipFill>
          <a:blip r:embed="rId6"/>
          <a:stretch>
            <a:fillRect/>
          </a:stretch>
        </p:blipFill>
        <p:spPr>
          <a:xfrm>
            <a:off x="5292901" y="1877575"/>
            <a:ext cx="1373317" cy="1371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a:extLst>
              <a:ext uri="{FF2B5EF4-FFF2-40B4-BE49-F238E27FC236}">
                <a16:creationId xmlns:a16="http://schemas.microsoft.com/office/drawing/2014/main" id="{DDF024B0-1A1F-B645-BCC4-0764845CEC4F}"/>
              </a:ext>
            </a:extLst>
          </p:cNvPr>
          <p:cNvPicPr>
            <a:picLocks noChangeAspect="1"/>
          </p:cNvPicPr>
          <p:nvPr/>
        </p:nvPicPr>
        <p:blipFill>
          <a:blip r:embed="rId7"/>
          <a:stretch>
            <a:fillRect/>
          </a:stretch>
        </p:blipFill>
        <p:spPr>
          <a:xfrm>
            <a:off x="8822052" y="1877575"/>
            <a:ext cx="1373317" cy="14219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a:extLst>
              <a:ext uri="{FF2B5EF4-FFF2-40B4-BE49-F238E27FC236}">
                <a16:creationId xmlns:a16="http://schemas.microsoft.com/office/drawing/2014/main" id="{C6EF1552-784D-5645-949E-826264E1F619}"/>
              </a:ext>
            </a:extLst>
          </p:cNvPr>
          <p:cNvPicPr>
            <a:picLocks noChangeAspect="1"/>
          </p:cNvPicPr>
          <p:nvPr/>
        </p:nvPicPr>
        <p:blipFill>
          <a:blip r:embed="rId8"/>
          <a:stretch>
            <a:fillRect/>
          </a:stretch>
        </p:blipFill>
        <p:spPr>
          <a:xfrm>
            <a:off x="7043541" y="1682176"/>
            <a:ext cx="1373316" cy="1369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a:extLst>
              <a:ext uri="{FF2B5EF4-FFF2-40B4-BE49-F238E27FC236}">
                <a16:creationId xmlns:a16="http://schemas.microsoft.com/office/drawing/2014/main" id="{7E980534-29B9-FC4A-960F-D6874497CAA3}"/>
              </a:ext>
            </a:extLst>
          </p:cNvPr>
          <p:cNvPicPr>
            <a:picLocks noChangeAspect="1"/>
          </p:cNvPicPr>
          <p:nvPr/>
        </p:nvPicPr>
        <p:blipFill>
          <a:blip r:embed="rId9"/>
          <a:srcRect l="-24541" t="-12826" r="-25459" b="-12826"/>
          <a:stretch>
            <a:fillRect/>
          </a:stretch>
        </p:blipFill>
        <p:spPr>
          <a:xfrm>
            <a:off x="6960082" y="3903664"/>
            <a:ext cx="1970396" cy="1980659"/>
          </a:xfrm>
          <a:prstGeom prst="ellipse">
            <a:avLst/>
          </a:prstGeom>
          <a:solidFill>
            <a:schemeClr val="accent3">
              <a:lumMod val="20000"/>
              <a:lumOff val="80000"/>
            </a:schemeClr>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0" name="Straight Arrow Connector 29">
            <a:extLst>
              <a:ext uri="{FF2B5EF4-FFF2-40B4-BE49-F238E27FC236}">
                <a16:creationId xmlns:a16="http://schemas.microsoft.com/office/drawing/2014/main" id="{ECC2B58E-2E45-2E47-9667-B1B3083869B7}"/>
              </a:ext>
            </a:extLst>
          </p:cNvPr>
          <p:cNvCxnSpPr/>
          <p:nvPr/>
        </p:nvCxnSpPr>
        <p:spPr>
          <a:xfrm flipH="1" flipV="1">
            <a:off x="5693732" y="4144611"/>
            <a:ext cx="1051269" cy="4091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1" name="Straight Arrow Connector 30">
            <a:extLst>
              <a:ext uri="{FF2B5EF4-FFF2-40B4-BE49-F238E27FC236}">
                <a16:creationId xmlns:a16="http://schemas.microsoft.com/office/drawing/2014/main" id="{D9A794C0-D6FD-9D44-8630-4B69D75F9205}"/>
              </a:ext>
            </a:extLst>
          </p:cNvPr>
          <p:cNvCxnSpPr/>
          <p:nvPr/>
        </p:nvCxnSpPr>
        <p:spPr>
          <a:xfrm flipH="1" flipV="1">
            <a:off x="6666218" y="3289382"/>
            <a:ext cx="522278" cy="644193"/>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B99BDD63-E4EE-E54C-9BDF-2183B6E9247E}"/>
              </a:ext>
            </a:extLst>
          </p:cNvPr>
          <p:cNvCxnSpPr/>
          <p:nvPr/>
        </p:nvCxnSpPr>
        <p:spPr>
          <a:xfrm flipV="1">
            <a:off x="9057444" y="4144611"/>
            <a:ext cx="928642" cy="429846"/>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53CED09-8C00-AB4A-83CF-6235CFFD57BF}"/>
              </a:ext>
            </a:extLst>
          </p:cNvPr>
          <p:cNvCxnSpPr/>
          <p:nvPr/>
        </p:nvCxnSpPr>
        <p:spPr>
          <a:xfrm flipV="1">
            <a:off x="8480536" y="3463542"/>
            <a:ext cx="353555" cy="440122"/>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43" name="Straight Arrow Connector 42">
            <a:extLst>
              <a:ext uri="{FF2B5EF4-FFF2-40B4-BE49-F238E27FC236}">
                <a16:creationId xmlns:a16="http://schemas.microsoft.com/office/drawing/2014/main" id="{BD28B75C-0D37-3043-9C79-ACC29E308F93}"/>
              </a:ext>
            </a:extLst>
          </p:cNvPr>
          <p:cNvCxnSpPr>
            <a:endCxn id="12" idx="2"/>
          </p:cNvCxnSpPr>
          <p:nvPr/>
        </p:nvCxnSpPr>
        <p:spPr>
          <a:xfrm flipH="1" flipV="1">
            <a:off x="7744690" y="3430900"/>
            <a:ext cx="8286" cy="277540"/>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50" name="Text Placeholder 1">
            <a:extLst>
              <a:ext uri="{FF2B5EF4-FFF2-40B4-BE49-F238E27FC236}">
                <a16:creationId xmlns:a16="http://schemas.microsoft.com/office/drawing/2014/main" id="{8EC47DC5-ADAE-CE43-8A4F-FF13A025058C}"/>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SUS DERECHOS Y SEGURIDAD</a:t>
            </a:r>
          </a:p>
        </p:txBody>
      </p:sp>
    </p:spTree>
    <p:extLst>
      <p:ext uri="{BB962C8B-B14F-4D97-AF65-F5344CB8AC3E}">
        <p14:creationId xmlns:p14="http://schemas.microsoft.com/office/powerpoint/2010/main" val="424203132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Isosceles Triangle 15"/>
          <p:cNvSpPr/>
          <p:nvPr/>
        </p:nvSpPr>
        <p:spPr>
          <a:xfrm rot="9220213">
            <a:off x="-596644" y="4059998"/>
            <a:ext cx="15108069" cy="6918578"/>
          </a:xfrm>
          <a:prstGeom prst="triangle">
            <a:avLst>
              <a:gd name="adj" fmla="val 22555"/>
            </a:avLst>
          </a:prstGeom>
          <a:solidFill>
            <a:schemeClr val="bg1">
              <a:lumMod val="6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QUÉ ES LA AUTODETERMINACIÓN</a:t>
            </a:r>
          </a:p>
        </p:txBody>
      </p:sp>
      <p:sp>
        <p:nvSpPr>
          <p:cNvPr id="5" name="TextBox 4">
            <a:extLst>
              <a:ext uri="{FF2B5EF4-FFF2-40B4-BE49-F238E27FC236}">
                <a16:creationId xmlns:a16="http://schemas.microsoft.com/office/drawing/2014/main" id="{C8153160-F310-5D4D-A1DD-28A1A99CE5B9}"/>
              </a:ext>
            </a:extLst>
          </p:cNvPr>
          <p:cNvSpPr txBox="1"/>
          <p:nvPr/>
        </p:nvSpPr>
        <p:spPr>
          <a:xfrm>
            <a:off x="110208" y="617019"/>
            <a:ext cx="8868899"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RESUMEN DEL PROGRAMA DE AUTODETERMINACIÓN</a:t>
            </a:r>
          </a:p>
        </p:txBody>
      </p:sp>
      <p:pic>
        <p:nvPicPr>
          <p:cNvPr id="11" name="Picture 10">
            <a:extLst>
              <a:ext uri="{FF2B5EF4-FFF2-40B4-BE49-F238E27FC236}">
                <a16:creationId xmlns:a16="http://schemas.microsoft.com/office/drawing/2014/main" id="{574A726E-F654-CD48-A80D-5C7565DB991C}"/>
              </a:ext>
            </a:extLst>
          </p:cNvPr>
          <p:cNvPicPr>
            <a:picLocks noChangeAspect="1"/>
          </p:cNvPicPr>
          <p:nvPr/>
        </p:nvPicPr>
        <p:blipFill>
          <a:blip r:embed="rId3"/>
          <a:stretch>
            <a:fillRect/>
          </a:stretch>
        </p:blipFill>
        <p:spPr>
          <a:xfrm>
            <a:off x="406444" y="1372400"/>
            <a:ext cx="1743913" cy="154051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851A4228-57B5-D046-8408-89E43C6FADC6}"/>
              </a:ext>
            </a:extLst>
          </p:cNvPr>
          <p:cNvPicPr>
            <a:picLocks noChangeAspect="1"/>
          </p:cNvPicPr>
          <p:nvPr/>
        </p:nvPicPr>
        <p:blipFill>
          <a:blip r:embed="rId4"/>
          <a:stretch>
            <a:fillRect/>
          </a:stretch>
        </p:blipFill>
        <p:spPr>
          <a:xfrm>
            <a:off x="2851437" y="1323363"/>
            <a:ext cx="1706961" cy="156352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81CF052D-2FAD-5648-BA6B-FF61234AB8A2}"/>
              </a:ext>
            </a:extLst>
          </p:cNvPr>
          <p:cNvPicPr>
            <a:picLocks noChangeAspect="1"/>
          </p:cNvPicPr>
          <p:nvPr/>
        </p:nvPicPr>
        <p:blipFill>
          <a:blip r:embed="rId5"/>
          <a:stretch>
            <a:fillRect/>
          </a:stretch>
        </p:blipFill>
        <p:spPr>
          <a:xfrm>
            <a:off x="10019713" y="1323363"/>
            <a:ext cx="1743913" cy="1627875"/>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Proceso administrativo: Imagenes de cabecera">
            <a:extLst>
              <a:ext uri="{FF2B5EF4-FFF2-40B4-BE49-F238E27FC236}">
                <a16:creationId xmlns:a16="http://schemas.microsoft.com/office/drawing/2014/main" id="{2BE76552-FB13-6647-9790-1F80E197C51A}"/>
              </a:ext>
            </a:extLst>
          </p:cNvPr>
          <p:cNvPicPr/>
          <p:nvPr/>
        </p:nvPicPr>
        <p:blipFill>
          <a:blip r:embed="rId6">
            <a:extLst>
              <a:ext uri="{28A0092B-C50C-407E-A947-70E740481C1C}">
                <a14:useLocalDpi xmlns:a14="http://schemas.microsoft.com/office/drawing/2010/main" val="0"/>
              </a:ext>
            </a:extLst>
          </a:blip>
          <a:stretch>
            <a:fillRect/>
          </a:stretch>
        </p:blipFill>
        <p:spPr>
          <a:xfrm>
            <a:off x="7653203" y="1372400"/>
            <a:ext cx="1710846" cy="1556230"/>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Category:Dollar sign - Wikimedia Commons">
            <a:extLst>
              <a:ext uri="{FF2B5EF4-FFF2-40B4-BE49-F238E27FC236}">
                <a16:creationId xmlns:a16="http://schemas.microsoft.com/office/drawing/2014/main" id="{CEE5FE38-DD91-744A-A82E-DB38DA823C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430" y="1328892"/>
            <a:ext cx="1706961" cy="1552467"/>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extBox 16">
            <a:extLst>
              <a:ext uri="{FF2B5EF4-FFF2-40B4-BE49-F238E27FC236}">
                <a16:creationId xmlns:a16="http://schemas.microsoft.com/office/drawing/2014/main" id="{61990A78-9491-7140-B9BB-5B98219D6C41}"/>
              </a:ext>
            </a:extLst>
          </p:cNvPr>
          <p:cNvSpPr txBox="1"/>
          <p:nvPr/>
        </p:nvSpPr>
        <p:spPr>
          <a:xfrm>
            <a:off x="159755" y="2967659"/>
            <a:ext cx="2257124" cy="791747"/>
          </a:xfrm>
          <a:prstGeom prst="rect">
            <a:avLst/>
          </a:prstGeom>
          <a:noFill/>
        </p:spPr>
        <p:txBody>
          <a:bodyPr wrap="square" rtlCol="0" anchor="t">
            <a:spAutoFit/>
          </a:bodyPr>
          <a:lstStyle/>
          <a:p>
            <a:pPr algn="ctr">
              <a:lnSpc>
                <a:spcPct val="90000"/>
              </a:lnSpc>
              <a:spcBef>
                <a:spcPct val="0"/>
              </a:spcBef>
            </a:pPr>
            <a:r>
              <a:rPr lang="es-US" sz="1700" b="0" i="0" strike="noStrike" cap="none" spc="0" baseline="0">
                <a:solidFill>
                  <a:srgbClr val="203864"/>
                </a:solidFill>
                <a:effectLst/>
                <a:latin typeface="Century Gothic"/>
                <a:ea typeface="Century Gothic"/>
                <a:cs typeface="Century Gothic"/>
              </a:rPr>
              <a:t>ELECCIÓN, CONTROL Y RESPONSABILIDAD</a:t>
            </a:r>
          </a:p>
        </p:txBody>
      </p:sp>
      <p:sp>
        <p:nvSpPr>
          <p:cNvPr id="18" name="TextBox 17">
            <a:extLst>
              <a:ext uri="{FF2B5EF4-FFF2-40B4-BE49-F238E27FC236}">
                <a16:creationId xmlns:a16="http://schemas.microsoft.com/office/drawing/2014/main" id="{B16A1061-00F2-8245-AA64-8B4185441036}"/>
              </a:ext>
            </a:extLst>
          </p:cNvPr>
          <p:cNvSpPr txBox="1"/>
          <p:nvPr/>
        </p:nvSpPr>
        <p:spPr>
          <a:xfrm>
            <a:off x="2700087" y="2967659"/>
            <a:ext cx="1999716" cy="1025152"/>
          </a:xfrm>
          <a:prstGeom prst="rect">
            <a:avLst/>
          </a:prstGeom>
          <a:noFill/>
        </p:spPr>
        <p:txBody>
          <a:bodyPr wrap="square" rtlCol="0" anchor="t">
            <a:spAutoFit/>
          </a:bodyPr>
          <a:lstStyle/>
          <a:p>
            <a:pPr algn="ctr">
              <a:lnSpc>
                <a:spcPct val="90000"/>
              </a:lnSpc>
              <a:spcBef>
                <a:spcPct val="0"/>
              </a:spcBef>
            </a:pPr>
            <a:r>
              <a:rPr lang="es-US" sz="1700" b="0" i="0" strike="noStrike" cap="none" spc="0" baseline="0">
                <a:solidFill>
                  <a:srgbClr val="203864"/>
                </a:solidFill>
                <a:effectLst/>
                <a:latin typeface="Century Gothic"/>
                <a:ea typeface="Century Gothic"/>
                <a:cs typeface="Century Gothic"/>
              </a:rPr>
              <a:t>SERVICIOS Y APOYOS QUE SE ADAPTAN A SU VIDA</a:t>
            </a:r>
          </a:p>
        </p:txBody>
      </p:sp>
      <p:sp>
        <p:nvSpPr>
          <p:cNvPr id="19" name="TextBox 18">
            <a:extLst>
              <a:ext uri="{FF2B5EF4-FFF2-40B4-BE49-F238E27FC236}">
                <a16:creationId xmlns:a16="http://schemas.microsoft.com/office/drawing/2014/main" id="{3CB568AB-96E8-0043-B909-B69F2910A773}"/>
              </a:ext>
            </a:extLst>
          </p:cNvPr>
          <p:cNvSpPr txBox="1"/>
          <p:nvPr/>
        </p:nvSpPr>
        <p:spPr>
          <a:xfrm>
            <a:off x="5142317" y="2951238"/>
            <a:ext cx="1923185" cy="791747"/>
          </a:xfrm>
          <a:prstGeom prst="rect">
            <a:avLst/>
          </a:prstGeom>
          <a:noFill/>
        </p:spPr>
        <p:txBody>
          <a:bodyPr wrap="square" rtlCol="0" anchor="t">
            <a:spAutoFit/>
          </a:bodyPr>
          <a:lstStyle/>
          <a:p>
            <a:pPr algn="ctr">
              <a:lnSpc>
                <a:spcPct val="90000"/>
              </a:lnSpc>
              <a:spcBef>
                <a:spcPct val="0"/>
              </a:spcBef>
            </a:pPr>
            <a:r>
              <a:rPr lang="es-US" sz="1700" b="0" i="0" strike="noStrike" cap="none" spc="0" baseline="0">
                <a:solidFill>
                  <a:srgbClr val="203864"/>
                </a:solidFill>
                <a:effectLst/>
                <a:latin typeface="Century Gothic"/>
                <a:ea typeface="Century Gothic"/>
                <a:cs typeface="Century Gothic"/>
              </a:rPr>
              <a:t>DECIDA CÓMO GASTA SU PRESUPUESTO</a:t>
            </a:r>
          </a:p>
        </p:txBody>
      </p:sp>
      <p:sp>
        <p:nvSpPr>
          <p:cNvPr id="20" name="TextBox 19">
            <a:extLst>
              <a:ext uri="{FF2B5EF4-FFF2-40B4-BE49-F238E27FC236}">
                <a16:creationId xmlns:a16="http://schemas.microsoft.com/office/drawing/2014/main" id="{BFB1BD14-3A89-6B40-B3AD-65241D3FEA1D}"/>
              </a:ext>
            </a:extLst>
          </p:cNvPr>
          <p:cNvSpPr txBox="1"/>
          <p:nvPr/>
        </p:nvSpPr>
        <p:spPr>
          <a:xfrm>
            <a:off x="7820101" y="3000275"/>
            <a:ext cx="1377048" cy="558342"/>
          </a:xfrm>
          <a:prstGeom prst="rect">
            <a:avLst/>
          </a:prstGeom>
          <a:noFill/>
        </p:spPr>
        <p:txBody>
          <a:bodyPr wrap="square" rtlCol="0" anchor="t">
            <a:spAutoFit/>
          </a:bodyPr>
          <a:lstStyle/>
          <a:p>
            <a:pPr algn="ctr">
              <a:lnSpc>
                <a:spcPct val="90000"/>
              </a:lnSpc>
              <a:spcBef>
                <a:spcPct val="0"/>
              </a:spcBef>
            </a:pPr>
            <a:r>
              <a:rPr lang="es-US" sz="1700" b="0" i="0" strike="noStrike" cap="none" spc="0" baseline="0">
                <a:solidFill>
                  <a:srgbClr val="203864"/>
                </a:solidFill>
                <a:effectLst/>
                <a:latin typeface="Century Gothic"/>
                <a:ea typeface="Century Gothic"/>
                <a:cs typeface="Century Gothic"/>
              </a:rPr>
              <a:t>MUCHO APOYO</a:t>
            </a:r>
          </a:p>
        </p:txBody>
      </p:sp>
      <p:sp>
        <p:nvSpPr>
          <p:cNvPr id="21" name="TextBox 20">
            <a:extLst>
              <a:ext uri="{FF2B5EF4-FFF2-40B4-BE49-F238E27FC236}">
                <a16:creationId xmlns:a16="http://schemas.microsoft.com/office/drawing/2014/main" id="{CEAE631F-F885-6F45-941E-ED3BE699CF13}"/>
              </a:ext>
            </a:extLst>
          </p:cNvPr>
          <p:cNvSpPr txBox="1"/>
          <p:nvPr/>
        </p:nvSpPr>
        <p:spPr>
          <a:xfrm>
            <a:off x="10077999" y="3000275"/>
            <a:ext cx="1686469" cy="791747"/>
          </a:xfrm>
          <a:prstGeom prst="rect">
            <a:avLst/>
          </a:prstGeom>
          <a:noFill/>
        </p:spPr>
        <p:txBody>
          <a:bodyPr wrap="square" rtlCol="0" anchor="t">
            <a:spAutoFit/>
          </a:bodyPr>
          <a:lstStyle/>
          <a:p>
            <a:pPr algn="ctr" defTabSz="914400" rtl="0" eaLnBrk="1" latinLnBrk="0" hangingPunct="1">
              <a:lnSpc>
                <a:spcPct val="90000"/>
              </a:lnSpc>
              <a:spcBef>
                <a:spcPct val="0"/>
              </a:spcBef>
              <a:buNone/>
            </a:pPr>
            <a:r>
              <a:rPr lang="es-US" sz="1700" b="0" i="0" strike="noStrike" cap="none" spc="0" baseline="0">
                <a:solidFill>
                  <a:srgbClr val="203864"/>
                </a:solidFill>
                <a:effectLst/>
                <a:latin typeface="Century Gothic"/>
                <a:ea typeface="Century Gothic"/>
                <a:cs typeface="Century Gothic"/>
              </a:rPr>
              <a:t>CENTRADOS EN LA PERSONA </a:t>
            </a:r>
          </a:p>
        </p:txBody>
      </p:sp>
      <p:pic>
        <p:nvPicPr>
          <p:cNvPr id="10" name="Picture 9">
            <a:extLst>
              <a:ext uri="{FF2B5EF4-FFF2-40B4-BE49-F238E27FC236}">
                <a16:creationId xmlns:a16="http://schemas.microsoft.com/office/drawing/2014/main" id="{9F2B2AE2-D9AC-9B49-B683-AEE3859588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8398" y="3917272"/>
            <a:ext cx="2758261" cy="275826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49844335"/>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5805681"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RECONOCIENDO EL ABUSO</a:t>
            </a:r>
          </a:p>
        </p:txBody>
      </p:sp>
      <p:sp>
        <p:nvSpPr>
          <p:cNvPr id="16" name="Rectangle 15">
            <a:extLst>
              <a:ext uri="{FF2B5EF4-FFF2-40B4-BE49-F238E27FC236}">
                <a16:creationId xmlns:a16="http://schemas.microsoft.com/office/drawing/2014/main" id="{E4DB350B-E184-AD40-A270-635BB34133CD}"/>
              </a:ext>
            </a:extLst>
          </p:cNvPr>
          <p:cNvSpPr/>
          <p:nvPr/>
        </p:nvSpPr>
        <p:spPr>
          <a:xfrm>
            <a:off x="587829" y="1149859"/>
            <a:ext cx="10826862" cy="457657"/>
          </a:xfrm>
          <a:prstGeom prst="rect">
            <a:avLst/>
          </a:prstGeom>
        </p:spPr>
        <p:txBody>
          <a:bodyPr wrap="square">
            <a:spAutoFit/>
          </a:bodyPr>
          <a:lstStyle/>
          <a:p>
            <a:r>
              <a:rPr lang="es-US" sz="2400" b="0" i="0" strike="noStrike" cap="none" spc="0" baseline="0">
                <a:solidFill>
                  <a:srgbClr val="000000"/>
                </a:solidFill>
                <a:effectLst/>
                <a:latin typeface="Century Gothic"/>
                <a:ea typeface="Century Gothic"/>
                <a:cs typeface="Century Gothic"/>
              </a:rPr>
              <a:t>Es importante </a:t>
            </a:r>
            <a:r>
              <a:rPr lang="es-US" sz="2400" b="1" i="0" strike="noStrike" cap="none" spc="0" baseline="0">
                <a:solidFill>
                  <a:srgbClr val="000000"/>
                </a:solidFill>
                <a:effectLst/>
                <a:latin typeface="Century Gothic"/>
                <a:ea typeface="Century Gothic"/>
                <a:cs typeface="Century Gothic"/>
              </a:rPr>
              <a:t>comprender</a:t>
            </a:r>
            <a:r>
              <a:rPr lang="es-US" sz="2400" b="0" i="0" strike="noStrike" cap="none" spc="0" baseline="0">
                <a:solidFill>
                  <a:srgbClr val="000000"/>
                </a:solidFill>
                <a:effectLst/>
                <a:latin typeface="Century Gothic"/>
                <a:ea typeface="Century Gothic"/>
                <a:cs typeface="Century Gothic"/>
              </a:rPr>
              <a:t> los posibles </a:t>
            </a:r>
            <a:r>
              <a:rPr lang="es-US" sz="2400" b="0" i="0" u="sng" strike="noStrike" cap="none" spc="0" baseline="0">
                <a:solidFill>
                  <a:srgbClr val="000000"/>
                </a:solidFill>
                <a:effectLst/>
                <a:uFill>
                  <a:solidFill>
                    <a:srgbClr val="000000"/>
                  </a:solidFill>
                </a:uFill>
                <a:latin typeface="Century Gothic"/>
                <a:ea typeface="Century Gothic"/>
                <a:cs typeface="Century Gothic"/>
              </a:rPr>
              <a:t>signos</a:t>
            </a:r>
            <a:r>
              <a:rPr lang="es-US" sz="2400" b="0" i="0" strike="noStrike" cap="none" spc="0" baseline="0">
                <a:solidFill>
                  <a:srgbClr val="000000"/>
                </a:solidFill>
                <a:effectLst/>
                <a:latin typeface="Century Gothic"/>
                <a:ea typeface="Century Gothic"/>
                <a:cs typeface="Century Gothic"/>
              </a:rPr>
              <a:t> y </a:t>
            </a:r>
            <a:r>
              <a:rPr lang="es-US" sz="2400" b="0" i="0" u="sng" strike="noStrike" cap="none" spc="0" baseline="0">
                <a:solidFill>
                  <a:srgbClr val="000000"/>
                </a:solidFill>
                <a:effectLst/>
                <a:uFill>
                  <a:solidFill>
                    <a:srgbClr val="000000"/>
                  </a:solidFill>
                </a:uFill>
                <a:latin typeface="Century Gothic"/>
                <a:ea typeface="Century Gothic"/>
                <a:cs typeface="Century Gothic"/>
              </a:rPr>
              <a:t>síntomas</a:t>
            </a:r>
            <a:r>
              <a:rPr lang="es-US" sz="2400" b="0" i="0" strike="noStrike" cap="none" spc="0" baseline="0">
                <a:solidFill>
                  <a:srgbClr val="000000"/>
                </a:solidFill>
                <a:effectLst/>
                <a:latin typeface="Century Gothic"/>
                <a:ea typeface="Century Gothic"/>
                <a:cs typeface="Century Gothic"/>
              </a:rPr>
              <a:t> del abuso. </a:t>
            </a:r>
          </a:p>
        </p:txBody>
      </p:sp>
      <p:graphicFrame>
        <p:nvGraphicFramePr>
          <p:cNvPr id="18" name="Diagram 17">
            <a:extLst>
              <a:ext uri="{FF2B5EF4-FFF2-40B4-BE49-F238E27FC236}">
                <a16:creationId xmlns:a16="http://schemas.microsoft.com/office/drawing/2014/main" id="{2C68D764-D385-5443-A59D-CFD3CCED233C}"/>
              </a:ext>
            </a:extLst>
          </p:cNvPr>
          <p:cNvGraphicFramePr/>
          <p:nvPr>
            <p:extLst>
              <p:ext uri="{D42A27DB-BD31-4B8C-83A1-F6EECF244321}">
                <p14:modId xmlns:p14="http://schemas.microsoft.com/office/powerpoint/2010/main" val="3432459911"/>
              </p:ext>
            </p:extLst>
          </p:nvPr>
        </p:nvGraphicFramePr>
        <p:xfrm>
          <a:off x="1183612" y="1611524"/>
          <a:ext cx="9825763" cy="518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F286BAE1-D9CB-2148-B1DD-93479630B601}"/>
              </a:ext>
            </a:extLst>
          </p:cNvPr>
          <p:cNvPicPr>
            <a:picLocks noChangeAspect="1"/>
          </p:cNvPicPr>
          <p:nvPr/>
        </p:nvPicPr>
        <p:blipFill>
          <a:blip r:embed="rId8"/>
          <a:stretch>
            <a:fillRect/>
          </a:stretch>
        </p:blipFill>
        <p:spPr>
          <a:xfrm>
            <a:off x="1187648" y="1782598"/>
            <a:ext cx="822960" cy="78554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06717B4F-842A-E44D-8F32-555898CC7861}"/>
              </a:ext>
            </a:extLst>
          </p:cNvPr>
          <p:cNvPicPr>
            <a:picLocks noChangeAspect="1"/>
          </p:cNvPicPr>
          <p:nvPr/>
        </p:nvPicPr>
        <p:blipFill>
          <a:blip r:embed="rId9"/>
          <a:stretch>
            <a:fillRect/>
          </a:stretch>
        </p:blipFill>
        <p:spPr>
          <a:xfrm>
            <a:off x="1612308" y="2557277"/>
            <a:ext cx="822960" cy="8134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C9860B55-98C2-294C-89F4-C64C3F4192D2}"/>
              </a:ext>
            </a:extLst>
          </p:cNvPr>
          <p:cNvPicPr>
            <a:picLocks noChangeAspect="1"/>
          </p:cNvPicPr>
          <p:nvPr/>
        </p:nvPicPr>
        <p:blipFill>
          <a:blip r:embed="rId10"/>
          <a:stretch>
            <a:fillRect/>
          </a:stretch>
        </p:blipFill>
        <p:spPr>
          <a:xfrm>
            <a:off x="1859163" y="3425791"/>
            <a:ext cx="781309" cy="76281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03439508-429B-DD40-865B-2ADF58862A79}"/>
              </a:ext>
            </a:extLst>
          </p:cNvPr>
          <p:cNvPicPr>
            <a:picLocks noChangeAspect="1"/>
          </p:cNvPicPr>
          <p:nvPr/>
        </p:nvPicPr>
        <p:blipFill>
          <a:blip r:embed="rId11"/>
          <a:stretch>
            <a:fillRect/>
          </a:stretch>
        </p:blipFill>
        <p:spPr>
          <a:xfrm>
            <a:off x="1817512" y="4211944"/>
            <a:ext cx="822960" cy="814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8CB0F079-9081-3F40-A89F-1A9004073BC4}"/>
              </a:ext>
            </a:extLst>
          </p:cNvPr>
          <p:cNvPicPr>
            <a:picLocks noChangeAspect="1"/>
          </p:cNvPicPr>
          <p:nvPr/>
        </p:nvPicPr>
        <p:blipFill>
          <a:blip r:embed="rId12"/>
          <a:stretch>
            <a:fillRect/>
          </a:stretch>
        </p:blipFill>
        <p:spPr>
          <a:xfrm>
            <a:off x="1232823" y="5852779"/>
            <a:ext cx="868747" cy="837753"/>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60BE1782-B6F0-9747-B1FD-C910032C2741}"/>
              </a:ext>
            </a:extLst>
          </p:cNvPr>
          <p:cNvPicPr>
            <a:picLocks noChangeAspect="1"/>
          </p:cNvPicPr>
          <p:nvPr/>
        </p:nvPicPr>
        <p:blipFill>
          <a:blip r:embed="rId13"/>
          <a:stretch>
            <a:fillRect/>
          </a:stretch>
        </p:blipFill>
        <p:spPr>
          <a:xfrm>
            <a:off x="1595092" y="5050232"/>
            <a:ext cx="822960" cy="81985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Text Placeholder 1">
            <a:extLst>
              <a:ext uri="{FF2B5EF4-FFF2-40B4-BE49-F238E27FC236}">
                <a16:creationId xmlns:a16="http://schemas.microsoft.com/office/drawing/2014/main" id="{AB7F9F45-F725-CE45-BB93-E1D60CFCF029}"/>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SUS DERECHOS Y SU SEGURIDAD</a:t>
            </a:r>
          </a:p>
        </p:txBody>
      </p:sp>
    </p:spTree>
    <p:extLst>
      <p:ext uri="{BB962C8B-B14F-4D97-AF65-F5344CB8AC3E}">
        <p14:creationId xmlns:p14="http://schemas.microsoft.com/office/powerpoint/2010/main" val="53658274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quot;No&quot; Symbol 36">
            <a:hlinkClick r:id="rId3" action="ppaction://hlinkfile"/>
            <a:extLst>
              <a:ext uri="{FF2B5EF4-FFF2-40B4-BE49-F238E27FC236}">
                <a16:creationId xmlns:a16="http://schemas.microsoft.com/office/drawing/2014/main" id="{4E953B49-D192-1A46-90F0-88D97E718F2F}"/>
              </a:ext>
            </a:extLst>
          </p:cNvPr>
          <p:cNvSpPr/>
          <p:nvPr/>
        </p:nvSpPr>
        <p:spPr>
          <a:xfrm>
            <a:off x="2750461" y="1042410"/>
            <a:ext cx="6528816" cy="5678519"/>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492851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RECONOCIENDO EL ABUSO</a:t>
            </a:r>
          </a:p>
        </p:txBody>
      </p:sp>
      <p:sp>
        <p:nvSpPr>
          <p:cNvPr id="20" name="Rectangle 19">
            <a:extLst>
              <a:ext uri="{FF2B5EF4-FFF2-40B4-BE49-F238E27FC236}">
                <a16:creationId xmlns:a16="http://schemas.microsoft.com/office/drawing/2014/main" id="{F7B9ABD1-F31C-EB49-A774-0733B540240F}"/>
              </a:ext>
            </a:extLst>
          </p:cNvPr>
          <p:cNvSpPr/>
          <p:nvPr/>
        </p:nvSpPr>
        <p:spPr>
          <a:xfrm>
            <a:off x="4092930" y="5350153"/>
            <a:ext cx="5850382" cy="923330"/>
          </a:xfrm>
          <a:prstGeom prst="rect">
            <a:avLst/>
          </a:prstGeom>
        </p:spPr>
        <p:txBody>
          <a:bodyPr wrap="square">
            <a:spAutoFit/>
          </a:bodyPr>
          <a:lstStyle/>
          <a:p>
            <a:r>
              <a:rPr lang="es-US" sz="5400" b="0" i="0" strike="noStrike" cap="none" spc="0" baseline="0" dirty="0">
                <a:solidFill>
                  <a:srgbClr val="000000"/>
                </a:solidFill>
                <a:effectLst/>
                <a:latin typeface="Century Gothic"/>
                <a:ea typeface="Century Gothic"/>
                <a:cs typeface="Century Gothic"/>
              </a:rPr>
              <a:t>¡</a:t>
            </a:r>
            <a:r>
              <a:rPr lang="es-US" sz="5400" b="1" i="0" strike="noStrike" cap="none" spc="0" baseline="0" dirty="0">
                <a:solidFill>
                  <a:srgbClr val="000000"/>
                </a:solidFill>
                <a:effectLst/>
                <a:latin typeface="Century Gothic"/>
                <a:ea typeface="Century Gothic"/>
                <a:cs typeface="Century Gothic"/>
              </a:rPr>
              <a:t>NO</a:t>
            </a:r>
            <a:r>
              <a:rPr lang="es-US" sz="5400" b="0" i="0" strike="noStrike" cap="none" spc="0" baseline="0" dirty="0">
                <a:solidFill>
                  <a:srgbClr val="000000"/>
                </a:solidFill>
                <a:effectLst/>
                <a:latin typeface="Century Gothic"/>
                <a:ea typeface="Century Gothic"/>
                <a:cs typeface="Century Gothic"/>
              </a:rPr>
              <a:t> ESTÁ BIEN!</a:t>
            </a:r>
          </a:p>
        </p:txBody>
      </p:sp>
      <p:grpSp>
        <p:nvGrpSpPr>
          <p:cNvPr id="41" name="Group 40">
            <a:extLst>
              <a:ext uri="{FF2B5EF4-FFF2-40B4-BE49-F238E27FC236}">
                <a16:creationId xmlns:a16="http://schemas.microsoft.com/office/drawing/2014/main" id="{F6EC727C-BB57-E645-9CF5-B777C9323D20}"/>
              </a:ext>
            </a:extLst>
          </p:cNvPr>
          <p:cNvGrpSpPr/>
          <p:nvPr/>
        </p:nvGrpSpPr>
        <p:grpSpPr>
          <a:xfrm>
            <a:off x="366260" y="2453251"/>
            <a:ext cx="11522161" cy="2261640"/>
            <a:chOff x="581124" y="2356811"/>
            <a:chExt cx="9142032" cy="2799261"/>
          </a:xfrm>
        </p:grpSpPr>
        <p:sp>
          <p:nvSpPr>
            <p:cNvPr id="28" name="Freeform 27">
              <a:extLst>
                <a:ext uri="{FF2B5EF4-FFF2-40B4-BE49-F238E27FC236}">
                  <a16:creationId xmlns:a16="http://schemas.microsoft.com/office/drawing/2014/main" id="{62E7673A-16A5-A346-8A79-F12554982679}"/>
                </a:ext>
              </a:extLst>
            </p:cNvPr>
            <p:cNvSpPr/>
            <p:nvPr/>
          </p:nvSpPr>
          <p:spPr>
            <a:xfrm>
              <a:off x="581124"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s-US" sz="17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Si alguien le lastima o ignora</a:t>
              </a:r>
            </a:p>
          </p:txBody>
        </p:sp>
        <p:sp>
          <p:nvSpPr>
            <p:cNvPr id="29" name="Freeform 28">
              <a:extLst>
                <a:ext uri="{FF2B5EF4-FFF2-40B4-BE49-F238E27FC236}">
                  <a16:creationId xmlns:a16="http://schemas.microsoft.com/office/drawing/2014/main" id="{475E276D-AC86-844F-859D-CB327C2A627E}"/>
                </a:ext>
              </a:extLst>
            </p:cNvPr>
            <p:cNvSpPr/>
            <p:nvPr/>
          </p:nvSpPr>
          <p:spPr>
            <a:xfrm>
              <a:off x="210705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s-US" sz="17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Si alguien le hace sentir mal</a:t>
              </a:r>
            </a:p>
          </p:txBody>
        </p:sp>
        <p:sp>
          <p:nvSpPr>
            <p:cNvPr id="31" name="Freeform 30">
              <a:extLst>
                <a:ext uri="{FF2B5EF4-FFF2-40B4-BE49-F238E27FC236}">
                  <a16:creationId xmlns:a16="http://schemas.microsoft.com/office/drawing/2014/main" id="{8C01F934-AE55-F041-9FD6-D0110A7ACF4C}"/>
                </a:ext>
              </a:extLst>
            </p:cNvPr>
            <p:cNvSpPr/>
            <p:nvPr/>
          </p:nvSpPr>
          <p:spPr>
            <a:xfrm>
              <a:off x="3656656" y="2356811"/>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s-US" sz="17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Si alguien se le acerca demasiado y no le gusta</a:t>
              </a:r>
            </a:p>
          </p:txBody>
        </p:sp>
        <p:sp>
          <p:nvSpPr>
            <p:cNvPr id="32" name="Freeform 31">
              <a:extLst>
                <a:ext uri="{FF2B5EF4-FFF2-40B4-BE49-F238E27FC236}">
                  <a16:creationId xmlns:a16="http://schemas.microsoft.com/office/drawing/2014/main" id="{F66034CA-BC45-B844-98B5-51E3FF1C046E}"/>
                </a:ext>
              </a:extLst>
            </p:cNvPr>
            <p:cNvSpPr/>
            <p:nvPr/>
          </p:nvSpPr>
          <p:spPr>
            <a:xfrm>
              <a:off x="5230294"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s-US" sz="17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Si alguien le hace sentir incómodo</a:t>
              </a:r>
            </a:p>
          </p:txBody>
        </p:sp>
        <p:sp>
          <p:nvSpPr>
            <p:cNvPr id="33" name="Freeform 32">
              <a:extLst>
                <a:ext uri="{FF2B5EF4-FFF2-40B4-BE49-F238E27FC236}">
                  <a16:creationId xmlns:a16="http://schemas.microsoft.com/office/drawing/2014/main" id="{0A724B82-800D-AA42-97C1-D973145AF4A9}"/>
                </a:ext>
              </a:extLst>
            </p:cNvPr>
            <p:cNvSpPr/>
            <p:nvPr/>
          </p:nvSpPr>
          <p:spPr>
            <a:xfrm>
              <a:off x="6773602" y="2412675"/>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s-US" sz="17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Si alguien toma cosas que le pertenecen</a:t>
              </a:r>
            </a:p>
          </p:txBody>
        </p:sp>
        <p:sp>
          <p:nvSpPr>
            <p:cNvPr id="34" name="Freeform 33">
              <a:extLst>
                <a:ext uri="{FF2B5EF4-FFF2-40B4-BE49-F238E27FC236}">
                  <a16:creationId xmlns:a16="http://schemas.microsoft.com/office/drawing/2014/main" id="{BA2FF2E1-F630-5E42-BAA9-81DACF176BF7}"/>
                </a:ext>
              </a:extLst>
            </p:cNvPr>
            <p:cNvSpPr/>
            <p:nvPr/>
          </p:nvSpPr>
          <p:spPr>
            <a:xfrm>
              <a:off x="8316910" y="2833496"/>
              <a:ext cx="1406246" cy="2322576"/>
            </a:xfrm>
            <a:custGeom>
              <a:avLst/>
              <a:gdLst>
                <a:gd name="connsiteX0" fmla="*/ 0 w 1406246"/>
                <a:gd name="connsiteY0" fmla="*/ 140625 h 2322576"/>
                <a:gd name="connsiteX1" fmla="*/ 140625 w 1406246"/>
                <a:gd name="connsiteY1" fmla="*/ 0 h 2322576"/>
                <a:gd name="connsiteX2" fmla="*/ 1265621 w 1406246"/>
                <a:gd name="connsiteY2" fmla="*/ 0 h 2322576"/>
                <a:gd name="connsiteX3" fmla="*/ 1406246 w 1406246"/>
                <a:gd name="connsiteY3" fmla="*/ 140625 h 2322576"/>
                <a:gd name="connsiteX4" fmla="*/ 1406246 w 1406246"/>
                <a:gd name="connsiteY4" fmla="*/ 2181951 h 2322576"/>
                <a:gd name="connsiteX5" fmla="*/ 1265621 w 1406246"/>
                <a:gd name="connsiteY5" fmla="*/ 2322576 h 2322576"/>
                <a:gd name="connsiteX6" fmla="*/ 140625 w 1406246"/>
                <a:gd name="connsiteY6" fmla="*/ 2322576 h 2322576"/>
                <a:gd name="connsiteX7" fmla="*/ 0 w 1406246"/>
                <a:gd name="connsiteY7" fmla="*/ 2181951 h 2322576"/>
                <a:gd name="connsiteX8" fmla="*/ 0 w 1406246"/>
                <a:gd name="connsiteY8" fmla="*/ 140625 h 2322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246" h="2322576">
                  <a:moveTo>
                    <a:pt x="0" y="140625"/>
                  </a:moveTo>
                  <a:cubicBezTo>
                    <a:pt x="0" y="62960"/>
                    <a:pt x="62960" y="0"/>
                    <a:pt x="140625" y="0"/>
                  </a:cubicBezTo>
                  <a:lnTo>
                    <a:pt x="1265621" y="0"/>
                  </a:lnTo>
                  <a:cubicBezTo>
                    <a:pt x="1343286" y="0"/>
                    <a:pt x="1406246" y="62960"/>
                    <a:pt x="1406246" y="140625"/>
                  </a:cubicBezTo>
                  <a:lnTo>
                    <a:pt x="1406246" y="2181951"/>
                  </a:lnTo>
                  <a:cubicBezTo>
                    <a:pt x="1406246" y="2259616"/>
                    <a:pt x="1343286" y="2322576"/>
                    <a:pt x="1265621" y="2322576"/>
                  </a:cubicBezTo>
                  <a:lnTo>
                    <a:pt x="140625" y="2322576"/>
                  </a:lnTo>
                  <a:cubicBezTo>
                    <a:pt x="62960" y="2322576"/>
                    <a:pt x="0" y="2259616"/>
                    <a:pt x="0" y="2181951"/>
                  </a:cubicBezTo>
                  <a:lnTo>
                    <a:pt x="0" y="140625"/>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80000"/>
                <a:hueOff val="0"/>
                <a:satOff val="0"/>
                <a:lumOff val="0"/>
                <a:alphaOff val="0"/>
              </a:schemeClr>
            </a:fillRef>
            <a:effectRef idx="1">
              <a:schemeClr val="accent3">
                <a:alpha val="80000"/>
                <a:hueOff val="0"/>
                <a:satOff val="0"/>
                <a:lumOff val="0"/>
                <a:alphaOff val="0"/>
              </a:schemeClr>
            </a:effectRef>
            <a:fontRef idx="minor">
              <a:schemeClr val="dk1"/>
            </a:fontRef>
          </p:style>
          <p:txBody>
            <a:bodyPr spcFirstLastPara="0" vert="horz" wrap="square" lIns="109768" tIns="109768" rIns="109768" bIns="109768" numCol="1" spcCol="1270" anchor="ctr" anchorCtr="0">
              <a:noAutofit/>
            </a:bodyPr>
            <a:lstStyle/>
            <a:p>
              <a:pPr marL="0" lvl="0" indent="0" algn="ctr" defTabSz="800100">
                <a:lnSpc>
                  <a:spcPct val="90000"/>
                </a:lnSpc>
                <a:spcBef>
                  <a:spcPct val="0"/>
                </a:spcBef>
                <a:spcAft>
                  <a:spcPct val="35000"/>
                </a:spcAft>
                <a:buNone/>
              </a:pPr>
              <a:r>
                <a:rPr lang="es-US" sz="1700" b="1" i="0" strike="noStrike" cap="none" spc="0" baseline="0">
                  <a:solidFill>
                    <a:srgbClr val="000000"/>
                  </a:solidFill>
                  <a:effectLst>
                    <a:outerShdw blurRad="38100" dist="38100" dir="2700000" algn="tl">
                      <a:srgbClr val="000000">
                        <a:alpha val="43137"/>
                      </a:srgbClr>
                    </a:outerShdw>
                  </a:effectLst>
                  <a:latin typeface="Century Gothic"/>
                  <a:ea typeface="Century Gothic"/>
                  <a:cs typeface="Century Gothic"/>
                </a:rPr>
                <a:t>Si alguien le toca y no le parece bien</a:t>
              </a:r>
            </a:p>
          </p:txBody>
        </p:sp>
      </p:grpSp>
      <p:sp>
        <p:nvSpPr>
          <p:cNvPr id="36" name="Rectangle 35">
            <a:extLst>
              <a:ext uri="{FF2B5EF4-FFF2-40B4-BE49-F238E27FC236}">
                <a16:creationId xmlns:a16="http://schemas.microsoft.com/office/drawing/2014/main" id="{52A51B7A-6185-5544-859D-29E4EE898A28}"/>
              </a:ext>
            </a:extLst>
          </p:cNvPr>
          <p:cNvSpPr/>
          <p:nvPr/>
        </p:nvSpPr>
        <p:spPr>
          <a:xfrm>
            <a:off x="4023622" y="1489069"/>
            <a:ext cx="3691918" cy="640720"/>
          </a:xfrm>
          <a:prstGeom prst="rect">
            <a:avLst/>
          </a:prstGeom>
        </p:spPr>
        <p:txBody>
          <a:bodyPr wrap="none">
            <a:spAutoFit/>
          </a:bodyPr>
          <a:lstStyle/>
          <a:p>
            <a:r>
              <a:rPr lang="es-US" sz="3600" b="1" i="0" strike="noStrike" cap="none" spc="0" baseline="0">
                <a:solidFill>
                  <a:srgbClr val="000000"/>
                </a:solidFill>
                <a:effectLst/>
                <a:latin typeface="Century Gothic"/>
                <a:ea typeface="Century Gothic"/>
                <a:cs typeface="Century Gothic"/>
              </a:rPr>
              <a:t>NO LO IGNORE </a:t>
            </a:r>
          </a:p>
        </p:txBody>
      </p:sp>
      <p:sp>
        <p:nvSpPr>
          <p:cNvPr id="40" name="Text Placeholder 1">
            <a:extLst>
              <a:ext uri="{FF2B5EF4-FFF2-40B4-BE49-F238E27FC236}">
                <a16:creationId xmlns:a16="http://schemas.microsoft.com/office/drawing/2014/main" id="{DDED18B9-1618-274D-A72A-6C02D7D64CDF}"/>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SUS DERECHOS Y SU SEGURIDAD</a:t>
            </a:r>
          </a:p>
        </p:txBody>
      </p:sp>
      <p:sp>
        <p:nvSpPr>
          <p:cNvPr id="3" name="TextBox 2"/>
          <p:cNvSpPr txBox="1"/>
          <p:nvPr/>
        </p:nvSpPr>
        <p:spPr>
          <a:xfrm>
            <a:off x="11582400" y="1086543"/>
            <a:ext cx="609600" cy="840230"/>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5400" kern="1200">
                <a:solidFill>
                  <a:schemeClr val="accent5">
                    <a:lumMod val="50000"/>
                  </a:schemeClr>
                </a:solidFill>
                <a:latin typeface="Century Gothic" panose="020B0502020202020204" pitchFamily="34" charset="0"/>
                <a:ea typeface="+mj-ea"/>
                <a:cs typeface="+mj-cs"/>
                <a:hlinkClick r:id="rId3" action="ppaction://hlinkfile"/>
              </a:rPr>
              <a:t>*</a:t>
            </a:r>
            <a:endParaRPr lang="en-US" sz="5400" kern="1200">
              <a:solidFill>
                <a:schemeClr val="accent5">
                  <a:lumMod val="50000"/>
                </a:schemeClr>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98092111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F8A105-7986-C441-A229-8431FCD68F70}"/>
              </a:ext>
            </a:extLst>
          </p:cNvPr>
          <p:cNvSpPr/>
          <p:nvPr/>
        </p:nvSpPr>
        <p:spPr>
          <a:xfrm>
            <a:off x="-58200" y="1058491"/>
            <a:ext cx="6097929" cy="71911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BAA1B02-AF27-734D-80A3-5E851FC94B40}"/>
              </a:ext>
            </a:extLst>
          </p:cNvPr>
          <p:cNvSpPr txBox="1"/>
          <p:nvPr/>
        </p:nvSpPr>
        <p:spPr>
          <a:xfrm>
            <a:off x="110210" y="595179"/>
            <a:ext cx="3986703" cy="832936"/>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DENUNCIAR EL ABUSO</a:t>
            </a:r>
          </a:p>
        </p:txBody>
      </p:sp>
      <p:sp>
        <p:nvSpPr>
          <p:cNvPr id="3" name="Rectangle 2">
            <a:extLst>
              <a:ext uri="{FF2B5EF4-FFF2-40B4-BE49-F238E27FC236}">
                <a16:creationId xmlns:a16="http://schemas.microsoft.com/office/drawing/2014/main" id="{3FD3F1FA-DD3E-F447-8627-416AA5496DED}"/>
              </a:ext>
            </a:extLst>
          </p:cNvPr>
          <p:cNvSpPr/>
          <p:nvPr/>
        </p:nvSpPr>
        <p:spPr>
          <a:xfrm>
            <a:off x="253619" y="1278436"/>
            <a:ext cx="4830150" cy="1323439"/>
          </a:xfrm>
          <a:prstGeom prst="rect">
            <a:avLst/>
          </a:prstGeom>
        </p:spPr>
        <p:txBody>
          <a:bodyPr wrap="square">
            <a:spAutoFit/>
          </a:bodyPr>
          <a:lstStyle/>
          <a:p>
            <a:pPr algn="ctr"/>
            <a:r>
              <a:rPr lang="es-US" sz="2400" b="1" i="0" strike="noStrike" cap="none" spc="0" baseline="0" dirty="0">
                <a:solidFill>
                  <a:srgbClr val="000000"/>
                </a:solidFill>
                <a:effectLst/>
                <a:latin typeface="Century Gothic"/>
                <a:ea typeface="Century Gothic"/>
                <a:cs typeface="Century Gothic"/>
              </a:rPr>
              <a:t>Dígaselo a alguien de </a:t>
            </a:r>
            <a:r>
              <a:rPr lang="es-US" sz="2400" b="1" i="0" u="sng" strike="noStrike" cap="none" spc="0" baseline="0" dirty="0">
                <a:solidFill>
                  <a:srgbClr val="000000"/>
                </a:solidFill>
                <a:effectLst/>
                <a:uFill>
                  <a:solidFill>
                    <a:srgbClr val="000000"/>
                  </a:solidFill>
                </a:uFill>
                <a:latin typeface="Century Gothic"/>
                <a:ea typeface="Century Gothic"/>
                <a:cs typeface="Century Gothic"/>
              </a:rPr>
              <a:t>confianza</a:t>
            </a:r>
            <a:r>
              <a:rPr lang="es-US" sz="2400" b="0" i="0" strike="noStrike" cap="none" spc="0" baseline="0" dirty="0">
                <a:solidFill>
                  <a:srgbClr val="000000"/>
                </a:solidFill>
                <a:effectLst/>
                <a:latin typeface="Century Gothic"/>
                <a:ea typeface="Century Gothic"/>
                <a:cs typeface="Century Gothic"/>
              </a:rPr>
              <a:t>:</a:t>
            </a:r>
          </a:p>
          <a:p>
            <a:endParaRPr lang="en-US" sz="3200" i="1" dirty="0">
              <a:latin typeface="Century Gothic" panose="020B0502020202020204" pitchFamily="34" charset="0"/>
            </a:endParaRPr>
          </a:p>
        </p:txBody>
      </p:sp>
      <p:sp>
        <p:nvSpPr>
          <p:cNvPr id="7" name="Rectangle 6">
            <a:extLst>
              <a:ext uri="{FF2B5EF4-FFF2-40B4-BE49-F238E27FC236}">
                <a16:creationId xmlns:a16="http://schemas.microsoft.com/office/drawing/2014/main" id="{CB027F2D-2195-7840-AD88-DB9664484309}"/>
              </a:ext>
            </a:extLst>
          </p:cNvPr>
          <p:cNvSpPr/>
          <p:nvPr/>
        </p:nvSpPr>
        <p:spPr>
          <a:xfrm>
            <a:off x="256032" y="1708833"/>
            <a:ext cx="5480627" cy="2837475"/>
          </a:xfrm>
          <a:prstGeom prst="rect">
            <a:avLst/>
          </a:prstGeom>
        </p:spPr>
        <p:txBody>
          <a:bodyPr wrap="square">
            <a:spAutoFit/>
          </a:bodyPr>
          <a:lstStyle/>
          <a:p>
            <a:endParaRPr lang="en-US" sz="2000">
              <a:latin typeface="Century Gothic" panose="020B0502020202020204" pitchFamily="34" charset="0"/>
            </a:endParaRPr>
          </a:p>
          <a:p>
            <a:pPr marL="457200"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Familia </a:t>
            </a:r>
          </a:p>
          <a:p>
            <a:pPr marL="457200"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Amigos</a:t>
            </a:r>
          </a:p>
          <a:p>
            <a:pPr marL="457200"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Personas en la escuela</a:t>
            </a:r>
          </a:p>
          <a:p>
            <a:pPr marL="457200"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Las personas en el trabajo  </a:t>
            </a:r>
          </a:p>
          <a:p>
            <a:pPr marL="457200"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Facilitador independiente</a:t>
            </a:r>
          </a:p>
          <a:p>
            <a:pPr marL="457200"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Su coordinador de servicios</a:t>
            </a:r>
          </a:p>
          <a:p>
            <a:pPr marL="457200"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Profesionales médicos</a:t>
            </a:r>
          </a:p>
          <a:p>
            <a:pPr marL="457200" indent="-457200">
              <a:buFont typeface="Arial" panose="020B0604020202020204" pitchFamily="34" charset="0"/>
              <a:buChar char="•"/>
            </a:pPr>
            <a:endParaRPr lang="en-US" sz="2000">
              <a:latin typeface="Century Gothic" panose="020B0502020202020204" pitchFamily="34" charset="0"/>
            </a:endParaRPr>
          </a:p>
        </p:txBody>
      </p:sp>
      <p:sp>
        <p:nvSpPr>
          <p:cNvPr id="5" name="Rectangle 4">
            <a:extLst>
              <a:ext uri="{FF2B5EF4-FFF2-40B4-BE49-F238E27FC236}">
                <a16:creationId xmlns:a16="http://schemas.microsoft.com/office/drawing/2014/main" id="{93EA284F-E1A7-C141-BC3B-7CB2A64BF911}"/>
              </a:ext>
            </a:extLst>
          </p:cNvPr>
          <p:cNvSpPr/>
          <p:nvPr/>
        </p:nvSpPr>
        <p:spPr>
          <a:xfrm>
            <a:off x="6555856" y="2067821"/>
            <a:ext cx="6102096" cy="1922161"/>
          </a:xfrm>
          <a:prstGeom prst="rect">
            <a:avLst/>
          </a:prstGeom>
        </p:spPr>
        <p:txBody>
          <a:bodyPr>
            <a:spAutoFit/>
          </a:bodyPr>
          <a:lstStyle/>
          <a:p>
            <a:pPr marL="457200"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Garantice su seguridad</a:t>
            </a:r>
          </a:p>
          <a:p>
            <a:pPr marL="457200"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Informe a las personas apropiadas</a:t>
            </a:r>
          </a:p>
          <a:p>
            <a:pPr marL="914400" lvl="1"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Los servicios de protección para adultos</a:t>
            </a:r>
          </a:p>
          <a:p>
            <a:pPr marL="914400" lvl="1"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Los servicios de protección infantil</a:t>
            </a:r>
          </a:p>
          <a:p>
            <a:pPr marL="914400" lvl="1"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La policía local</a:t>
            </a:r>
          </a:p>
          <a:p>
            <a:pPr marL="914400" lvl="1" indent="-457200">
              <a:buFont typeface="Arial" panose="020B0604020202020204" pitchFamily="34" charset="0"/>
              <a:buChar char="•"/>
            </a:pPr>
            <a:r>
              <a:rPr lang="es-US" sz="2000" b="0" i="0" strike="noStrike" cap="none" spc="0" baseline="0">
                <a:solidFill>
                  <a:srgbClr val="000000"/>
                </a:solidFill>
                <a:effectLst/>
                <a:latin typeface="Century Gothic"/>
                <a:ea typeface="Century Gothic"/>
                <a:cs typeface="Century Gothic"/>
              </a:rPr>
              <a:t>Su centro regional</a:t>
            </a:r>
          </a:p>
        </p:txBody>
      </p:sp>
      <p:sp>
        <p:nvSpPr>
          <p:cNvPr id="8" name="Rectangle 7">
            <a:extLst>
              <a:ext uri="{FF2B5EF4-FFF2-40B4-BE49-F238E27FC236}">
                <a16:creationId xmlns:a16="http://schemas.microsoft.com/office/drawing/2014/main" id="{FEB0E9DF-DDDE-7C4C-BAD0-C2310B355D13}"/>
              </a:ext>
            </a:extLst>
          </p:cNvPr>
          <p:cNvSpPr/>
          <p:nvPr/>
        </p:nvSpPr>
        <p:spPr>
          <a:xfrm>
            <a:off x="6580039" y="1278436"/>
            <a:ext cx="3294008" cy="461665"/>
          </a:xfrm>
          <a:prstGeom prst="rect">
            <a:avLst/>
          </a:prstGeom>
        </p:spPr>
        <p:txBody>
          <a:bodyPr wrap="square">
            <a:spAutoFit/>
          </a:bodyPr>
          <a:lstStyle/>
          <a:p>
            <a:r>
              <a:rPr lang="es-US" sz="2400" b="1" i="0" strike="noStrike" cap="none" spc="0" baseline="0" dirty="0">
                <a:solidFill>
                  <a:srgbClr val="000000"/>
                </a:solidFill>
                <a:effectLst/>
                <a:latin typeface="Century Gothic"/>
                <a:ea typeface="Century Gothic"/>
                <a:cs typeface="Century Gothic"/>
              </a:rPr>
              <a:t>Ellos le darán </a:t>
            </a:r>
            <a:r>
              <a:rPr lang="es-US" sz="2400" b="1" i="0" u="sng" strike="noStrike" cap="none" spc="0" baseline="0" dirty="0">
                <a:solidFill>
                  <a:srgbClr val="000000"/>
                </a:solidFill>
                <a:effectLst/>
                <a:uFill>
                  <a:solidFill>
                    <a:srgbClr val="000000"/>
                  </a:solidFill>
                </a:uFill>
                <a:latin typeface="Century Gothic"/>
                <a:ea typeface="Century Gothic"/>
                <a:cs typeface="Century Gothic"/>
              </a:rPr>
              <a:t>ayuda</a:t>
            </a:r>
            <a:r>
              <a:rPr lang="es-US" sz="2400" b="1" i="0" strike="noStrike" cap="none" spc="0" baseline="0" dirty="0">
                <a:solidFill>
                  <a:srgbClr val="000000"/>
                </a:solidFill>
                <a:effectLst/>
                <a:latin typeface="Century Gothic"/>
                <a:ea typeface="Century Gothic"/>
                <a:cs typeface="Century Gothic"/>
              </a:rPr>
              <a:t>:</a:t>
            </a:r>
          </a:p>
        </p:txBody>
      </p:sp>
      <p:pic>
        <p:nvPicPr>
          <p:cNvPr id="9" name="Picture 8">
            <a:extLst>
              <a:ext uri="{FF2B5EF4-FFF2-40B4-BE49-F238E27FC236}">
                <a16:creationId xmlns:a16="http://schemas.microsoft.com/office/drawing/2014/main" id="{29E9BA0D-C05D-C048-A6CD-B4BE57FEB951}"/>
              </a:ext>
            </a:extLst>
          </p:cNvPr>
          <p:cNvPicPr>
            <a:picLocks noChangeAspect="1"/>
          </p:cNvPicPr>
          <p:nvPr/>
        </p:nvPicPr>
        <p:blipFill>
          <a:blip r:embed="rId3"/>
          <a:srcRect l="-24541" t="-12826" r="-25459" b="-12826"/>
          <a:stretch>
            <a:fillRect/>
          </a:stretch>
        </p:blipFill>
        <p:spPr>
          <a:xfrm>
            <a:off x="-253943" y="4474787"/>
            <a:ext cx="4193868" cy="3923771"/>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C2B08C2-32AF-1540-AD74-2EE7A05138FC}"/>
              </a:ext>
            </a:extLst>
          </p:cNvPr>
          <p:cNvSpPr txBox="1"/>
          <p:nvPr/>
        </p:nvSpPr>
        <p:spPr>
          <a:xfrm>
            <a:off x="5650992" y="5888736"/>
            <a:ext cx="184731" cy="369332"/>
          </a:xfrm>
          <a:prstGeom prst="rect">
            <a:avLst/>
          </a:prstGeom>
          <a:noFill/>
        </p:spPr>
        <p:txBody>
          <a:bodyPr wrap="none" rtlCol="0">
            <a:spAutoFit/>
          </a:bodyPr>
          <a:lstStyle/>
          <a:p>
            <a:pPr algn="l" defTabSz="914400" rtl="0" eaLnBrk="1" latinLnBrk="0" hangingPunct="1">
              <a:lnSpc>
                <a:spcPct val="90000"/>
              </a:lnSpc>
              <a:spcBef>
                <a:spcPct val="0"/>
              </a:spcBef>
              <a:buNone/>
            </a:pPr>
            <a:endParaRPr lang="en-US" sz="2000" kern="1200">
              <a:solidFill>
                <a:schemeClr val="accent5">
                  <a:lumMod val="50000"/>
                </a:schemeClr>
              </a:solidFill>
              <a:latin typeface="Century Gothic" panose="020B0502020202020204" pitchFamily="34" charset="0"/>
              <a:ea typeface="+mj-ea"/>
              <a:cs typeface="+mj-cs"/>
            </a:endParaRPr>
          </a:p>
        </p:txBody>
      </p:sp>
      <p:pic>
        <p:nvPicPr>
          <p:cNvPr id="12" name="Picture 11">
            <a:extLst>
              <a:ext uri="{FF2B5EF4-FFF2-40B4-BE49-F238E27FC236}">
                <a16:creationId xmlns:a16="http://schemas.microsoft.com/office/drawing/2014/main" id="{07CA6F97-75C9-0E41-B8D7-A5E1192B7BB3}"/>
              </a:ext>
            </a:extLst>
          </p:cNvPr>
          <p:cNvPicPr>
            <a:picLocks noChangeAspect="1"/>
          </p:cNvPicPr>
          <p:nvPr/>
        </p:nvPicPr>
        <p:blipFill>
          <a:blip r:embed="rId4"/>
          <a:srcRect l="-23000" t="-11017" r="-23000" b="-58719"/>
          <a:stretch>
            <a:fillRect/>
          </a:stretch>
        </p:blipFill>
        <p:spPr>
          <a:xfrm>
            <a:off x="3970460" y="4365800"/>
            <a:ext cx="4254939" cy="3957364"/>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Text Placeholder 1">
            <a:extLst>
              <a:ext uri="{FF2B5EF4-FFF2-40B4-BE49-F238E27FC236}">
                <a16:creationId xmlns:a16="http://schemas.microsoft.com/office/drawing/2014/main" id="{EACEAF32-0B05-D049-A1D6-FD175FC6E8F3}"/>
              </a:ext>
            </a:extLst>
          </p:cNvPr>
          <p:cNvSpPr>
            <a:spLocks noGrp="1"/>
          </p:cNvSpPr>
          <p:nvPr>
            <p:ph type="body" sz="quarter" idx="13"/>
          </p:nvPr>
        </p:nvSpPr>
        <p:spPr>
          <a:xfrm>
            <a:off x="105673" y="100838"/>
            <a:ext cx="6847181" cy="494342"/>
          </a:xfrm>
        </p:spPr>
        <p:txBody>
          <a:bodyPr/>
          <a:lstStyle/>
          <a:p>
            <a:r>
              <a:rPr lang="es-US" sz="2800" b="0" i="0" strike="noStrike" cap="none" spc="0" baseline="0">
                <a:solidFill>
                  <a:srgbClr val="222A35"/>
                </a:solidFill>
                <a:effectLst/>
                <a:latin typeface="Century Gothic"/>
                <a:ea typeface="Century Gothic"/>
                <a:cs typeface="Century Gothic"/>
              </a:rPr>
              <a:t>SUS DERECHOS Y SU SEGURIDAD</a:t>
            </a:r>
          </a:p>
        </p:txBody>
      </p:sp>
      <p:pic>
        <p:nvPicPr>
          <p:cNvPr id="2" name="Picture 1" descr="File:Emoji u1f693.svg - Wiktionary"/>
          <p:cNvPicPr>
            <a:picLocks noChangeAspect="1"/>
          </p:cNvPicPr>
          <p:nvPr/>
        </p:nvPicPr>
        <p:blipFill>
          <a:blip r:embed="rId5">
            <a:extLst>
              <a:ext uri="{28A0092B-C50C-407E-A947-70E740481C1C}">
                <a14:useLocalDpi xmlns:a14="http://schemas.microsoft.com/office/drawing/2010/main" val="0"/>
              </a:ext>
            </a:extLst>
          </a:blip>
          <a:srcRect l="-3952" t="9618" r="-6420" b="-22942"/>
          <a:stretch>
            <a:fillRect/>
          </a:stretch>
        </p:blipFill>
        <p:spPr>
          <a:xfrm>
            <a:off x="8255934" y="4416033"/>
            <a:ext cx="3936066" cy="40412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570619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tretch>
            <a:fillRect t="12000" b="-50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4FFC79-5BEB-3244-A84F-3E90F5C61842}"/>
              </a:ext>
            </a:extLst>
          </p:cNvPr>
          <p:cNvSpPr txBox="1"/>
          <p:nvPr/>
        </p:nvSpPr>
        <p:spPr>
          <a:xfrm>
            <a:off x="110210" y="595179"/>
            <a:ext cx="1995047"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REVISIÓN</a:t>
            </a:r>
          </a:p>
        </p:txBody>
      </p:sp>
      <p:sp>
        <p:nvSpPr>
          <p:cNvPr id="10" name="Rectangle 9">
            <a:extLst>
              <a:ext uri="{FF2B5EF4-FFF2-40B4-BE49-F238E27FC236}">
                <a16:creationId xmlns:a16="http://schemas.microsoft.com/office/drawing/2014/main" id="{02433F78-0CAE-4349-B18F-2997B88E9667}"/>
              </a:ext>
            </a:extLst>
          </p:cNvPr>
          <p:cNvSpPr/>
          <p:nvPr/>
        </p:nvSpPr>
        <p:spPr>
          <a:xfrm>
            <a:off x="1956817" y="1555802"/>
            <a:ext cx="8539733" cy="4619929"/>
          </a:xfrm>
          <a:prstGeom prst="rect">
            <a:avLst/>
          </a:prstGeom>
          <a:solidFill>
            <a:schemeClr val="tx1">
              <a:lumMod val="75000"/>
              <a:lumOff val="25000"/>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a:extLst>
              <a:ext uri="{FF2B5EF4-FFF2-40B4-BE49-F238E27FC236}">
                <a16:creationId xmlns:a16="http://schemas.microsoft.com/office/drawing/2014/main" id="{51C37F5F-3D14-9E42-979A-5CAC4CC9596F}"/>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SUS DERECHOS Y SU SEGURIDAD</a:t>
            </a:r>
          </a:p>
        </p:txBody>
      </p:sp>
      <p:sp>
        <p:nvSpPr>
          <p:cNvPr id="13" name="Rectangle 12"/>
          <p:cNvSpPr/>
          <p:nvPr/>
        </p:nvSpPr>
        <p:spPr>
          <a:xfrm>
            <a:off x="2103264" y="1832331"/>
            <a:ext cx="8194625" cy="4106339"/>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262114" y="1929596"/>
            <a:ext cx="6361313" cy="1080071"/>
          </a:xfrm>
          <a:prstGeom prst="rect">
            <a:avLst/>
          </a:prstGeom>
          <a:noFill/>
        </p:spPr>
        <p:txBody>
          <a:bodyPr wrap="square" rtlCol="0">
            <a:spAutoFit/>
          </a:bodyPr>
          <a:lstStyle/>
          <a:p>
            <a:pPr algn="ctr">
              <a:lnSpc>
                <a:spcPct val="90000"/>
              </a:lnSpc>
              <a:spcBef>
                <a:spcPct val="0"/>
              </a:spcBef>
            </a:pPr>
            <a:r>
              <a:rPr lang="es-US" sz="3600" b="1" i="0" strike="noStrike" cap="none" spc="0" baseline="0">
                <a:solidFill>
                  <a:srgbClr val="181717"/>
                </a:solidFill>
                <a:effectLst/>
                <a:latin typeface="Century Gothic"/>
                <a:ea typeface="Century Gothic"/>
                <a:cs typeface="Century Gothic"/>
              </a:rPr>
              <a:t>REVISAR SUS DERECHOS Y SEGURIDAD </a:t>
            </a:r>
          </a:p>
        </p:txBody>
      </p:sp>
      <p:sp>
        <p:nvSpPr>
          <p:cNvPr id="15" name="Rectangle 14">
            <a:extLst>
              <a:ext uri="{FF2B5EF4-FFF2-40B4-BE49-F238E27FC236}">
                <a16:creationId xmlns:a16="http://schemas.microsoft.com/office/drawing/2014/main" id="{8F85DE81-275F-4240-8577-4CE64808BEAB}"/>
              </a:ext>
            </a:extLst>
          </p:cNvPr>
          <p:cNvSpPr/>
          <p:nvPr/>
        </p:nvSpPr>
        <p:spPr>
          <a:xfrm>
            <a:off x="2463196" y="2721531"/>
            <a:ext cx="7564662" cy="2288286"/>
          </a:xfrm>
          <a:prstGeom prst="rect">
            <a:avLst/>
          </a:prstGeom>
        </p:spPr>
        <p:txBody>
          <a:bodyPr wrap="square">
            <a:spAutoFit/>
          </a:bodyPr>
          <a:lstStyle/>
          <a:p>
            <a:pPr marL="457200" indent="-457200">
              <a:buFont typeface="Wingdings" panose="05000000000000000000" pitchFamily="2" charset="2"/>
              <a:buChar char="ü"/>
            </a:pPr>
            <a:endParaRPr lang="en-US" sz="2400">
              <a:latin typeface="Century Gothic" panose="020B0502020202020204" pitchFamily="34" charset="0"/>
            </a:endParaRPr>
          </a:p>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Sus derechos </a:t>
            </a:r>
          </a:p>
          <a:p>
            <a:endParaRPr lang="en-US" sz="2400">
              <a:latin typeface="Century Gothic" panose="020B0502020202020204" pitchFamily="34" charset="0"/>
            </a:endParaRPr>
          </a:p>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Verificaciones de antecedentes penales</a:t>
            </a:r>
          </a:p>
          <a:p>
            <a:endParaRPr lang="en-US" sz="2400">
              <a:latin typeface="Century Gothic" panose="020B0502020202020204" pitchFamily="34" charset="0"/>
            </a:endParaRPr>
          </a:p>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Reconocer y denunciar el abuso</a:t>
            </a:r>
          </a:p>
        </p:txBody>
      </p:sp>
    </p:spTree>
    <p:extLst>
      <p:ext uri="{BB962C8B-B14F-4D97-AF65-F5344CB8AC3E}">
        <p14:creationId xmlns:p14="http://schemas.microsoft.com/office/powerpoint/2010/main" val="13306638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5899998" cy="1460500"/>
          </a:xfrm>
        </p:spPr>
        <p:txBody>
          <a:bodyPr>
            <a:noAutofit/>
          </a:bodyPr>
          <a:lstStyle/>
          <a:p>
            <a:r>
              <a:rPr lang="es-US" sz="4400" b="0" i="0" strike="noStrike" cap="none" spc="0" baseline="0">
                <a:solidFill>
                  <a:srgbClr val="203864"/>
                </a:solidFill>
                <a:effectLst/>
                <a:latin typeface="Century Gothic"/>
                <a:ea typeface="Century Gothic"/>
                <a:cs typeface="Century Gothic"/>
              </a:rPr>
              <a:t>PRÓXIMOS PASOS</a:t>
            </a:r>
          </a:p>
        </p:txBody>
      </p:sp>
      <p:grpSp>
        <p:nvGrpSpPr>
          <p:cNvPr id="17" name="Group 16">
            <a:extLst>
              <a:ext uri="{FF2B5EF4-FFF2-40B4-BE49-F238E27FC236}">
                <a16:creationId xmlns:a16="http://schemas.microsoft.com/office/drawing/2014/main" id="{B3F0C6E6-8224-3A42-ADBF-AB728E989F86}"/>
              </a:ext>
            </a:extLst>
          </p:cNvPr>
          <p:cNvGrpSpPr/>
          <p:nvPr/>
        </p:nvGrpSpPr>
        <p:grpSpPr>
          <a:xfrm>
            <a:off x="7316332" y="2454667"/>
            <a:ext cx="3579183" cy="4646092"/>
            <a:chOff x="7316332" y="2967282"/>
            <a:chExt cx="3579183" cy="4646092"/>
          </a:xfrm>
        </p:grpSpPr>
        <p:grpSp>
          <p:nvGrpSpPr>
            <p:cNvPr id="18" name="Group 17">
              <a:extLst>
                <a:ext uri="{FF2B5EF4-FFF2-40B4-BE49-F238E27FC236}">
                  <a16:creationId xmlns:a16="http://schemas.microsoft.com/office/drawing/2014/main" id="{321819CE-00D7-0E4A-A959-467B9F5C5291}"/>
                </a:ext>
              </a:extLst>
            </p:cNvPr>
            <p:cNvGrpSpPr/>
            <p:nvPr/>
          </p:nvGrpSpPr>
          <p:grpSpPr>
            <a:xfrm>
              <a:off x="7316332" y="2967282"/>
              <a:ext cx="3579183" cy="4646092"/>
              <a:chOff x="1763121" y="3966472"/>
              <a:chExt cx="3579183" cy="4148786"/>
            </a:xfrm>
          </p:grpSpPr>
          <p:sp>
            <p:nvSpPr>
              <p:cNvPr id="21" name="Rectangle 20">
                <a:extLst>
                  <a:ext uri="{FF2B5EF4-FFF2-40B4-BE49-F238E27FC236}">
                    <a16:creationId xmlns:a16="http://schemas.microsoft.com/office/drawing/2014/main" id="{8A1E20E6-3A2B-0C46-B8FA-AC6E3EAAB3AC}"/>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E6E64A-CF6B-914F-845D-4E122F858F2A}"/>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B274BE86-85AA-AC4D-BEA7-320C3DDF4B00}"/>
                </a:ext>
              </a:extLst>
            </p:cNvPr>
            <p:cNvSpPr txBox="1"/>
            <p:nvPr/>
          </p:nvSpPr>
          <p:spPr>
            <a:xfrm>
              <a:off x="7551339" y="4838955"/>
              <a:ext cx="3253818" cy="2142125"/>
            </a:xfrm>
            <a:prstGeom prst="rect">
              <a:avLst/>
            </a:prstGeom>
            <a:noFill/>
          </p:spPr>
          <p:txBody>
            <a:bodyPr wrap="square" rtlCol="0">
              <a:spAutoFit/>
            </a:bodyPr>
            <a:lstStyle/>
            <a:p>
              <a:pPr>
                <a:lnSpc>
                  <a:spcPct val="90000"/>
                </a:lnSpc>
                <a:spcBef>
                  <a:spcPct val="0"/>
                </a:spcBef>
              </a:pPr>
              <a:r>
                <a:rPr lang="es-US" sz="1600" b="1" i="0" strike="noStrike" cap="none" spc="0" baseline="0" dirty="0">
                  <a:solidFill>
                    <a:srgbClr val="203864"/>
                  </a:solidFill>
                  <a:effectLst/>
                  <a:latin typeface="Century Gothic"/>
                  <a:ea typeface="Century Gothic"/>
                  <a:cs typeface="Century Gothic"/>
                </a:rPr>
                <a:t>PAPELES Y RESPONSABILIDADES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Usted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Familia/círculo de apoyo</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Coordinador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Servicio de gestión financiera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Proveedor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Facilitador independiente</a:t>
              </a:r>
            </a:p>
            <a:p>
              <a:pPr marL="342900" indent="-342900">
                <a:lnSpc>
                  <a:spcPct val="90000"/>
                </a:lnSpc>
                <a:spcBef>
                  <a:spcPct val="0"/>
                </a:spcBef>
                <a:buFont typeface="Arial" panose="020B0604020202020204" pitchFamily="34" charset="0"/>
                <a:buChar char="•"/>
              </a:pPr>
              <a:endParaRPr lang="en-US" dirty="0">
                <a:solidFill>
                  <a:schemeClr val="bg1"/>
                </a:solidFill>
                <a:latin typeface="Century Gothic" panose="020B0502020202020204" pitchFamily="34" charset="0"/>
                <a:ea typeface="+mj-ea"/>
                <a:cs typeface="+mj-cs"/>
              </a:endParaRPr>
            </a:p>
          </p:txBody>
        </p:sp>
        <p:sp>
          <p:nvSpPr>
            <p:cNvPr id="20" name="TextBox 19">
              <a:extLst>
                <a:ext uri="{FF2B5EF4-FFF2-40B4-BE49-F238E27FC236}">
                  <a16:creationId xmlns:a16="http://schemas.microsoft.com/office/drawing/2014/main" id="{1718428E-8A16-E540-9060-6D39DEF33BA6}"/>
                </a:ext>
              </a:extLst>
            </p:cNvPr>
            <p:cNvSpPr txBox="1"/>
            <p:nvPr/>
          </p:nvSpPr>
          <p:spPr>
            <a:xfrm>
              <a:off x="7551339" y="3127359"/>
              <a:ext cx="3112279" cy="1821476"/>
            </a:xfrm>
            <a:prstGeom prst="rect">
              <a:avLst/>
            </a:prstGeom>
            <a:noFill/>
          </p:spPr>
          <p:txBody>
            <a:bodyPr wrap="square" rtlCol="0">
              <a:spAutoFit/>
            </a:bodyPr>
            <a:lstStyle/>
            <a:p>
              <a:r>
                <a:rPr lang="es-US" sz="1800" b="1" i="0" strike="noStrike" cap="none" spc="0" baseline="0">
                  <a:solidFill>
                    <a:srgbClr val="203864"/>
                  </a:solidFill>
                  <a:effectLst/>
                  <a:latin typeface="Century Gothic"/>
                  <a:ea typeface="Century Gothic"/>
                  <a:cs typeface="Century Gothic"/>
                </a:rPr>
                <a:t>5 PRINCIPIOS</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Libertad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Autoridad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Apoyo </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Responsabilidad </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Confirmación  </a:t>
              </a:r>
            </a:p>
            <a:p>
              <a:pPr algn="l" defTabSz="914400" rtl="0" eaLnBrk="1" latinLnBrk="0" hangingPunct="1">
                <a:lnSpc>
                  <a:spcPct val="90000"/>
                </a:lnSpc>
                <a:spcBef>
                  <a:spcPct val="0"/>
                </a:spcBef>
                <a:buNone/>
              </a:pPr>
              <a:endParaRPr lang="en-US" sz="160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421636147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tretch>
            <a:fillRect t="-9000" b="-9000"/>
          </a:stretch>
        </a:blipFill>
        <a:effectLst/>
      </p:bgPr>
    </p:bg>
    <p:spTree>
      <p:nvGrpSpPr>
        <p:cNvPr id="1" name=""/>
        <p:cNvGrpSpPr/>
        <p:nvPr/>
      </p:nvGrpSpPr>
      <p:grpSpPr>
        <a:xfrm>
          <a:off x="0" y="0"/>
          <a:ext cx="0" cy="0"/>
          <a:chOff x="0" y="0"/>
          <a:chExt cx="0" cy="0"/>
        </a:xfrm>
      </p:grpSpPr>
      <p:sp>
        <p:nvSpPr>
          <p:cNvPr id="16" name="Isosceles Triangle 15"/>
          <p:cNvSpPr/>
          <p:nvPr/>
        </p:nvSpPr>
        <p:spPr>
          <a:xfrm rot="9220213">
            <a:off x="-601180" y="4082030"/>
            <a:ext cx="15108069"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38737" y="2007261"/>
            <a:ext cx="8945217" cy="467752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838738" y="2150136"/>
            <a:ext cx="8945216" cy="590931"/>
          </a:xfrm>
          <a:prstGeom prst="rect">
            <a:avLst/>
          </a:prstGeom>
          <a:noFill/>
        </p:spPr>
        <p:txBody>
          <a:bodyPr wrap="square" rtlCol="0">
            <a:spAutoFit/>
          </a:bodyPr>
          <a:lstStyle/>
          <a:p>
            <a:pPr algn="ctr">
              <a:lnSpc>
                <a:spcPct val="90000"/>
              </a:lnSpc>
              <a:spcBef>
                <a:spcPct val="0"/>
              </a:spcBef>
            </a:pPr>
            <a:r>
              <a:rPr lang="es-US" sz="3600" b="1" i="0" strike="noStrike" cap="none" spc="0" baseline="0" dirty="0">
                <a:solidFill>
                  <a:srgbClr val="181717"/>
                </a:solidFill>
                <a:effectLst/>
                <a:latin typeface="Century Gothic"/>
                <a:ea typeface="Century Gothic"/>
                <a:cs typeface="Century Gothic"/>
              </a:rPr>
              <a:t>VISIÓN GENERAL</a:t>
            </a:r>
          </a:p>
        </p:txBody>
      </p:sp>
      <p:sp>
        <p:nvSpPr>
          <p:cNvPr id="11" name="Text Placeholder 1">
            <a:extLst>
              <a:ext uri="{FF2B5EF4-FFF2-40B4-BE49-F238E27FC236}">
                <a16:creationId xmlns:a16="http://schemas.microsoft.com/office/drawing/2014/main" id="{863255E0-38C4-1F48-93AD-B561EADF32F2}"/>
              </a:ext>
            </a:extLst>
          </p:cNvPr>
          <p:cNvSpPr>
            <a:spLocks noGrp="1"/>
          </p:cNvSpPr>
          <p:nvPr>
            <p:ph type="body" sz="quarter" idx="13"/>
          </p:nvPr>
        </p:nvSpPr>
        <p:spPr>
          <a:xfrm>
            <a:off x="105673" y="100837"/>
            <a:ext cx="6847181" cy="862561"/>
          </a:xfrm>
        </p:spPr>
        <p:txBody>
          <a:bodyPr/>
          <a:lstStyle/>
          <a:p>
            <a:r>
              <a:rPr lang="es-US" sz="2800" b="0" i="0" strike="noStrike" cap="none" spc="0" baseline="0">
                <a:solidFill>
                  <a:srgbClr val="222A35"/>
                </a:solidFill>
                <a:effectLst/>
                <a:latin typeface="Century Gothic"/>
                <a:ea typeface="Century Gothic"/>
                <a:cs typeface="Century Gothic"/>
              </a:rPr>
              <a:t>PRÓXIMOS PASOS</a:t>
            </a:r>
          </a:p>
        </p:txBody>
      </p:sp>
      <p:sp>
        <p:nvSpPr>
          <p:cNvPr id="9" name="TextBox 8">
            <a:extLst>
              <a:ext uri="{FF2B5EF4-FFF2-40B4-BE49-F238E27FC236}">
                <a16:creationId xmlns:a16="http://schemas.microsoft.com/office/drawing/2014/main" id="{5D4FFC79-5BEB-3244-A84F-3E90F5C61842}"/>
              </a:ext>
            </a:extLst>
          </p:cNvPr>
          <p:cNvSpPr txBox="1"/>
          <p:nvPr/>
        </p:nvSpPr>
        <p:spPr>
          <a:xfrm>
            <a:off x="114300" y="595179"/>
            <a:ext cx="3213771"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VISIÓN GENERAL</a:t>
            </a:r>
          </a:p>
        </p:txBody>
      </p:sp>
      <p:sp>
        <p:nvSpPr>
          <p:cNvPr id="12" name="Rectangle 11">
            <a:extLst>
              <a:ext uri="{FF2B5EF4-FFF2-40B4-BE49-F238E27FC236}">
                <a16:creationId xmlns:a16="http://schemas.microsoft.com/office/drawing/2014/main" id="{B1579C8F-716D-B34E-A7F6-4CF9A41B7784}"/>
              </a:ext>
            </a:extLst>
          </p:cNvPr>
          <p:cNvSpPr/>
          <p:nvPr/>
        </p:nvSpPr>
        <p:spPr>
          <a:xfrm>
            <a:off x="2092183" y="2871776"/>
            <a:ext cx="8446763" cy="3508705"/>
          </a:xfrm>
          <a:prstGeom prst="rect">
            <a:avLst/>
          </a:prstGeom>
        </p:spPr>
        <p:txBody>
          <a:bodyPr wrap="square">
            <a:spAutoFit/>
          </a:bodyPr>
          <a:lstStyle/>
          <a:p>
            <a:pPr marL="457200" indent="-457200">
              <a:buFont typeface="Wingdings" panose="05000000000000000000" pitchFamily="2" charset="2"/>
              <a:buChar char="ü"/>
            </a:pPr>
            <a:r>
              <a:rPr lang="es-US" sz="2800" b="0" i="0" strike="noStrike" cap="none" spc="0" baseline="0">
                <a:solidFill>
                  <a:srgbClr val="000000"/>
                </a:solidFill>
                <a:effectLst/>
                <a:latin typeface="Century Gothic"/>
                <a:ea typeface="Century Gothic"/>
                <a:cs typeface="Century Gothic"/>
              </a:rPr>
              <a:t>PLANES DEL CENTRO REGIONAL</a:t>
            </a:r>
          </a:p>
          <a:p>
            <a:endParaRPr lang="en-US" sz="2800">
              <a:latin typeface="Century Gothic" panose="020B0502020202020204" pitchFamily="34" charset="0"/>
            </a:endParaRPr>
          </a:p>
          <a:p>
            <a:pPr marL="457200" indent="-457200">
              <a:buFont typeface="Wingdings" panose="05000000000000000000" pitchFamily="2" charset="2"/>
              <a:buChar char="ü"/>
            </a:pPr>
            <a:r>
              <a:rPr lang="es-US" sz="2800" b="0" i="0" strike="noStrike" cap="none" spc="0" baseline="0">
                <a:solidFill>
                  <a:srgbClr val="000000"/>
                </a:solidFill>
                <a:effectLst/>
                <a:latin typeface="Century Gothic"/>
                <a:ea typeface="Century Gothic"/>
                <a:cs typeface="Century Gothic"/>
              </a:rPr>
              <a:t>COMITÉ CONSULTIVO LOCAL</a:t>
            </a:r>
          </a:p>
          <a:p>
            <a:endParaRPr lang="en-US" sz="2800">
              <a:latin typeface="Century Gothic" panose="020B0502020202020204" pitchFamily="34" charset="0"/>
            </a:endParaRPr>
          </a:p>
          <a:p>
            <a:pPr marL="457200" indent="-457200">
              <a:buFont typeface="Wingdings" panose="05000000000000000000" pitchFamily="2" charset="2"/>
              <a:buChar char="ü"/>
            </a:pPr>
            <a:r>
              <a:rPr lang="es-US" sz="2800" b="0" i="0" strike="noStrike" cap="none" spc="0" baseline="0">
                <a:solidFill>
                  <a:srgbClr val="000000"/>
                </a:solidFill>
                <a:effectLst/>
                <a:latin typeface="Century Gothic"/>
                <a:ea typeface="Century Gothic"/>
                <a:cs typeface="Century Gothic"/>
              </a:rPr>
              <a:t>RECURSOS DE AUTODETERMINACIÓN</a:t>
            </a:r>
          </a:p>
          <a:p>
            <a:endParaRPr lang="en-US" sz="2800">
              <a:latin typeface="Century Gothic" panose="020B0502020202020204" pitchFamily="34" charset="0"/>
            </a:endParaRPr>
          </a:p>
          <a:p>
            <a:pPr marL="457200" indent="-457200">
              <a:buFont typeface="Wingdings" panose="05000000000000000000" pitchFamily="2" charset="2"/>
              <a:buChar char="ü"/>
            </a:pPr>
            <a:r>
              <a:rPr lang="es-US" sz="2800" b="0" i="0" strike="noStrike" cap="none" spc="0" baseline="0">
                <a:solidFill>
                  <a:srgbClr val="000000"/>
                </a:solidFill>
                <a:effectLst/>
                <a:latin typeface="Century Gothic"/>
                <a:ea typeface="Century Gothic"/>
                <a:cs typeface="Century Gothic"/>
              </a:rPr>
              <a:t>RECURSOS COMUNITARIOS DE AUTODETERMINACIÓN</a:t>
            </a:r>
          </a:p>
        </p:txBody>
      </p:sp>
    </p:spTree>
    <p:extLst>
      <p:ext uri="{BB962C8B-B14F-4D97-AF65-F5344CB8AC3E}">
        <p14:creationId xmlns:p14="http://schemas.microsoft.com/office/powerpoint/2010/main" val="287951186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PRÓXIMOS PASOS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502376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PLAN DEL CENTRO REGIONAL</a:t>
            </a:r>
          </a:p>
        </p:txBody>
      </p:sp>
      <p:sp>
        <p:nvSpPr>
          <p:cNvPr id="3" name="Rectangle 2">
            <a:extLst>
              <a:ext uri="{FF2B5EF4-FFF2-40B4-BE49-F238E27FC236}">
                <a16:creationId xmlns:a16="http://schemas.microsoft.com/office/drawing/2014/main" id="{C0F880C3-6EAC-4A47-B470-9DBC129BDBDE}"/>
              </a:ext>
            </a:extLst>
          </p:cNvPr>
          <p:cNvSpPr/>
          <p:nvPr/>
        </p:nvSpPr>
        <p:spPr>
          <a:xfrm>
            <a:off x="1080008" y="2178549"/>
            <a:ext cx="9882834" cy="1261884"/>
          </a:xfrm>
          <a:prstGeom prst="rect">
            <a:avLst/>
          </a:prstGeom>
        </p:spPr>
        <p:txBody>
          <a:bodyPr wrap="none">
            <a:spAutoFit/>
          </a:bodyPr>
          <a:lstStyle/>
          <a:p>
            <a:pPr algn="ctr"/>
            <a:r>
              <a:rPr lang="es-US" sz="4400" b="0" i="0" strike="noStrike" cap="none" spc="0" baseline="0" dirty="0">
                <a:solidFill>
                  <a:srgbClr val="000000"/>
                </a:solidFill>
                <a:effectLst/>
                <a:latin typeface="Century Gothic"/>
                <a:ea typeface="Century Gothic"/>
                <a:cs typeface="Century Gothic"/>
              </a:rPr>
              <a:t>MARCADOR DE POSICIÓN: </a:t>
            </a:r>
          </a:p>
          <a:p>
            <a:pPr algn="ctr"/>
            <a:r>
              <a:rPr lang="es-US" sz="3200" b="0" i="0" strike="noStrike" cap="none" spc="0" baseline="0" dirty="0">
                <a:solidFill>
                  <a:srgbClr val="000000"/>
                </a:solidFill>
                <a:effectLst/>
                <a:latin typeface="Century Gothic"/>
                <a:ea typeface="Century Gothic"/>
                <a:cs typeface="Century Gothic"/>
              </a:rPr>
              <a:t>Los planes para cada centro regional específico</a:t>
            </a:r>
          </a:p>
        </p:txBody>
      </p:sp>
    </p:spTree>
    <p:extLst>
      <p:ext uri="{BB962C8B-B14F-4D97-AF65-F5344CB8AC3E}">
        <p14:creationId xmlns:p14="http://schemas.microsoft.com/office/powerpoint/2010/main" val="396314639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PRÓXIMOS PASOS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09" y="595179"/>
            <a:ext cx="715736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GRUPOS CONSULTIVOS LOCALES DE SDP</a:t>
            </a:r>
          </a:p>
        </p:txBody>
      </p:sp>
      <p:sp>
        <p:nvSpPr>
          <p:cNvPr id="6" name="Content Placeholder 2">
            <a:extLst>
              <a:ext uri="{FF2B5EF4-FFF2-40B4-BE49-F238E27FC236}">
                <a16:creationId xmlns:a16="http://schemas.microsoft.com/office/drawing/2014/main" id="{99F5C76E-F8C3-2C43-9C9D-5EE7BA85C0A4}"/>
              </a:ext>
            </a:extLst>
          </p:cNvPr>
          <p:cNvSpPr txBox="1"/>
          <p:nvPr/>
        </p:nvSpPr>
        <p:spPr>
          <a:xfrm>
            <a:off x="638629" y="5065224"/>
            <a:ext cx="10900227" cy="1449450"/>
          </a:xfrm>
          <a:prstGeom prst="rect">
            <a:avLst/>
          </a:prstGeom>
          <a:ln w="38100">
            <a:solidFill>
              <a:schemeClr val="bg2">
                <a:lumMod val="75000"/>
              </a:schemeClr>
            </a:solidFill>
          </a:ln>
        </p:spPr>
        <p:txBody>
          <a:bodyPr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US" sz="6200" b="0" i="0" strike="noStrike" cap="none" spc="0" baseline="0" dirty="0">
                <a:solidFill>
                  <a:srgbClr val="000000"/>
                </a:solidFill>
                <a:effectLst/>
                <a:latin typeface="Century Gothic"/>
                <a:ea typeface="Century Gothic"/>
                <a:cs typeface="Century Gothic"/>
              </a:rPr>
              <a:t>Se llevan a cabo las reuniones de nuestro Comité consultivo local de SD:</a:t>
            </a:r>
          </a:p>
          <a:p>
            <a:pPr marL="0" indent="0">
              <a:buFont typeface="Arial" panose="020B0604020202020204" pitchFamily="34" charset="0"/>
              <a:buNone/>
            </a:pPr>
            <a:r>
              <a:rPr lang="es-US" sz="7600" b="0" i="0" strike="noStrike" cap="none" spc="0" baseline="0" dirty="0">
                <a:solidFill>
                  <a:srgbClr val="000000"/>
                </a:solidFill>
                <a:effectLst/>
                <a:latin typeface="Century Gothic"/>
                <a:ea typeface="Century Gothic"/>
                <a:cs typeface="Century Gothic"/>
              </a:rPr>
              <a:t>	FECHA:</a:t>
            </a:r>
          </a:p>
          <a:p>
            <a:pPr marL="0" indent="0">
              <a:buFont typeface="Arial" panose="020B0604020202020204" pitchFamily="34" charset="0"/>
              <a:buNone/>
            </a:pPr>
            <a:r>
              <a:rPr lang="es-US" sz="7600" b="0" i="0" strike="noStrike" cap="none" spc="0" baseline="0" dirty="0">
                <a:solidFill>
                  <a:srgbClr val="000000"/>
                </a:solidFill>
                <a:effectLst/>
                <a:latin typeface="Century Gothic"/>
                <a:ea typeface="Century Gothic"/>
                <a:cs typeface="Century Gothic"/>
              </a:rPr>
              <a:t>	LUGAR:</a:t>
            </a:r>
          </a:p>
          <a:p>
            <a:pPr marL="0" indent="0">
              <a:buFont typeface="Arial" panose="020B0604020202020204" pitchFamily="34" charset="0"/>
              <a:buNone/>
            </a:pPr>
            <a:endParaRPr lang="en-US" sz="4300" dirty="0">
              <a:latin typeface="Century Gothic" panose="020B0502020202020204" pitchFamily="34" charset="0"/>
            </a:endParaRPr>
          </a:p>
          <a:p>
            <a:pPr algn="ctr">
              <a:buFont typeface="Arial" panose="020B0604020202020204" pitchFamily="34" charset="0"/>
              <a:buNone/>
            </a:pPr>
            <a:endParaRPr lang="en-US" b="1" dirty="0"/>
          </a:p>
          <a:p>
            <a:endParaRPr lang="en-US" dirty="0"/>
          </a:p>
          <a:p>
            <a:endParaRPr lang="en-US" dirty="0"/>
          </a:p>
        </p:txBody>
      </p:sp>
      <p:sp>
        <p:nvSpPr>
          <p:cNvPr id="10" name="TextBox 9"/>
          <p:cNvSpPr txBox="1"/>
          <p:nvPr/>
        </p:nvSpPr>
        <p:spPr>
          <a:xfrm>
            <a:off x="2569725" y="1232735"/>
            <a:ext cx="7255749" cy="518678"/>
          </a:xfrm>
          <a:prstGeom prst="rect">
            <a:avLst/>
          </a:prstGeom>
          <a:noFill/>
        </p:spPr>
        <p:txBody>
          <a:bodyPr wrap="square" rtlCol="0">
            <a:spAutoFit/>
          </a:bodyPr>
          <a:lstStyle/>
          <a:p>
            <a:pPr algn="ctr"/>
            <a:r>
              <a:rPr lang="es-US" sz="2800" b="0" i="0" strike="noStrike" cap="none" spc="0" baseline="0">
                <a:solidFill>
                  <a:srgbClr val="000000"/>
                </a:solidFill>
                <a:effectLst/>
                <a:latin typeface="Century Gothic"/>
                <a:ea typeface="Century Gothic"/>
                <a:cs typeface="Century Gothic"/>
              </a:rPr>
              <a:t>¡Conecte con su </a:t>
            </a:r>
            <a:r>
              <a:rPr lang="es-US" sz="2800" b="0" i="1" strike="noStrike" cap="none" spc="0" baseline="0">
                <a:solidFill>
                  <a:srgbClr val="FF0000"/>
                </a:solidFill>
                <a:effectLst/>
                <a:latin typeface="Century Gothic"/>
                <a:ea typeface="Century Gothic"/>
                <a:cs typeface="Century Gothic"/>
              </a:rPr>
              <a:t>apoyo</a:t>
            </a:r>
            <a:r>
              <a:rPr lang="es-US" sz="2800" b="0" i="0" strike="noStrike" cap="none" spc="0" baseline="0">
                <a:solidFill>
                  <a:srgbClr val="000000"/>
                </a:solidFill>
                <a:effectLst/>
                <a:latin typeface="Century Gothic"/>
                <a:ea typeface="Century Gothic"/>
                <a:cs typeface="Century Gothic"/>
              </a:rPr>
              <a:t> local!</a:t>
            </a:r>
          </a:p>
        </p:txBody>
      </p:sp>
      <p:pic>
        <p:nvPicPr>
          <p:cNvPr id="2" name="Picture 1" descr="CLE Help and Training | UCSF Library Tech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799" y="1866287"/>
            <a:ext cx="1136123" cy="10321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File:Circle-icons-magnifyingglass.svg - Wikipedi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705" y="1850985"/>
            <a:ext cx="1142229" cy="10626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7" name="Group 16"/>
          <p:cNvGrpSpPr/>
          <p:nvPr/>
        </p:nvGrpSpPr>
        <p:grpSpPr>
          <a:xfrm>
            <a:off x="9888124" y="1855790"/>
            <a:ext cx="1223291" cy="1062632"/>
            <a:chOff x="2857500" y="2400221"/>
            <a:chExt cx="3340100" cy="3667371"/>
          </a:xfrm>
        </p:grpSpPr>
        <p:sp>
          <p:nvSpPr>
            <p:cNvPr id="16" name="Oval 15"/>
            <p:cNvSpPr/>
            <p:nvPr/>
          </p:nvSpPr>
          <p:spPr>
            <a:xfrm>
              <a:off x="2857500" y="2400221"/>
              <a:ext cx="3340100" cy="3667371"/>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Business Growth Chart PNG Transparent Images | PNG Al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2735" y="3144917"/>
              <a:ext cx="2692550" cy="2504915"/>
            </a:xfrm>
            <a:prstGeom prst="rect">
              <a:avLst/>
            </a:prstGeom>
            <a:ln>
              <a:noFill/>
            </a:ln>
            <a:effectLst>
              <a:outerShdw blurRad="292100" dist="139700" dir="2700000" algn="tl" rotWithShape="0">
                <a:srgbClr val="333333">
                  <a:alpha val="65000"/>
                </a:srgbClr>
              </a:outerShdw>
            </a:effectLst>
          </p:spPr>
        </p:pic>
        <p:pic>
          <p:nvPicPr>
            <p:cNvPr id="3" name="Picture 2" descr="Migrating PS 2010 to PS 2013 Walkthrough | epmsour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3724" y="2764864"/>
              <a:ext cx="2109273" cy="2016686"/>
            </a:xfrm>
            <a:prstGeom prst="rect">
              <a:avLst/>
            </a:prstGeom>
            <a:ln>
              <a:noFill/>
            </a:ln>
            <a:effectLst>
              <a:outerShdw blurRad="292100" dist="139700" dir="2700000" algn="tl" rotWithShape="0">
                <a:srgbClr val="333333">
                  <a:alpha val="65000"/>
                </a:srgbClr>
              </a:outerShdw>
            </a:effectLst>
          </p:spPr>
        </p:pic>
      </p:grpSp>
      <p:sp>
        <p:nvSpPr>
          <p:cNvPr id="18" name="TextBox 17"/>
          <p:cNvSpPr txBox="1"/>
          <p:nvPr/>
        </p:nvSpPr>
        <p:spPr>
          <a:xfrm>
            <a:off x="8911178" y="2968874"/>
            <a:ext cx="3168219" cy="535531"/>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dirty="0">
                <a:solidFill>
                  <a:srgbClr val="203864"/>
                </a:solidFill>
                <a:effectLst/>
                <a:latin typeface="Century Gothic"/>
                <a:ea typeface="Century Gothic"/>
                <a:cs typeface="Century Gothic"/>
              </a:rPr>
              <a:t>Ofrezca recomendaciones para la mejora continua. </a:t>
            </a:r>
          </a:p>
        </p:txBody>
      </p:sp>
      <p:sp>
        <p:nvSpPr>
          <p:cNvPr id="19" name="TextBox 18"/>
          <p:cNvSpPr txBox="1"/>
          <p:nvPr/>
        </p:nvSpPr>
        <p:spPr>
          <a:xfrm>
            <a:off x="6068684" y="2968874"/>
            <a:ext cx="3168220" cy="7848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dirty="0">
                <a:solidFill>
                  <a:srgbClr val="203864"/>
                </a:solidFill>
                <a:effectLst/>
                <a:latin typeface="Century Gothic"/>
                <a:ea typeface="Century Gothic"/>
                <a:cs typeface="Century Gothic"/>
              </a:rPr>
              <a:t>Puede llevar a cabo</a:t>
            </a:r>
          </a:p>
          <a:p>
            <a:pPr algn="ctr" defTabSz="914400" rtl="0" eaLnBrk="1" latinLnBrk="0" hangingPunct="1">
              <a:lnSpc>
                <a:spcPct val="90000"/>
              </a:lnSpc>
              <a:spcBef>
                <a:spcPct val="0"/>
              </a:spcBef>
              <a:buNone/>
            </a:pPr>
            <a:r>
              <a:rPr lang="es-US" sz="1600" b="0" i="0" strike="noStrike" cap="none" spc="0" baseline="0" dirty="0">
                <a:solidFill>
                  <a:srgbClr val="203864"/>
                </a:solidFill>
                <a:effectLst/>
                <a:latin typeface="Century Gothic"/>
                <a:ea typeface="Century Gothic"/>
                <a:cs typeface="Century Gothic"/>
              </a:rPr>
              <a:t> difusión y alcance y </a:t>
            </a:r>
          </a:p>
          <a:p>
            <a:pPr algn="ctr" defTabSz="914400" rtl="0" eaLnBrk="1" latinLnBrk="0" hangingPunct="1">
              <a:lnSpc>
                <a:spcPct val="90000"/>
              </a:lnSpc>
              <a:spcBef>
                <a:spcPct val="0"/>
              </a:spcBef>
              <a:buNone/>
            </a:pPr>
            <a:r>
              <a:rPr lang="es-US" sz="1600" b="0" i="0" strike="noStrike" cap="none" spc="0" baseline="0" dirty="0">
                <a:solidFill>
                  <a:srgbClr val="203864"/>
                </a:solidFill>
                <a:effectLst/>
                <a:latin typeface="Century Gothic"/>
                <a:ea typeface="Century Gothic"/>
                <a:cs typeface="Century Gothic"/>
              </a:rPr>
              <a:t>proporcionar formación.</a:t>
            </a:r>
          </a:p>
        </p:txBody>
      </p:sp>
      <p:sp>
        <p:nvSpPr>
          <p:cNvPr id="20" name="TextBox 19"/>
          <p:cNvSpPr txBox="1"/>
          <p:nvPr/>
        </p:nvSpPr>
        <p:spPr>
          <a:xfrm>
            <a:off x="3221710" y="2949070"/>
            <a:ext cx="3168219" cy="78483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1600" b="0" i="0" strike="noStrike" cap="none" spc="0" baseline="0" dirty="0">
                <a:solidFill>
                  <a:srgbClr val="203864"/>
                </a:solidFill>
                <a:effectLst/>
                <a:latin typeface="Century Gothic"/>
                <a:ea typeface="Century Gothic"/>
                <a:cs typeface="Century Gothic"/>
              </a:rPr>
              <a:t>Supervisa el desarrollo y el progreso continuo </a:t>
            </a:r>
          </a:p>
          <a:p>
            <a:pPr algn="ctr" defTabSz="914400" rtl="0" eaLnBrk="1" latinLnBrk="0" hangingPunct="1">
              <a:lnSpc>
                <a:spcPct val="90000"/>
              </a:lnSpc>
              <a:spcBef>
                <a:spcPct val="0"/>
              </a:spcBef>
              <a:buNone/>
            </a:pPr>
            <a:r>
              <a:rPr lang="es-US" sz="1600" b="0" i="0" strike="noStrike" cap="none" spc="0" baseline="0" dirty="0">
                <a:solidFill>
                  <a:srgbClr val="203864"/>
                </a:solidFill>
                <a:effectLst/>
                <a:latin typeface="Century Gothic"/>
                <a:ea typeface="Century Gothic"/>
                <a:cs typeface="Century Gothic"/>
              </a:rPr>
              <a:t>del programa.</a:t>
            </a:r>
          </a:p>
        </p:txBody>
      </p:sp>
      <p:pic>
        <p:nvPicPr>
          <p:cNvPr id="23" name="Picture 22" descr="Team:Michigan Software - 2016.igem.or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9092" y="1883463"/>
            <a:ext cx="1150748" cy="10301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xtBox 23"/>
          <p:cNvSpPr txBox="1"/>
          <p:nvPr/>
        </p:nvSpPr>
        <p:spPr>
          <a:xfrm>
            <a:off x="-1773" y="2995147"/>
            <a:ext cx="3549401" cy="1323439"/>
          </a:xfrm>
          <a:prstGeom prst="rect">
            <a:avLst/>
          </a:prstGeom>
          <a:noFill/>
        </p:spPr>
        <p:txBody>
          <a:bodyPr wrap="square" rtlCol="0">
            <a:spAutoFit/>
          </a:bodyPr>
          <a:lstStyle/>
          <a:p>
            <a:pPr algn="ctr"/>
            <a:r>
              <a:rPr lang="es-US" sz="1600" b="0" i="0" strike="noStrike" cap="none" spc="0" baseline="0" dirty="0">
                <a:solidFill>
                  <a:srgbClr val="203864"/>
                </a:solidFill>
                <a:effectLst/>
                <a:latin typeface="Century Gothic"/>
                <a:ea typeface="Century Gothic"/>
                <a:cs typeface="Century Gothic"/>
              </a:rPr>
              <a:t>Las reuniones de colaboración y en red incluyen a: participantes, familias,</a:t>
            </a:r>
          </a:p>
          <a:p>
            <a:pPr algn="ctr"/>
            <a:r>
              <a:rPr lang="es-US" sz="1600" b="0" i="0" strike="noStrike" cap="none" spc="0" baseline="0" dirty="0">
                <a:solidFill>
                  <a:srgbClr val="203864"/>
                </a:solidFill>
                <a:effectLst/>
                <a:latin typeface="Century Gothic"/>
                <a:ea typeface="Century Gothic"/>
                <a:cs typeface="Century Gothic"/>
              </a:rPr>
              <a:t>facilitadores independientes, FMS y proveedores de servicios.</a:t>
            </a:r>
          </a:p>
        </p:txBody>
      </p:sp>
    </p:spTree>
    <p:extLst>
      <p:ext uri="{BB962C8B-B14F-4D97-AF65-F5344CB8AC3E}">
        <p14:creationId xmlns:p14="http://schemas.microsoft.com/office/powerpoint/2010/main" val="308226914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me - Comparative Regional Governance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7862" y="1061460"/>
            <a:ext cx="6508811" cy="6291840"/>
          </a:xfrm>
          <a:prstGeom prst="rect">
            <a:avLst/>
          </a:prstGeom>
        </p:spPr>
      </p:pic>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PRÓXIMOS PASOS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3771"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RECURSOS</a:t>
            </a:r>
          </a:p>
        </p:txBody>
      </p:sp>
      <p:sp>
        <p:nvSpPr>
          <p:cNvPr id="7" name="TextBox 6"/>
          <p:cNvSpPr txBox="1"/>
          <p:nvPr/>
        </p:nvSpPr>
        <p:spPr>
          <a:xfrm>
            <a:off x="3802713" y="2443867"/>
            <a:ext cx="7284377" cy="341632"/>
          </a:xfrm>
          <a:prstGeom prst="rect">
            <a:avLst/>
          </a:prstGeom>
          <a:noFill/>
        </p:spPr>
        <p:txBody>
          <a:bodyPr wrap="square" rtlCol="0">
            <a:spAutoFit/>
          </a:bodyPr>
          <a:lstStyle/>
          <a:p>
            <a:pPr>
              <a:lnSpc>
                <a:spcPct val="90000"/>
              </a:lnSpc>
              <a:spcBef>
                <a:spcPct val="0"/>
              </a:spcBef>
            </a:pPr>
            <a:r>
              <a:rPr lang="es-US" b="0" i="0" strike="noStrike" cap="none" spc="0" baseline="0" dirty="0">
                <a:solidFill>
                  <a:srgbClr val="000000"/>
                </a:solidFill>
                <a:effectLst/>
                <a:latin typeface="Century Gothic"/>
                <a:ea typeface="Century Gothic"/>
                <a:cs typeface="Century Gothic"/>
              </a:rPr>
              <a:t>Centro de autodeterminación: self-determination.com</a:t>
            </a:r>
          </a:p>
        </p:txBody>
      </p:sp>
      <p:sp>
        <p:nvSpPr>
          <p:cNvPr id="9" name="TextBox 8"/>
          <p:cNvSpPr txBox="1"/>
          <p:nvPr/>
        </p:nvSpPr>
        <p:spPr>
          <a:xfrm>
            <a:off x="3847937" y="4083957"/>
            <a:ext cx="8170115" cy="341632"/>
          </a:xfrm>
          <a:prstGeom prst="rect">
            <a:avLst/>
          </a:prstGeom>
          <a:noFill/>
        </p:spPr>
        <p:txBody>
          <a:bodyPr wrap="square" rtlCol="0">
            <a:spAutoFit/>
          </a:bodyPr>
          <a:lstStyle/>
          <a:p>
            <a:pPr>
              <a:lnSpc>
                <a:spcPct val="90000"/>
              </a:lnSpc>
              <a:spcBef>
                <a:spcPct val="0"/>
              </a:spcBef>
            </a:pPr>
            <a:r>
              <a:rPr lang="es-US" b="0" i="0" strike="noStrike" cap="none" spc="0" baseline="0">
                <a:solidFill>
                  <a:srgbClr val="000000"/>
                </a:solidFill>
                <a:effectLst/>
                <a:latin typeface="Century Gothic"/>
                <a:ea typeface="Century Gothic"/>
                <a:cs typeface="Century Gothic"/>
              </a:rPr>
              <a:t>Actualizaciones en SDP de California: dds.ca.gov/SDP y </a:t>
            </a:r>
            <a:r>
              <a:rPr lang="es-US" b="0" i="1" strike="noStrike" cap="none" spc="0" baseline="0">
                <a:solidFill>
                  <a:srgbClr val="000000"/>
                </a:solidFill>
                <a:effectLst/>
                <a:latin typeface="Century Gothic"/>
                <a:ea typeface="Century Gothic"/>
                <a:cs typeface="Century Gothic"/>
              </a:rPr>
              <a:t>[Enter RC site]</a:t>
            </a:r>
          </a:p>
        </p:txBody>
      </p:sp>
      <p:sp>
        <p:nvSpPr>
          <p:cNvPr id="11" name="TextBox 10"/>
          <p:cNvSpPr txBox="1"/>
          <p:nvPr/>
        </p:nvSpPr>
        <p:spPr>
          <a:xfrm>
            <a:off x="3367100" y="5724048"/>
            <a:ext cx="8708480" cy="369332"/>
          </a:xfrm>
          <a:prstGeom prst="rect">
            <a:avLst/>
          </a:prstGeom>
          <a:noFill/>
        </p:spPr>
        <p:txBody>
          <a:bodyPr wrap="square" rtlCol="0">
            <a:spAutoFit/>
          </a:bodyPr>
          <a:lstStyle/>
          <a:p>
            <a:r>
              <a:rPr lang="es-US" b="0" i="0" strike="noStrike" cap="none" spc="0" baseline="0">
                <a:solidFill>
                  <a:srgbClr val="000000"/>
                </a:solidFill>
                <a:effectLst/>
                <a:latin typeface="Century Gothic"/>
                <a:ea typeface="Century Gothic"/>
                <a:cs typeface="Century Gothic"/>
              </a:rPr>
              <a:t>Es mi elección: mn.gov/mnddc/extra/publications/Its-My-Choice.pdf </a:t>
            </a:r>
          </a:p>
        </p:txBody>
      </p:sp>
    </p:spTree>
    <p:extLst>
      <p:ext uri="{BB962C8B-B14F-4D97-AF65-F5344CB8AC3E}">
        <p14:creationId xmlns:p14="http://schemas.microsoft.com/office/powerpoint/2010/main" val="166162551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tretch>
            <a:fillRect t="-39000" b="-50000"/>
          </a:stretch>
        </a:blipFill>
        <a:effectLst/>
      </p:bgPr>
    </p:bg>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PRÓXIMOS PASOS</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3771"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REVISIÓN</a:t>
            </a:r>
          </a:p>
        </p:txBody>
      </p:sp>
      <p:grpSp>
        <p:nvGrpSpPr>
          <p:cNvPr id="6" name="Group 5"/>
          <p:cNvGrpSpPr/>
          <p:nvPr/>
        </p:nvGrpSpPr>
        <p:grpSpPr>
          <a:xfrm>
            <a:off x="1562100" y="1985341"/>
            <a:ext cx="9048751" cy="3995009"/>
            <a:chOff x="1763121" y="3966472"/>
            <a:chExt cx="3534537" cy="3567393"/>
          </a:xfrm>
        </p:grpSpPr>
        <p:sp>
          <p:nvSpPr>
            <p:cNvPr id="7" name="Rectangle 6"/>
            <p:cNvSpPr/>
            <p:nvPr/>
          </p:nvSpPr>
          <p:spPr>
            <a:xfrm>
              <a:off x="1763121" y="3966472"/>
              <a:ext cx="3534537" cy="3567393"/>
            </a:xfrm>
            <a:prstGeom prst="rect">
              <a:avLst/>
            </a:prstGeom>
            <a:solidFill>
              <a:schemeClr val="tx1">
                <a:lumMod val="75000"/>
                <a:lumOff val="2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61352" y="4049357"/>
              <a:ext cx="3337009" cy="3401621"/>
            </a:xfrm>
            <a:prstGeom prst="rect">
              <a:avLst/>
            </a:prstGeom>
            <a:solidFill>
              <a:schemeClr val="bg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2164479" y="3048000"/>
            <a:ext cx="8066208" cy="2654412"/>
          </a:xfrm>
          <a:prstGeom prst="rect">
            <a:avLst/>
          </a:prstGeom>
          <a:noFill/>
        </p:spPr>
        <p:txBody>
          <a:bodyPr wrap="square" rtlCol="0">
            <a:spAutoFit/>
          </a:bodyPr>
          <a:lstStyle/>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Planes del centro regional</a:t>
            </a:r>
          </a:p>
          <a:p>
            <a:endParaRPr lang="en-US" sz="2400">
              <a:latin typeface="Century Gothic" panose="020B0502020202020204" pitchFamily="34" charset="0"/>
            </a:endParaRPr>
          </a:p>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Comité consultivo local</a:t>
            </a:r>
          </a:p>
          <a:p>
            <a:endParaRPr lang="en-US" sz="2400">
              <a:latin typeface="Century Gothic" panose="020B0502020202020204" pitchFamily="34" charset="0"/>
            </a:endParaRPr>
          </a:p>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Recursos de autodeterminación</a:t>
            </a:r>
          </a:p>
          <a:p>
            <a:endParaRPr lang="en-US" sz="2400">
              <a:latin typeface="Century Gothic" panose="020B0502020202020204" pitchFamily="34" charset="0"/>
            </a:endParaRPr>
          </a:p>
          <a:p>
            <a:pPr marL="457200" indent="-457200">
              <a:buFont typeface="Wingdings" panose="05000000000000000000" pitchFamily="2" charset="2"/>
              <a:buChar char="ü"/>
            </a:pPr>
            <a:r>
              <a:rPr lang="es-US" sz="2400" b="0" i="0" strike="noStrike" cap="none" spc="0" baseline="0">
                <a:solidFill>
                  <a:srgbClr val="000000"/>
                </a:solidFill>
                <a:effectLst/>
                <a:latin typeface="Century Gothic"/>
                <a:ea typeface="Century Gothic"/>
                <a:cs typeface="Century Gothic"/>
              </a:rPr>
              <a:t>Recursos comunitarios de autodeterminación</a:t>
            </a:r>
          </a:p>
        </p:txBody>
      </p:sp>
      <p:sp>
        <p:nvSpPr>
          <p:cNvPr id="9" name="TextBox 8"/>
          <p:cNvSpPr txBox="1"/>
          <p:nvPr/>
        </p:nvSpPr>
        <p:spPr>
          <a:xfrm>
            <a:off x="1813581" y="2267615"/>
            <a:ext cx="8564838" cy="590931"/>
          </a:xfrm>
          <a:prstGeom prst="rect">
            <a:avLst/>
          </a:prstGeom>
          <a:noFill/>
        </p:spPr>
        <p:txBody>
          <a:bodyPr wrap="square" rtlCol="0">
            <a:spAutoFit/>
          </a:bodyPr>
          <a:lstStyle/>
          <a:p>
            <a:pPr algn="ctr">
              <a:lnSpc>
                <a:spcPct val="90000"/>
              </a:lnSpc>
              <a:spcBef>
                <a:spcPct val="0"/>
              </a:spcBef>
            </a:pPr>
            <a:r>
              <a:rPr lang="es-US" sz="3600" b="1" i="0" strike="noStrike" cap="none" spc="0" baseline="0" dirty="0">
                <a:solidFill>
                  <a:srgbClr val="181717"/>
                </a:solidFill>
                <a:effectLst/>
                <a:latin typeface="Century Gothic"/>
                <a:ea typeface="Century Gothic"/>
                <a:cs typeface="Century Gothic"/>
              </a:rPr>
              <a:t>REVISIÓN DE PASOS SIGUIENTES</a:t>
            </a:r>
          </a:p>
        </p:txBody>
      </p:sp>
    </p:spTree>
    <p:extLst>
      <p:ext uri="{BB962C8B-B14F-4D97-AF65-F5344CB8AC3E}">
        <p14:creationId xmlns:p14="http://schemas.microsoft.com/office/powerpoint/2010/main" val="8952812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BADE42BD-5C9A-1649-9621-69DDB4D6AD2B}"/>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QUÉ ES LA AUTODETERMINACIÓN</a:t>
            </a:r>
          </a:p>
        </p:txBody>
      </p:sp>
      <p:sp>
        <p:nvSpPr>
          <p:cNvPr id="7" name="TextBox 6">
            <a:extLst>
              <a:ext uri="{FF2B5EF4-FFF2-40B4-BE49-F238E27FC236}">
                <a16:creationId xmlns:a16="http://schemas.microsoft.com/office/drawing/2014/main" id="{C8153160-F310-5D4D-A1DD-28A1A99CE5B9}"/>
              </a:ext>
            </a:extLst>
          </p:cNvPr>
          <p:cNvSpPr txBox="1"/>
          <p:nvPr/>
        </p:nvSpPr>
        <p:spPr>
          <a:xfrm>
            <a:off x="110209" y="617019"/>
            <a:ext cx="9483495" cy="466281"/>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dirty="0">
                <a:solidFill>
                  <a:srgbClr val="181717"/>
                </a:solidFill>
                <a:effectLst/>
                <a:latin typeface="Century Gothic"/>
                <a:ea typeface="Century Gothic"/>
                <a:cs typeface="Century Gothic"/>
              </a:rPr>
              <a:t>RESUMEN DEL PROGRAMA DE AUTODETERMINACIÓN</a:t>
            </a:r>
          </a:p>
        </p:txBody>
      </p:sp>
      <p:sp>
        <p:nvSpPr>
          <p:cNvPr id="9" name="Rectangle 8"/>
          <p:cNvSpPr/>
          <p:nvPr/>
        </p:nvSpPr>
        <p:spPr>
          <a:xfrm>
            <a:off x="344556" y="1772019"/>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08278" y="1757645"/>
            <a:ext cx="5102087" cy="4735920"/>
          </a:xfrm>
          <a:prstGeom prst="rect">
            <a:avLst/>
          </a:prstGeom>
          <a:solidFill>
            <a:schemeClr val="bg1">
              <a:alpha val="6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04901" y="1963974"/>
            <a:ext cx="2581397" cy="64072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u="sng" strike="noStrike" cap="none" spc="0" baseline="0">
                <a:solidFill>
                  <a:srgbClr val="203864"/>
                </a:solidFill>
                <a:effectLst/>
                <a:uFill>
                  <a:solidFill>
                    <a:srgbClr val="203864"/>
                  </a:solidFill>
                </a:uFill>
                <a:latin typeface="Century Gothic"/>
                <a:ea typeface="Century Gothic"/>
                <a:cs typeface="Century Gothic"/>
              </a:rPr>
              <a:t>Servicios tradicionales </a:t>
            </a:r>
          </a:p>
        </p:txBody>
      </p:sp>
      <p:sp>
        <p:nvSpPr>
          <p:cNvPr id="12" name="TextBox 11"/>
          <p:cNvSpPr txBox="1"/>
          <p:nvPr/>
        </p:nvSpPr>
        <p:spPr>
          <a:xfrm>
            <a:off x="7414809" y="1963974"/>
            <a:ext cx="3677040" cy="640720"/>
          </a:xfrm>
          <a:prstGeom prst="rect">
            <a:avLst/>
          </a:prstGeom>
          <a:noFill/>
        </p:spPr>
        <p:txBody>
          <a:bodyPr wrap="square" rtlCol="0">
            <a:spAutoFit/>
          </a:bodyPr>
          <a:lstStyle/>
          <a:p>
            <a:pPr algn="ctr" defTabSz="914400" rtl="0" eaLnBrk="1" latinLnBrk="0" hangingPunct="1">
              <a:lnSpc>
                <a:spcPct val="90000"/>
              </a:lnSpc>
              <a:spcBef>
                <a:spcPct val="0"/>
              </a:spcBef>
              <a:buNone/>
            </a:pPr>
            <a:r>
              <a:rPr lang="es-US" sz="2000" b="1" i="0" u="sng" strike="noStrike" cap="none" spc="0" baseline="0" dirty="0">
                <a:solidFill>
                  <a:srgbClr val="203864"/>
                </a:solidFill>
                <a:effectLst/>
                <a:uFill>
                  <a:solidFill>
                    <a:srgbClr val="203864"/>
                  </a:solidFill>
                </a:uFill>
                <a:latin typeface="Century Gothic"/>
                <a:ea typeface="Century Gothic"/>
                <a:cs typeface="Century Gothic"/>
              </a:rPr>
              <a:t>Programa de autodeterminación</a:t>
            </a:r>
          </a:p>
        </p:txBody>
      </p:sp>
      <p:sp>
        <p:nvSpPr>
          <p:cNvPr id="13" name="TextBox 12"/>
          <p:cNvSpPr txBox="1"/>
          <p:nvPr/>
        </p:nvSpPr>
        <p:spPr>
          <a:xfrm>
            <a:off x="517619" y="2525261"/>
            <a:ext cx="4646852" cy="2562880"/>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endParaRPr lang="en-US" sz="200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endParaRPr lang="en-US" sz="200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sz="2000" b="0" i="0" strike="noStrike" cap="none" spc="0" baseline="0">
                <a:solidFill>
                  <a:srgbClr val="203864"/>
                </a:solidFill>
                <a:effectLst/>
                <a:latin typeface="Century Gothic"/>
                <a:ea typeface="Century Gothic"/>
                <a:cs typeface="Century Gothic"/>
              </a:rPr>
              <a:t>Planificación centrada en la persona </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sz="2000" b="0" i="0" strike="noStrike" cap="none" spc="0" baseline="0">
                <a:solidFill>
                  <a:srgbClr val="203864"/>
                </a:solidFill>
                <a:effectLst/>
                <a:latin typeface="Century Gothic"/>
                <a:ea typeface="Century Gothic"/>
                <a:cs typeface="Century Gothic"/>
              </a:rPr>
              <a:t>IPP </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sz="2000" b="0" i="0" strike="noStrike" cap="none" spc="0" baseline="0">
                <a:solidFill>
                  <a:srgbClr val="203864"/>
                </a:solidFill>
                <a:effectLst/>
                <a:latin typeface="Century Gothic"/>
                <a:ea typeface="Century Gothic"/>
                <a:cs typeface="Century Gothic"/>
              </a:rPr>
              <a:t>Centro regional</a:t>
            </a:r>
          </a:p>
          <a:p>
            <a:pPr marL="342900" indent="-342900" algn="l" defTabSz="914400" rtl="0" eaLnBrk="1" latinLnBrk="0" hangingPunct="1">
              <a:lnSpc>
                <a:spcPct val="90000"/>
              </a:lnSpc>
              <a:spcBef>
                <a:spcPct val="0"/>
              </a:spcBef>
              <a:buFont typeface="Arial" panose="020B0604020202020204" pitchFamily="34" charset="0"/>
              <a:buChar char="•"/>
            </a:pPr>
            <a:endParaRPr lang="en-US" sz="2000" kern="120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sz="2000" b="0" i="0" strike="noStrike" cap="none" spc="0" baseline="0">
                <a:solidFill>
                  <a:srgbClr val="203864"/>
                </a:solidFill>
                <a:effectLst/>
                <a:latin typeface="Century Gothic"/>
                <a:ea typeface="Century Gothic"/>
                <a:cs typeface="Century Gothic"/>
              </a:rPr>
              <a:t>Los proveedores contratados</a:t>
            </a:r>
          </a:p>
        </p:txBody>
      </p:sp>
      <p:sp>
        <p:nvSpPr>
          <p:cNvPr id="15" name="TextBox 14"/>
          <p:cNvSpPr txBox="1"/>
          <p:nvPr/>
        </p:nvSpPr>
        <p:spPr>
          <a:xfrm>
            <a:off x="6957390" y="2711085"/>
            <a:ext cx="4852975" cy="3333220"/>
          </a:xfrm>
          <a:prstGeom prst="rect">
            <a:avLst/>
          </a:prstGeom>
          <a:noFill/>
        </p:spPr>
        <p:txBody>
          <a:bodyPr wrap="square" rtlCol="0">
            <a:spAutoFit/>
          </a:bodyPr>
          <a:lstStyle/>
          <a:p>
            <a:pPr marL="342900" indent="-342900" algn="l" defTabSz="914400" rtl="0" eaLnBrk="1" latinLnBrk="0" hangingPunct="1">
              <a:lnSpc>
                <a:spcPct val="90000"/>
              </a:lnSpc>
              <a:spcBef>
                <a:spcPct val="0"/>
              </a:spcBef>
              <a:buFont typeface="Arial" panose="020B0604020202020204" pitchFamily="34" charset="0"/>
              <a:buChar char="•"/>
            </a:pPr>
            <a:r>
              <a:rPr lang="es-US" b="0" i="0" strike="noStrike" cap="none" spc="0" baseline="0" dirty="0">
                <a:solidFill>
                  <a:srgbClr val="203864"/>
                </a:solidFill>
                <a:effectLst/>
                <a:latin typeface="Century Gothic"/>
                <a:ea typeface="Century Gothic"/>
                <a:cs typeface="Century Gothic"/>
              </a:rPr>
              <a:t>Planificación centrada en la persona </a:t>
            </a:r>
          </a:p>
          <a:p>
            <a:pPr marL="342900" indent="-342900" algn="l" defTabSz="914400" rtl="0" eaLnBrk="1" latinLnBrk="0" hangingPunct="1">
              <a:lnSpc>
                <a:spcPct val="90000"/>
              </a:lnSpc>
              <a:spcBef>
                <a:spcPct val="0"/>
              </a:spcBef>
              <a:buFont typeface="Arial" panose="020B0604020202020204" pitchFamily="34" charset="0"/>
              <a:buChar char="•"/>
            </a:pPr>
            <a:endParaRPr lang="en-US"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b="0" i="0" strike="noStrike" cap="none" spc="0" baseline="0" dirty="0">
                <a:solidFill>
                  <a:srgbClr val="203864"/>
                </a:solidFill>
                <a:effectLst/>
                <a:latin typeface="Century Gothic"/>
                <a:ea typeface="Century Gothic"/>
                <a:cs typeface="Century Gothic"/>
              </a:rPr>
              <a:t>IPP</a:t>
            </a:r>
          </a:p>
          <a:p>
            <a:pPr marL="342900" indent="-342900" algn="l" defTabSz="914400" rtl="0" eaLnBrk="1" latinLnBrk="0" hangingPunct="1">
              <a:lnSpc>
                <a:spcPct val="90000"/>
              </a:lnSpc>
              <a:spcBef>
                <a:spcPct val="0"/>
              </a:spcBef>
              <a:buFont typeface="Arial" panose="020B0604020202020204" pitchFamily="34" charset="0"/>
              <a:buChar char="•"/>
            </a:pPr>
            <a:endParaRPr lang="en-US"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b="0" i="0" strike="noStrike" cap="none" spc="0" baseline="0" dirty="0">
                <a:solidFill>
                  <a:srgbClr val="203864"/>
                </a:solidFill>
                <a:effectLst/>
                <a:latin typeface="Century Gothic"/>
                <a:ea typeface="Century Gothic"/>
                <a:cs typeface="Century Gothic"/>
              </a:rPr>
              <a:t>Centro regional</a:t>
            </a:r>
          </a:p>
          <a:p>
            <a:pPr marL="342900" indent="-342900" algn="l" defTabSz="914400" rtl="0" eaLnBrk="1" latinLnBrk="0" hangingPunct="1">
              <a:lnSpc>
                <a:spcPct val="90000"/>
              </a:lnSpc>
              <a:spcBef>
                <a:spcPct val="0"/>
              </a:spcBef>
              <a:buFont typeface="Arial" panose="020B0604020202020204" pitchFamily="34" charset="0"/>
              <a:buChar char="•"/>
            </a:pPr>
            <a:endParaRPr lang="en-US"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b="0" i="0" strike="noStrike" cap="none" spc="0" baseline="0" dirty="0">
                <a:solidFill>
                  <a:srgbClr val="203864"/>
                </a:solidFill>
                <a:effectLst/>
                <a:latin typeface="Century Gothic"/>
                <a:ea typeface="Century Gothic"/>
                <a:cs typeface="Century Gothic"/>
              </a:rPr>
              <a:t>Los proveedores contratados o no</a:t>
            </a:r>
          </a:p>
          <a:p>
            <a:pPr marL="342900" indent="-342900" algn="l" defTabSz="914400" rtl="0" eaLnBrk="1" latinLnBrk="0" hangingPunct="1">
              <a:lnSpc>
                <a:spcPct val="90000"/>
              </a:lnSpc>
              <a:spcBef>
                <a:spcPct val="0"/>
              </a:spcBef>
              <a:buFont typeface="Arial" panose="020B0604020202020204" pitchFamily="34" charset="0"/>
              <a:buChar char="•"/>
            </a:pPr>
            <a:endParaRPr lang="en-US"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b="0" i="0" strike="noStrike" cap="none" spc="0" baseline="0" dirty="0">
                <a:solidFill>
                  <a:srgbClr val="203864"/>
                </a:solidFill>
                <a:effectLst/>
                <a:latin typeface="Century Gothic"/>
                <a:ea typeface="Century Gothic"/>
                <a:cs typeface="Century Gothic"/>
              </a:rPr>
              <a:t>Presupuesto individual</a:t>
            </a:r>
          </a:p>
          <a:p>
            <a:pPr marL="342900" indent="-342900" algn="l" defTabSz="914400" rtl="0" eaLnBrk="1" latinLnBrk="0" hangingPunct="1">
              <a:lnSpc>
                <a:spcPct val="90000"/>
              </a:lnSpc>
              <a:spcBef>
                <a:spcPct val="0"/>
              </a:spcBef>
              <a:buFont typeface="Arial" panose="020B0604020202020204" pitchFamily="34" charset="0"/>
              <a:buChar char="•"/>
            </a:pPr>
            <a:endParaRPr lang="en-US"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b="0" i="0" strike="noStrike" cap="none" spc="0" baseline="0" dirty="0">
                <a:solidFill>
                  <a:srgbClr val="203864"/>
                </a:solidFill>
                <a:effectLst/>
                <a:latin typeface="Century Gothic"/>
                <a:ea typeface="Century Gothic"/>
                <a:cs typeface="Century Gothic"/>
              </a:rPr>
              <a:t>Facilitador independiente</a:t>
            </a:r>
          </a:p>
          <a:p>
            <a:pPr marL="342900" indent="-342900" algn="l" defTabSz="914400" rtl="0" eaLnBrk="1" latinLnBrk="0" hangingPunct="1">
              <a:lnSpc>
                <a:spcPct val="90000"/>
              </a:lnSpc>
              <a:spcBef>
                <a:spcPct val="0"/>
              </a:spcBef>
              <a:buFont typeface="Arial" panose="020B0604020202020204" pitchFamily="34" charset="0"/>
              <a:buChar char="•"/>
            </a:pPr>
            <a:endParaRPr lang="en-US" kern="1200" dirty="0">
              <a:solidFill>
                <a:schemeClr val="accent5">
                  <a:lumMod val="50000"/>
                </a:schemeClr>
              </a:solidFill>
              <a:latin typeface="Century Gothic" panose="020B0502020202020204" pitchFamily="34" charset="0"/>
              <a:ea typeface="+mj-ea"/>
              <a:cs typeface="+mj-cs"/>
            </a:endParaRPr>
          </a:p>
          <a:p>
            <a:pPr marL="342900" indent="-342900" algn="l" defTabSz="914400" rtl="0" eaLnBrk="1" latinLnBrk="0" hangingPunct="1">
              <a:lnSpc>
                <a:spcPct val="90000"/>
              </a:lnSpc>
              <a:spcBef>
                <a:spcPct val="0"/>
              </a:spcBef>
              <a:buFont typeface="Arial" panose="020B0604020202020204" pitchFamily="34" charset="0"/>
              <a:buChar char="•"/>
            </a:pPr>
            <a:r>
              <a:rPr lang="es-US" b="0" i="0" strike="noStrike" cap="none" spc="0" baseline="0" dirty="0">
                <a:solidFill>
                  <a:srgbClr val="203864"/>
                </a:solidFill>
                <a:effectLst/>
                <a:latin typeface="Century Gothic"/>
                <a:ea typeface="Century Gothic"/>
                <a:cs typeface="Century Gothic"/>
              </a:rPr>
              <a:t>Servicio de gestión financiera</a:t>
            </a:r>
          </a:p>
        </p:txBody>
      </p:sp>
    </p:spTree>
    <p:extLst>
      <p:ext uri="{BB962C8B-B14F-4D97-AF65-F5344CB8AC3E}">
        <p14:creationId xmlns:p14="http://schemas.microsoft.com/office/powerpoint/2010/main" val="387987996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49442" y="994167"/>
            <a:ext cx="8551758" cy="1460500"/>
          </a:xfrm>
        </p:spPr>
        <p:txBody>
          <a:bodyPr>
            <a:noAutofit/>
          </a:bodyPr>
          <a:lstStyle/>
          <a:p>
            <a:r>
              <a:rPr lang="es-US" sz="4400" b="0" i="0" strike="noStrike" cap="none" spc="0" baseline="0" dirty="0">
                <a:solidFill>
                  <a:srgbClr val="203864"/>
                </a:solidFill>
                <a:effectLst/>
                <a:latin typeface="Century Gothic"/>
                <a:ea typeface="Century Gothic"/>
                <a:cs typeface="Century Gothic"/>
              </a:rPr>
              <a:t>PENSAMIENTOS DE CIERRE </a:t>
            </a:r>
          </a:p>
        </p:txBody>
      </p:sp>
      <p:grpSp>
        <p:nvGrpSpPr>
          <p:cNvPr id="10" name="Group 9">
            <a:extLst>
              <a:ext uri="{FF2B5EF4-FFF2-40B4-BE49-F238E27FC236}">
                <a16:creationId xmlns:a16="http://schemas.microsoft.com/office/drawing/2014/main" id="{16892F87-C89B-A64A-8BD7-CF997F787A6E}"/>
              </a:ext>
            </a:extLst>
          </p:cNvPr>
          <p:cNvGrpSpPr/>
          <p:nvPr/>
        </p:nvGrpSpPr>
        <p:grpSpPr>
          <a:xfrm>
            <a:off x="7316332" y="2454667"/>
            <a:ext cx="3579183" cy="4646092"/>
            <a:chOff x="7316332" y="2967282"/>
            <a:chExt cx="3579183" cy="4646092"/>
          </a:xfrm>
        </p:grpSpPr>
        <p:grpSp>
          <p:nvGrpSpPr>
            <p:cNvPr id="12" name="Group 11">
              <a:extLst>
                <a:ext uri="{FF2B5EF4-FFF2-40B4-BE49-F238E27FC236}">
                  <a16:creationId xmlns:a16="http://schemas.microsoft.com/office/drawing/2014/main" id="{04E7CF7A-28B2-D540-8EF8-6B7312A30C6C}"/>
                </a:ext>
              </a:extLst>
            </p:cNvPr>
            <p:cNvGrpSpPr/>
            <p:nvPr/>
          </p:nvGrpSpPr>
          <p:grpSpPr>
            <a:xfrm>
              <a:off x="7316332" y="2967282"/>
              <a:ext cx="3579183" cy="4646092"/>
              <a:chOff x="1763121" y="3966472"/>
              <a:chExt cx="3579183" cy="4148786"/>
            </a:xfrm>
          </p:grpSpPr>
          <p:sp>
            <p:nvSpPr>
              <p:cNvPr id="15" name="Rectangle 14">
                <a:extLst>
                  <a:ext uri="{FF2B5EF4-FFF2-40B4-BE49-F238E27FC236}">
                    <a16:creationId xmlns:a16="http://schemas.microsoft.com/office/drawing/2014/main" id="{6FF57D07-C5C0-CB40-BAC3-F76382E61633}"/>
                  </a:ext>
                </a:extLst>
              </p:cNvPr>
              <p:cNvSpPr/>
              <p:nvPr/>
            </p:nvSpPr>
            <p:spPr>
              <a:xfrm>
                <a:off x="1763121" y="3966472"/>
                <a:ext cx="3579183" cy="4148786"/>
              </a:xfrm>
              <a:prstGeom prst="rect">
                <a:avLst/>
              </a:prstGeom>
              <a:solidFill>
                <a:schemeClr val="tx1">
                  <a:lumMod val="75000"/>
                  <a:lumOff val="2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EE3754-D788-E841-8DE0-2635FF6F7F52}"/>
                  </a:ext>
                </a:extLst>
              </p:cNvPr>
              <p:cNvSpPr/>
              <p:nvPr/>
            </p:nvSpPr>
            <p:spPr>
              <a:xfrm>
                <a:off x="1907063" y="4049357"/>
                <a:ext cx="3291298" cy="3845895"/>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09DB38D-0F37-7044-8A22-914588685CC2}"/>
                </a:ext>
              </a:extLst>
            </p:cNvPr>
            <p:cNvSpPr txBox="1"/>
            <p:nvPr/>
          </p:nvSpPr>
          <p:spPr>
            <a:xfrm>
              <a:off x="7551339" y="4838955"/>
              <a:ext cx="3253818" cy="2142125"/>
            </a:xfrm>
            <a:prstGeom prst="rect">
              <a:avLst/>
            </a:prstGeom>
            <a:noFill/>
          </p:spPr>
          <p:txBody>
            <a:bodyPr wrap="square" rtlCol="0">
              <a:spAutoFit/>
            </a:bodyPr>
            <a:lstStyle/>
            <a:p>
              <a:pPr>
                <a:lnSpc>
                  <a:spcPct val="90000"/>
                </a:lnSpc>
                <a:spcBef>
                  <a:spcPct val="0"/>
                </a:spcBef>
              </a:pPr>
              <a:r>
                <a:rPr lang="es-US" sz="1600" b="1" i="0" strike="noStrike" cap="none" spc="0" baseline="0" dirty="0">
                  <a:solidFill>
                    <a:srgbClr val="203864"/>
                  </a:solidFill>
                  <a:effectLst/>
                  <a:latin typeface="Century Gothic"/>
                  <a:ea typeface="Century Gothic"/>
                  <a:cs typeface="Century Gothic"/>
                </a:rPr>
                <a:t>PAPELES Y RESPONSABILIDADES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Usted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Familia/círculo de apoyo</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Coordinador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Servicio de gestión financiera </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Proveedor de servicios</a:t>
              </a:r>
            </a:p>
            <a:p>
              <a:pPr marL="342900" indent="-342900">
                <a:lnSpc>
                  <a:spcPct val="90000"/>
                </a:lnSpc>
                <a:spcBef>
                  <a:spcPct val="0"/>
                </a:spcBef>
                <a:buFont typeface="Wingdings" panose="05000000000000000000" pitchFamily="2" charset="2"/>
                <a:buChar char="ü"/>
              </a:pPr>
              <a:r>
                <a:rPr lang="es-US" sz="1600" b="0" i="0" strike="noStrike" cap="none" spc="0" baseline="0" dirty="0">
                  <a:solidFill>
                    <a:srgbClr val="203864"/>
                  </a:solidFill>
                  <a:effectLst/>
                  <a:latin typeface="Century Gothic"/>
                  <a:ea typeface="Century Gothic"/>
                  <a:cs typeface="Century Gothic"/>
                </a:rPr>
                <a:t>Facilitador independiente</a:t>
              </a:r>
            </a:p>
            <a:p>
              <a:pPr marL="342900" indent="-342900">
                <a:lnSpc>
                  <a:spcPct val="90000"/>
                </a:lnSpc>
                <a:spcBef>
                  <a:spcPct val="0"/>
                </a:spcBef>
                <a:buFont typeface="Arial" panose="020B0604020202020204" pitchFamily="34" charset="0"/>
                <a:buChar char="•"/>
              </a:pPr>
              <a:endParaRPr lang="en-US" dirty="0">
                <a:solidFill>
                  <a:schemeClr val="bg1"/>
                </a:solidFill>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3D33E524-8F71-084B-B354-6047A2137964}"/>
                </a:ext>
              </a:extLst>
            </p:cNvPr>
            <p:cNvSpPr txBox="1"/>
            <p:nvPr/>
          </p:nvSpPr>
          <p:spPr>
            <a:xfrm>
              <a:off x="7551339" y="3127359"/>
              <a:ext cx="3112279" cy="1821476"/>
            </a:xfrm>
            <a:prstGeom prst="rect">
              <a:avLst/>
            </a:prstGeom>
            <a:noFill/>
          </p:spPr>
          <p:txBody>
            <a:bodyPr wrap="square" rtlCol="0">
              <a:spAutoFit/>
            </a:bodyPr>
            <a:lstStyle/>
            <a:p>
              <a:r>
                <a:rPr lang="es-US" sz="1800" b="1" i="0" strike="noStrike" cap="none" spc="0" baseline="0">
                  <a:solidFill>
                    <a:srgbClr val="203864"/>
                  </a:solidFill>
                  <a:effectLst/>
                  <a:latin typeface="Century Gothic"/>
                  <a:ea typeface="Century Gothic"/>
                  <a:cs typeface="Century Gothic"/>
                </a:rPr>
                <a:t>5 PRINCIPIOS</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Libertad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Autoridad</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Apoyo </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Responsabilidad </a:t>
              </a:r>
            </a:p>
            <a:p>
              <a:pPr marL="342900" indent="-342900">
                <a:lnSpc>
                  <a:spcPct val="90000"/>
                </a:lnSpc>
                <a:spcBef>
                  <a:spcPct val="0"/>
                </a:spcBef>
                <a:buFont typeface="Wingdings" panose="05000000000000000000" pitchFamily="2" charset="2"/>
                <a:buChar char="ü"/>
              </a:pPr>
              <a:r>
                <a:rPr lang="es-US" sz="1800" b="0" i="0" strike="noStrike" cap="none" spc="0" baseline="0">
                  <a:solidFill>
                    <a:srgbClr val="203864"/>
                  </a:solidFill>
                  <a:effectLst/>
                  <a:latin typeface="Century Gothic"/>
                  <a:ea typeface="Century Gothic"/>
                  <a:cs typeface="Century Gothic"/>
                </a:rPr>
                <a:t>Confirmación  </a:t>
              </a:r>
            </a:p>
            <a:p>
              <a:pPr algn="l" defTabSz="914400" rtl="0" eaLnBrk="1" latinLnBrk="0" hangingPunct="1">
                <a:lnSpc>
                  <a:spcPct val="90000"/>
                </a:lnSpc>
                <a:spcBef>
                  <a:spcPct val="0"/>
                </a:spcBef>
                <a:buNone/>
              </a:pPr>
              <a:endParaRPr lang="en-US" sz="1600">
                <a:solidFill>
                  <a:schemeClr val="accent5">
                    <a:lumMod val="50000"/>
                  </a:schemeClr>
                </a:solidFill>
                <a:latin typeface="Century Gothic" panose="020B0502020202020204" pitchFamily="34" charset="0"/>
                <a:ea typeface="+mj-ea"/>
                <a:cs typeface="+mj-cs"/>
              </a:endParaRPr>
            </a:p>
          </p:txBody>
        </p:sp>
      </p:grpSp>
    </p:spTree>
    <p:extLst>
      <p:ext uri="{BB962C8B-B14F-4D97-AF65-F5344CB8AC3E}">
        <p14:creationId xmlns:p14="http://schemas.microsoft.com/office/powerpoint/2010/main" val="356876997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PENSAMIENTOS DE CIERRE </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570007" cy="369332"/>
          </a:xfrm>
          <a:prstGeom prst="rect">
            <a:avLst/>
          </a:prstGeom>
          <a:noFill/>
        </p:spPr>
        <p:txBody>
          <a:bodyPr wrap="square" rtlCol="0">
            <a:spAutoFit/>
          </a:bodyPr>
          <a:lstStyle/>
          <a:p>
            <a:pPr defTabSz="914400" rtl="0" eaLnBrk="1" latinLnBrk="0" hangingPunct="1">
              <a:lnSpc>
                <a:spcPct val="90000"/>
              </a:lnSpc>
              <a:spcBef>
                <a:spcPct val="0"/>
              </a:spcBef>
              <a:buNone/>
            </a:pPr>
            <a:r>
              <a:rPr lang="es-US" sz="2000" b="1" i="0" strike="noStrike" cap="none" spc="0" baseline="0" dirty="0">
                <a:solidFill>
                  <a:srgbClr val="181717"/>
                </a:solidFill>
                <a:effectLst/>
                <a:latin typeface="Century Gothic"/>
                <a:ea typeface="Century Gothic"/>
                <a:cs typeface="Century Gothic"/>
              </a:rPr>
              <a:t>PENSAMIENTOS DE CIERRE</a:t>
            </a:r>
          </a:p>
        </p:txBody>
      </p:sp>
      <p:sp>
        <p:nvSpPr>
          <p:cNvPr id="6" name="TextBox 5"/>
          <p:cNvSpPr txBox="1"/>
          <p:nvPr/>
        </p:nvSpPr>
        <p:spPr>
          <a:xfrm>
            <a:off x="825736" y="1323619"/>
            <a:ext cx="10820930" cy="2973122"/>
          </a:xfrm>
          <a:prstGeom prst="rect">
            <a:avLst/>
          </a:prstGeom>
          <a:noFill/>
        </p:spPr>
        <p:txBody>
          <a:bodyPr wrap="square" rtlCol="0">
            <a:spAutoFit/>
          </a:bodyPr>
          <a:lstStyle/>
          <a:p>
            <a:pPr algn="l" defTabSz="914400" rtl="0" eaLnBrk="1" latinLnBrk="0" hangingPunct="1">
              <a:lnSpc>
                <a:spcPct val="90000"/>
              </a:lnSpc>
              <a:spcBef>
                <a:spcPct val="0"/>
              </a:spcBef>
              <a:buNone/>
            </a:pPr>
            <a:r>
              <a:rPr lang="es-US" sz="20800" b="0" i="0" strike="noStrike" cap="none" spc="0" baseline="0" dirty="0">
                <a:solidFill>
                  <a:srgbClr val="203864"/>
                </a:solidFill>
                <a:effectLst>
                  <a:outerShdw blurRad="38100" dist="38100" dir="2700000" algn="tl">
                    <a:srgbClr val="000000">
                      <a:alpha val="43137"/>
                    </a:srgbClr>
                  </a:outerShdw>
                </a:effectLst>
                <a:latin typeface="Bauhaus 93"/>
                <a:ea typeface="Bauhaus 93"/>
                <a:cs typeface="Bauhaus 93"/>
              </a:rPr>
              <a:t>¡USTED!</a:t>
            </a:r>
          </a:p>
        </p:txBody>
      </p:sp>
      <p:sp>
        <p:nvSpPr>
          <p:cNvPr id="3" name="Rectangle 2">
            <a:extLst>
              <a:ext uri="{FF2B5EF4-FFF2-40B4-BE49-F238E27FC236}">
                <a16:creationId xmlns:a16="http://schemas.microsoft.com/office/drawing/2014/main" id="{E3335E51-F430-4E46-B94F-CB36D64B28DD}"/>
              </a:ext>
            </a:extLst>
          </p:cNvPr>
          <p:cNvSpPr/>
          <p:nvPr/>
        </p:nvSpPr>
        <p:spPr>
          <a:xfrm>
            <a:off x="110210" y="1025382"/>
            <a:ext cx="7585976" cy="701741"/>
          </a:xfrm>
          <a:prstGeom prst="rect">
            <a:avLst/>
          </a:prstGeom>
        </p:spPr>
        <p:txBody>
          <a:bodyPr wrap="none">
            <a:spAutoFit/>
          </a:bodyPr>
          <a:lstStyle/>
          <a:p>
            <a:r>
              <a:rPr lang="es-US" sz="4000" b="1" i="0" strike="noStrike" cap="none" spc="0" baseline="0">
                <a:solidFill>
                  <a:srgbClr val="000000"/>
                </a:solidFill>
                <a:effectLst/>
                <a:latin typeface="Century Gothic"/>
                <a:ea typeface="Century Gothic"/>
                <a:cs typeface="Century Gothic"/>
              </a:rPr>
              <a:t>Lo que es posible depende de </a:t>
            </a:r>
          </a:p>
        </p:txBody>
      </p:sp>
      <p:sp>
        <p:nvSpPr>
          <p:cNvPr id="7" name="Content Placeholder 2">
            <a:extLst>
              <a:ext uri="{FF2B5EF4-FFF2-40B4-BE49-F238E27FC236}">
                <a16:creationId xmlns:a16="http://schemas.microsoft.com/office/drawing/2014/main" id="{9DA8DFC3-24EA-D745-B088-CD09444EF7CD}"/>
              </a:ext>
            </a:extLst>
          </p:cNvPr>
          <p:cNvSpPr txBox="1"/>
          <p:nvPr/>
        </p:nvSpPr>
        <p:spPr>
          <a:xfrm>
            <a:off x="203030" y="3976914"/>
            <a:ext cx="11770419" cy="2634861"/>
          </a:xfrm>
          <a:prstGeom prst="rect">
            <a:avLst/>
          </a:prstGeom>
          <a:solidFill>
            <a:schemeClr val="bg1">
              <a:lumMod val="95000"/>
              <a:alpha val="71000"/>
            </a:schemeClr>
          </a:solidFill>
          <a:ln>
            <a:noFill/>
          </a:ln>
        </p:spPr>
        <p:txBody>
          <a:bodyPr>
            <a:normAutofit fontScale="95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900" dirty="0"/>
          </a:p>
          <a:p>
            <a:pPr marL="0" indent="0" algn="ctr">
              <a:buFont typeface="Arial" panose="020B0604020202020204" pitchFamily="34" charset="0"/>
              <a:buNone/>
            </a:pPr>
            <a:r>
              <a:rPr lang="es-US" sz="2400" b="0" i="0" strike="noStrike" cap="none" spc="0" baseline="0" dirty="0">
                <a:solidFill>
                  <a:srgbClr val="000000"/>
                </a:solidFill>
                <a:effectLst/>
                <a:latin typeface="Century Gothic"/>
                <a:ea typeface="Century Gothic"/>
                <a:cs typeface="Century Gothic"/>
              </a:rPr>
              <a:t>Haga un plan que se adapte a su vida y le ayude a alcanzar sus metas en la vida.</a:t>
            </a:r>
          </a:p>
          <a:p>
            <a:pPr marL="0" indent="0" algn="ctr">
              <a:buFont typeface="Arial" panose="020B0604020202020204" pitchFamily="34" charset="0"/>
              <a:buNone/>
            </a:pPr>
            <a:endParaRPr lang="en-US" sz="2400" dirty="0">
              <a:latin typeface="Century Gothic" panose="020B0502020202020204" pitchFamily="34" charset="0"/>
            </a:endParaRPr>
          </a:p>
          <a:p>
            <a:pPr marL="0" indent="0" algn="ctr">
              <a:buFont typeface="Arial" panose="020B0604020202020204" pitchFamily="34" charset="0"/>
              <a:buNone/>
            </a:pPr>
            <a:r>
              <a:rPr lang="es-US" sz="2400" b="0" i="0" strike="noStrike" cap="none" spc="0" baseline="0" dirty="0">
                <a:solidFill>
                  <a:srgbClr val="000000"/>
                </a:solidFill>
                <a:effectLst/>
                <a:latin typeface="Century Gothic"/>
                <a:ea typeface="Century Gothic"/>
                <a:cs typeface="Century Gothic"/>
              </a:rPr>
              <a:t>     Con los servicios de las personas que usted elija,</a:t>
            </a:r>
          </a:p>
          <a:p>
            <a:pPr marL="0" indent="0" algn="ctr">
              <a:buFont typeface="Arial" panose="020B0604020202020204" pitchFamily="34" charset="0"/>
              <a:buNone/>
            </a:pPr>
            <a:r>
              <a:rPr lang="es-US" sz="2400" b="0" i="0" strike="noStrike" cap="none" spc="0" baseline="0" dirty="0">
                <a:solidFill>
                  <a:srgbClr val="000000"/>
                </a:solidFill>
                <a:effectLst/>
                <a:latin typeface="Century Gothic"/>
                <a:ea typeface="Century Gothic"/>
                <a:cs typeface="Century Gothic"/>
              </a:rPr>
              <a:t>            ¡En la comunidad donde usted vive y en los lugares donde desee estar!</a:t>
            </a:r>
          </a:p>
          <a:p>
            <a:pPr marL="0" indent="0">
              <a:buFont typeface="Arial" panose="020B0604020202020204" pitchFamily="34" charset="0"/>
              <a:buNone/>
            </a:pPr>
            <a:endParaRPr lang="en-US" sz="900" dirty="0"/>
          </a:p>
          <a:p>
            <a:endParaRPr lang="en-US" sz="900" dirty="0"/>
          </a:p>
        </p:txBody>
      </p:sp>
    </p:spTree>
    <p:extLst>
      <p:ext uri="{BB962C8B-B14F-4D97-AF65-F5344CB8AC3E}">
        <p14:creationId xmlns:p14="http://schemas.microsoft.com/office/powerpoint/2010/main" val="390650277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tretch>
            <a:fillRect t="-8000" b="-8000"/>
          </a:stretch>
        </a:blipFill>
        <a:effectLst/>
      </p:bgPr>
    </p:bg>
    <p:spTree>
      <p:nvGrpSpPr>
        <p:cNvPr id="1" name=""/>
        <p:cNvGrpSpPr/>
        <p:nvPr/>
      </p:nvGrpSpPr>
      <p:grpSpPr>
        <a:xfrm>
          <a:off x="0" y="0"/>
          <a:ext cx="0" cy="0"/>
          <a:chOff x="0" y="0"/>
          <a:chExt cx="0" cy="0"/>
        </a:xfrm>
      </p:grpSpPr>
      <p:sp>
        <p:nvSpPr>
          <p:cNvPr id="3" name="Rectangle 2"/>
          <p:cNvSpPr/>
          <p:nvPr/>
        </p:nvSpPr>
        <p:spPr>
          <a:xfrm>
            <a:off x="3931920" y="1272869"/>
            <a:ext cx="3886971" cy="835581"/>
          </a:xfrm>
          <a:prstGeom prst="rect">
            <a:avLst/>
          </a:pr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9220213">
            <a:off x="-601180" y="4082030"/>
            <a:ext cx="15108069" cy="6918578"/>
          </a:xfrm>
          <a:prstGeom prst="triangle">
            <a:avLst>
              <a:gd name="adj" fmla="val 22555"/>
            </a:avLst>
          </a:prstGeom>
          <a:solidFill>
            <a:schemeClr val="bg1">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
            <a:extLst>
              <a:ext uri="{FF2B5EF4-FFF2-40B4-BE49-F238E27FC236}">
                <a16:creationId xmlns:a16="http://schemas.microsoft.com/office/drawing/2014/main" id="{CE84DDCA-6187-9B4E-86CA-83D6E2AD5787}"/>
              </a:ext>
            </a:extLst>
          </p:cNvPr>
          <p:cNvSpPr>
            <a:spLocks noGrp="1"/>
          </p:cNvSpPr>
          <p:nvPr>
            <p:ph type="body" sz="quarter" idx="13"/>
          </p:nvPr>
        </p:nvSpPr>
        <p:spPr>
          <a:xfrm>
            <a:off x="110210" y="44174"/>
            <a:ext cx="6847181" cy="784146"/>
          </a:xfrm>
        </p:spPr>
        <p:txBody>
          <a:bodyPr/>
          <a:lstStyle/>
          <a:p>
            <a:r>
              <a:rPr lang="es-US" sz="2800" b="0" i="0" strike="noStrike" cap="none" spc="0" baseline="0">
                <a:solidFill>
                  <a:srgbClr val="222A35"/>
                </a:solidFill>
                <a:effectLst/>
                <a:latin typeface="Century Gothic"/>
                <a:ea typeface="Century Gothic"/>
                <a:cs typeface="Century Gothic"/>
              </a:rPr>
              <a:t>PENSAMIENTOS DE CIERRE </a:t>
            </a:r>
          </a:p>
        </p:txBody>
      </p:sp>
      <p:sp>
        <p:nvSpPr>
          <p:cNvPr id="5" name="TextBox 4">
            <a:extLst>
              <a:ext uri="{FF2B5EF4-FFF2-40B4-BE49-F238E27FC236}">
                <a16:creationId xmlns:a16="http://schemas.microsoft.com/office/drawing/2014/main" id="{5D4FFC79-5BEB-3244-A84F-3E90F5C61842}"/>
              </a:ext>
            </a:extLst>
          </p:cNvPr>
          <p:cNvSpPr txBox="1"/>
          <p:nvPr/>
        </p:nvSpPr>
        <p:spPr>
          <a:xfrm>
            <a:off x="110210" y="595179"/>
            <a:ext cx="3213771" cy="462234"/>
          </a:xfrm>
          <a:prstGeom prst="rect">
            <a:avLst/>
          </a:prstGeom>
          <a:noFill/>
        </p:spPr>
        <p:txBody>
          <a:bodyPr wrap="square" rtlCol="0">
            <a:spAutoFit/>
          </a:bodyPr>
          <a:lstStyle/>
          <a:p>
            <a:pPr defTabSz="914400" rtl="0" eaLnBrk="1" latinLnBrk="0" hangingPunct="1">
              <a:lnSpc>
                <a:spcPct val="90000"/>
              </a:lnSpc>
              <a:spcBef>
                <a:spcPct val="0"/>
              </a:spcBef>
              <a:buNone/>
            </a:pPr>
            <a:r>
              <a:rPr lang="es-US" sz="2700" b="1" i="0" strike="noStrike" cap="none" spc="0" baseline="0">
                <a:solidFill>
                  <a:srgbClr val="181717"/>
                </a:solidFill>
                <a:effectLst/>
                <a:latin typeface="Century Gothic"/>
                <a:ea typeface="Century Gothic"/>
                <a:cs typeface="Century Gothic"/>
              </a:rPr>
              <a:t>PREGUNTAS</a:t>
            </a:r>
          </a:p>
        </p:txBody>
      </p:sp>
      <p:grpSp>
        <p:nvGrpSpPr>
          <p:cNvPr id="10" name="Group 9"/>
          <p:cNvGrpSpPr/>
          <p:nvPr/>
        </p:nvGrpSpPr>
        <p:grpSpPr>
          <a:xfrm rot="5400000">
            <a:off x="4188303" y="619109"/>
            <a:ext cx="3579183" cy="6722812"/>
            <a:chOff x="883578" y="3883053"/>
            <a:chExt cx="3579183" cy="3567393"/>
          </a:xfrm>
        </p:grpSpPr>
        <p:sp>
          <p:nvSpPr>
            <p:cNvPr id="11" name="Rectangle 10"/>
            <p:cNvSpPr/>
            <p:nvPr/>
          </p:nvSpPr>
          <p:spPr>
            <a:xfrm>
              <a:off x="883578" y="3883053"/>
              <a:ext cx="3579183" cy="3567393"/>
            </a:xfrm>
            <a:prstGeom prst="rect">
              <a:avLst/>
            </a:prstGeom>
            <a:solidFill>
              <a:schemeClr val="tx1">
                <a:lumMod val="75000"/>
                <a:lumOff val="2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27520" y="3965938"/>
              <a:ext cx="3291298" cy="3401621"/>
            </a:xfrm>
            <a:prstGeom prst="rect">
              <a:avLst/>
            </a:prstGeom>
            <a:solidFill>
              <a:schemeClr val="bg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DD4E743B-7162-0148-A5DF-FD1B9AA442B5}"/>
              </a:ext>
            </a:extLst>
          </p:cNvPr>
          <p:cNvSpPr/>
          <p:nvPr/>
        </p:nvSpPr>
        <p:spPr>
          <a:xfrm>
            <a:off x="2867152" y="2490728"/>
            <a:ext cx="6102096" cy="2837475"/>
          </a:xfrm>
          <a:prstGeom prst="rect">
            <a:avLst/>
          </a:prstGeom>
        </p:spPr>
        <p:txBody>
          <a:bodyPr>
            <a:spAutoFit/>
          </a:bodyPr>
          <a:lstStyle/>
          <a:p>
            <a:pPr algn="ctr"/>
            <a:r>
              <a:rPr lang="es-US" sz="2000" b="0" i="0" strike="noStrike" cap="none" spc="0" baseline="0">
                <a:solidFill>
                  <a:srgbClr val="000000"/>
                </a:solidFill>
                <a:effectLst/>
                <a:latin typeface="Century Gothic"/>
                <a:ea typeface="Century Gothic"/>
                <a:cs typeface="Century Gothic"/>
              </a:rPr>
              <a:t>Centro regional local: (Inserte el enlace del sitio web a la información de SDP)</a:t>
            </a:r>
          </a:p>
          <a:p>
            <a:pPr algn="ctr"/>
            <a:endParaRPr lang="en-US" sz="2000">
              <a:latin typeface="Century Gothic" panose="020B0502020202020204" pitchFamily="34" charset="0"/>
            </a:endParaRPr>
          </a:p>
          <a:p>
            <a:pPr algn="ctr"/>
            <a:r>
              <a:rPr lang="es-US" sz="2000" b="0" i="0" strike="noStrike" cap="none" spc="0" baseline="0">
                <a:solidFill>
                  <a:srgbClr val="000000"/>
                </a:solidFill>
                <a:effectLst/>
                <a:latin typeface="Century Gothic"/>
                <a:ea typeface="Century Gothic"/>
                <a:cs typeface="Century Gothic"/>
              </a:rPr>
              <a:t>Comité consultivo local (Inserte el enlace del sitio web o información de contacto)</a:t>
            </a:r>
          </a:p>
          <a:p>
            <a:pPr algn="ctr"/>
            <a:endParaRPr lang="en-US" sz="2000">
              <a:latin typeface="Century Gothic" panose="020B0502020202020204" pitchFamily="34" charset="0"/>
            </a:endParaRPr>
          </a:p>
          <a:p>
            <a:pPr algn="ctr"/>
            <a:r>
              <a:rPr lang="es-US" sz="2000" b="0" i="0" strike="noStrike" cap="none" spc="0" baseline="0">
                <a:solidFill>
                  <a:srgbClr val="000000"/>
                </a:solidFill>
                <a:effectLst/>
                <a:latin typeface="Century Gothic"/>
                <a:ea typeface="Century Gothic"/>
                <a:cs typeface="Century Gothic"/>
              </a:rPr>
              <a:t>Sitio web de DDS: </a:t>
            </a:r>
            <a:r>
              <a:rPr lang="es-US" sz="2000" b="0" i="0" strike="noStrike" cap="none" spc="0" baseline="0">
                <a:solidFill>
                  <a:srgbClr val="000000"/>
                </a:solidFill>
                <a:effectLst/>
                <a:latin typeface="Century Gothic"/>
                <a:ea typeface="Century Gothic"/>
                <a:cs typeface="Century Gothic"/>
                <a:hlinkClick r:id="rId4" history="0"/>
              </a:rPr>
              <a:t>www.dds.ca.gov/sdp</a:t>
            </a:r>
          </a:p>
          <a:p>
            <a:pPr algn="ctr"/>
            <a:endParaRPr lang="en-US" sz="2000">
              <a:latin typeface="Century Gothic" panose="020B0502020202020204" pitchFamily="34" charset="0"/>
            </a:endParaRPr>
          </a:p>
          <a:p>
            <a:pPr algn="ctr"/>
            <a:r>
              <a:rPr lang="es-US" sz="2000" b="0" i="0" strike="noStrike" cap="none" spc="0" baseline="0">
                <a:solidFill>
                  <a:srgbClr val="000000"/>
                </a:solidFill>
                <a:effectLst/>
                <a:latin typeface="Century Gothic"/>
                <a:ea typeface="Century Gothic"/>
                <a:cs typeface="Century Gothic"/>
              </a:rPr>
              <a:t>Correo electrónico de DDS: </a:t>
            </a:r>
            <a:r>
              <a:rPr lang="es-US" sz="2000" b="0" i="0" strike="noStrike" cap="none" spc="0" baseline="0">
                <a:solidFill>
                  <a:srgbClr val="000000"/>
                </a:solidFill>
                <a:effectLst/>
                <a:latin typeface="Century Gothic"/>
                <a:ea typeface="Century Gothic"/>
                <a:cs typeface="Century Gothic"/>
                <a:hlinkClick r:id="rId5" history="0"/>
              </a:rPr>
              <a:t>sdp@dds.ca.gov</a:t>
            </a:r>
          </a:p>
        </p:txBody>
      </p:sp>
      <p:sp>
        <p:nvSpPr>
          <p:cNvPr id="13" name="Title 2"/>
          <p:cNvSpPr txBox="1"/>
          <p:nvPr/>
        </p:nvSpPr>
        <p:spPr>
          <a:xfrm>
            <a:off x="4182609" y="1361414"/>
            <a:ext cx="3636282" cy="735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US" sz="3600" b="1" i="0" strike="noStrike" cap="none" spc="0" baseline="0" dirty="0">
                <a:solidFill>
                  <a:srgbClr val="203864"/>
                </a:solidFill>
                <a:effectLst>
                  <a:outerShdw blurRad="38100" dist="38100" dir="2700000" algn="tl">
                    <a:srgbClr val="000000">
                      <a:alpha val="43137"/>
                    </a:srgbClr>
                  </a:outerShdw>
                </a:effectLst>
                <a:latin typeface="Century Gothic"/>
                <a:ea typeface="Century Gothic"/>
                <a:cs typeface="Century Gothic"/>
              </a:rPr>
              <a:t>¿PREGUNTAS?</a:t>
            </a:r>
          </a:p>
        </p:txBody>
      </p:sp>
    </p:spTree>
    <p:extLst>
      <p:ext uri="{BB962C8B-B14F-4D97-AF65-F5344CB8AC3E}">
        <p14:creationId xmlns:p14="http://schemas.microsoft.com/office/powerpoint/2010/main" val="130475002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ac OS X 10.14 unknown"/>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defTabSz="914400" rtl="0" eaLnBrk="1" latinLnBrk="0" hangingPunct="1">
          <a:lnSpc>
            <a:spcPct val="90000"/>
          </a:lnSpc>
          <a:spcBef>
            <a:spcPct val="0"/>
          </a:spcBef>
          <a:buNone/>
          <a:defRPr sz="2000" kern="1200" dirty="0" smtClean="0">
            <a:solidFill>
              <a:schemeClr val="accent5">
                <a:lumMod val="50000"/>
              </a:schemeClr>
            </a:solidFill>
            <a:latin typeface="Century Gothic" panose="020B0502020202020204" pitchFamily="34" charset="0"/>
            <a:ea typeface="+mj-ea"/>
            <a:cs typeface="+mj-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10952</TotalTime>
  <Words>15371</Words>
  <Application>Microsoft Office PowerPoint</Application>
  <PresentationFormat>Widescreen</PresentationFormat>
  <Paragraphs>1844</Paragraphs>
  <Slides>92</Slides>
  <Notes>92</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92</vt:i4>
      </vt:variant>
    </vt:vector>
  </HeadingPairs>
  <TitlesOfParts>
    <vt:vector size="108" baseType="lpstr">
      <vt:lpstr>6</vt:lpstr>
      <vt:lpstr>Arial</vt:lpstr>
      <vt:lpstr>Arial Narrow</vt:lpstr>
      <vt:lpstr>Bauhaus 93</vt:lpstr>
      <vt:lpstr>Berlin Sans FB Demi</vt:lpstr>
      <vt:lpstr>Calibri</vt:lpstr>
      <vt:lpstr>Calibri Light</vt:lpstr>
      <vt:lpstr>Century Gothic</vt:lpstr>
      <vt:lpstr>Franklin Gothic Heavy</vt:lpstr>
      <vt:lpstr>Symbol</vt:lpstr>
      <vt:lpstr>Wingdings</vt:lpstr>
      <vt:lpstr>Office Theme</vt:lpstr>
      <vt:lpstr>3_Custom Design</vt:lpstr>
      <vt:lpstr>2_Custom Design</vt:lpstr>
      <vt:lpstr>1_Custom Design</vt:lpstr>
      <vt:lpstr>Custom Design</vt:lpstr>
      <vt:lpstr>Programa de autodeterminación  Orientación  Entrenando al entrenador</vt:lpstr>
      <vt:lpstr>PowerPoint Presentation</vt:lpstr>
      <vt:lpstr>Programa de autodeterminación Orientación </vt:lpstr>
      <vt:lpstr>PowerPoint Presentation</vt:lpstr>
      <vt:lpstr>PowerPoint Presentation</vt:lpstr>
      <vt:lpstr>QUÉ ES LA  AUTODETERMINACIÓN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PAPELES Y RESPONSABILIDADES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PLANIFICACIÓN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PAGAR LOS SERVICIOS Y APOYOS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 DERECHOS Y SEGURIDAD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PRÓXIMOS PASOS</vt:lpstr>
      <vt:lpstr>PowerPoint Presentation</vt:lpstr>
      <vt:lpstr>PowerPoint Presentation</vt:lpstr>
      <vt:lpstr>PowerPoint Presentation</vt:lpstr>
      <vt:lpstr>PowerPoint Presentation</vt:lpstr>
      <vt:lpstr>PowerPoint Presentation</vt:lpstr>
      <vt:lpstr>PENSAMIENTOS DE CIERRE </vt:lpstr>
      <vt:lpstr>PowerPoint Presentation</vt:lpstr>
      <vt:lpstr>PowerPoint Presentation</vt:lpstr>
    </vt:vector>
  </TitlesOfParts>
  <Company>Dept. of Developmental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 Orientation PowerPoint</dc:title>
  <dc:subject>SDP</dc:subject>
  <dc:creator>DDS</dc:creator>
  <cp:keywords>SDP</cp:keywords>
  <cp:lastModifiedBy>Office1</cp:lastModifiedBy>
  <cp:revision>550</cp:revision>
  <cp:lastPrinted>2019-02-20T21:31:36Z</cp:lastPrinted>
  <dcterms:created xsi:type="dcterms:W3CDTF">2019-01-24T16:19:20Z</dcterms:created>
  <dcterms:modified xsi:type="dcterms:W3CDTF">2019-03-29T21:28:18Z</dcterms:modified>
</cp:coreProperties>
</file>