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02" r:id="rId5"/>
    <p:sldId id="317" r:id="rId6"/>
    <p:sldId id="315" r:id="rId7"/>
    <p:sldId id="316" r:id="rId8"/>
    <p:sldId id="324" r:id="rId9"/>
    <p:sldId id="325" r:id="rId10"/>
    <p:sldId id="326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 userDrawn="1">
          <p15:clr>
            <a:srgbClr val="A4A3A4"/>
          </p15:clr>
        </p15:guide>
        <p15:guide id="2" pos="4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B5D"/>
    <a:srgbClr val="005288"/>
    <a:srgbClr val="005188"/>
    <a:srgbClr val="C0C2C4"/>
    <a:srgbClr val="B0B1B3"/>
    <a:srgbClr val="8A8B8A"/>
    <a:srgbClr val="002F80"/>
    <a:srgbClr val="003366"/>
    <a:srgbClr val="0072CE"/>
    <a:srgbClr val="002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22430B-24DE-4AB8-AE63-E908686501E3}" v="18" dt="2025-01-15T16:20:38.145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>
        <p:guide orient="horz" pos="944"/>
        <p:guide pos="4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Matthew" userId="7d882c65-3d24-4ee6-a0ac-8ad0974dc6cf" providerId="ADAL" clId="{0BE6EED4-5D3B-4380-8FA2-020EB25FFEF1}"/>
    <pc:docChg chg="modSld">
      <pc:chgData name="Davis, Matthew" userId="7d882c65-3d24-4ee6-a0ac-8ad0974dc6cf" providerId="ADAL" clId="{0BE6EED4-5D3B-4380-8FA2-020EB25FFEF1}" dt="2025-01-16T03:24:33.579" v="2" actId="20577"/>
      <pc:docMkLst>
        <pc:docMk/>
      </pc:docMkLst>
      <pc:sldChg chg="modSp mod">
        <pc:chgData name="Davis, Matthew" userId="7d882c65-3d24-4ee6-a0ac-8ad0974dc6cf" providerId="ADAL" clId="{0BE6EED4-5D3B-4380-8FA2-020EB25FFEF1}" dt="2025-01-16T03:24:33.579" v="2" actId="20577"/>
        <pc:sldMkLst>
          <pc:docMk/>
          <pc:sldMk cId="3155013866" sldId="326"/>
        </pc:sldMkLst>
        <pc:spChg chg="mod">
          <ac:chgData name="Davis, Matthew" userId="7d882c65-3d24-4ee6-a0ac-8ad0974dc6cf" providerId="ADAL" clId="{0BE6EED4-5D3B-4380-8FA2-020EB25FFEF1}" dt="2025-01-16T03:24:33.579" v="2" actId="20577"/>
          <ac:spMkLst>
            <pc:docMk/>
            <pc:sldMk cId="3155013866" sldId="326"/>
            <ac:spMk id="2" creationId="{4D9A4BA1-EA7D-12FA-7070-7ABE772248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CA97C3-C405-524D-9CBE-0BC0D8901EF2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E3284D-1414-D044-813C-490EC2E12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49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11BCE4-DA71-794C-BB20-C7FCCBD5454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AF53EF-993C-FF42-8B62-CEF57763A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731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slide + Image Option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F53EF-993C-FF42-8B62-CEF57763A7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05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F53EF-993C-FF42-8B62-CEF57763A7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34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AF53EF-993C-FF42-8B62-CEF57763A7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6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low 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8189" y="2164956"/>
            <a:ext cx="10715627" cy="743347"/>
          </a:xfrm>
        </p:spPr>
        <p:txBody>
          <a:bodyPr>
            <a:normAutofit/>
          </a:bodyPr>
          <a:lstStyle>
            <a:lvl1pPr>
              <a:defRPr sz="4000" b="0">
                <a:solidFill>
                  <a:srgbClr val="005288"/>
                </a:solidFill>
                <a:latin typeface="+mj-lt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45067" y="2895600"/>
            <a:ext cx="10708748" cy="11483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3484E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007AB3-9044-9E49-80A1-0B6479D03B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5067" y="4372332"/>
            <a:ext cx="3269721" cy="116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44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38194" y="2098850"/>
            <a:ext cx="5129793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/>
            </a:lvl1pPr>
            <a:lvl2pPr>
              <a:spcBef>
                <a:spcPts val="1000"/>
              </a:spcBef>
              <a:defRPr sz="1800" baseline="0"/>
            </a:lvl2pPr>
            <a:lvl3pPr>
              <a:spcBef>
                <a:spcPts val="10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22005" y="1579099"/>
            <a:ext cx="5131808" cy="37167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j-lt"/>
                <a:cs typeface="Georgi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22005" y="2098850"/>
            <a:ext cx="5131808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11200" y="1579099"/>
            <a:ext cx="5131808" cy="37167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j-lt"/>
                <a:cs typeface="Georgi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F15D596-468E-7240-AEF9-BE74880DA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A1FB061-3945-984E-B19F-EFD8A4ED495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078AD1-E2AC-7E43-A28E-6A771C68E9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1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person, person, boy, child&#10;&#10;Description automatically generated">
            <a:extLst>
              <a:ext uri="{FF2B5EF4-FFF2-40B4-BE49-F238E27FC236}">
                <a16:creationId xmlns:a16="http://schemas.microsoft.com/office/drawing/2014/main" id="{50ABA285-B143-4443-A825-3738EAF52C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B86FCD-6BA9-694B-A64A-36883B42361C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5A5B5D">
              <a:alpha val="72941"/>
            </a:srgbClr>
          </a:soli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81BF64-81BE-3944-A21C-CA7BB5AC4A9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5188">
              <a:alpha val="72941"/>
            </a:srgbClr>
          </a:soli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325908E-DDB4-4D4C-855A-C7F2176C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043" y="6409008"/>
            <a:ext cx="485773" cy="201827"/>
          </a:xfrm>
        </p:spPr>
        <p:txBody>
          <a:bodyPr lIns="0" tIns="0" rIns="0" bIns="0" anchor="t" anchorCtr="0"/>
          <a:lstStyle>
            <a:lvl1pPr algn="r">
              <a:defRPr sz="1000" b="0" i="0">
                <a:solidFill>
                  <a:schemeClr val="bg1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067004B6-D9E8-B347-8C38-1EA40A40B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34987" y="630286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7E2ECF73-45E0-0843-9F3F-68C69CE41040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88767" y="2154312"/>
            <a:ext cx="5129793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>
                <a:solidFill>
                  <a:schemeClr val="bg1"/>
                </a:solidFill>
              </a:defRPr>
            </a:lvl1pPr>
            <a:lvl2pPr>
              <a:spcBef>
                <a:spcPts val="1000"/>
              </a:spcBef>
              <a:defRPr sz="1800" baseline="0">
                <a:solidFill>
                  <a:schemeClr val="bg1"/>
                </a:solidFill>
              </a:defRPr>
            </a:lvl2pPr>
            <a:lvl3pPr>
              <a:spcBef>
                <a:spcPts val="1000"/>
              </a:spcBef>
              <a:defRPr sz="1800">
                <a:solidFill>
                  <a:schemeClr val="bg1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98E5884-686F-1C45-A0EF-76C8A0A237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1773" y="1634561"/>
            <a:ext cx="5131808" cy="37167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7EDE04E-08FC-3448-A184-27468B3BF06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479111" y="2207696"/>
            <a:ext cx="5129793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>
                <a:solidFill>
                  <a:schemeClr val="bg1"/>
                </a:solidFill>
              </a:defRPr>
            </a:lvl1pPr>
            <a:lvl2pPr>
              <a:spcBef>
                <a:spcPts val="1000"/>
              </a:spcBef>
              <a:defRPr sz="1800" baseline="0">
                <a:solidFill>
                  <a:schemeClr val="bg1"/>
                </a:solidFill>
              </a:defRPr>
            </a:lvl2pPr>
            <a:lvl3pPr>
              <a:spcBef>
                <a:spcPts val="1000"/>
              </a:spcBef>
              <a:defRPr sz="1800">
                <a:solidFill>
                  <a:schemeClr val="bg1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26B8427-E58C-1441-B60A-E7E51621D6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2117" y="1687945"/>
            <a:ext cx="5131808" cy="37167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328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7E97B94E-42E6-4544-9EC8-17245821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254866EA-8482-8548-8A4F-3E9E3B6A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D17C2D-11ED-A242-80F3-580A0D3B4F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421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38193" y="1549400"/>
            <a:ext cx="10715625" cy="4022725"/>
          </a:xfrm>
          <a:prstGeom prst="rect">
            <a:avLst/>
          </a:prstGeom>
        </p:spPr>
        <p:txBody>
          <a:bodyPr/>
          <a:lstStyle>
            <a:lvl1pPr marL="452628" indent="-457200">
              <a:buClr>
                <a:srgbClr val="101820"/>
              </a:buClr>
              <a:buFont typeface="+mj-lt"/>
              <a:buAutoNum type="arabicPeriod"/>
              <a:defRPr sz="2000">
                <a:solidFill>
                  <a:srgbClr val="101820"/>
                </a:solidFill>
              </a:defRPr>
            </a:lvl1pPr>
            <a:lvl2pPr marL="800100" indent="-342900">
              <a:spcBef>
                <a:spcPts val="1000"/>
              </a:spcBef>
              <a:buClr>
                <a:srgbClr val="101820"/>
              </a:buClr>
              <a:buSzPct val="100000"/>
              <a:buFont typeface="+mj-lt"/>
              <a:buAutoNum type="alphaLcPeriod"/>
              <a:defRPr sz="1800">
                <a:solidFill>
                  <a:srgbClr val="101820"/>
                </a:solidFill>
              </a:defRPr>
            </a:lvl2pPr>
            <a:lvl3pPr marL="1143000" indent="-228600">
              <a:spcBef>
                <a:spcPts val="1000"/>
              </a:spcBef>
              <a:buFont typeface="Wingdings" charset="2"/>
              <a:buChar char="§"/>
              <a:defRPr sz="1600">
                <a:solidFill>
                  <a:srgbClr val="10182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7C9FD575-3B71-D545-976A-C7A029B0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838FB658-3138-B140-B7C4-A803FE88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23C1A0-7E36-F04C-8C22-796A27F1DB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896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219366" y="1549401"/>
            <a:ext cx="4234455" cy="38807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spcBef>
                <a:spcPts val="1500"/>
              </a:spcBef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add descriptive text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11" hasCustomPrompt="1"/>
          </p:nvPr>
        </p:nvSpPr>
        <p:spPr>
          <a:xfrm>
            <a:off x="763008" y="1549402"/>
            <a:ext cx="6023847" cy="38807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Insert chart here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B997A94B-DC6C-EB4F-A0EF-FAB7802896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F90CEE4B-BD46-A046-8385-D32CD3EA4E9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F5E7CD-1E91-C647-9AFB-F570055EB0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524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itl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-21833" y="2"/>
            <a:ext cx="12192000" cy="6857998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1" tIns="32146" rIns="64291" bIns="3214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4291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-128"/>
              <a:cs typeface="ヒラギノ角ゴ ProN W3" charset="-128"/>
              <a:sym typeface="Arial" charset="0"/>
            </a:endParaRP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49407" y="5274393"/>
            <a:ext cx="3310144" cy="528224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200" i="1" baseline="0"/>
            </a:lvl1pPr>
            <a:lvl2pPr marL="457200" indent="0">
              <a:buFontTx/>
              <a:buNone/>
              <a:defRPr sz="1400"/>
            </a:lvl2pPr>
            <a:lvl3pPr marL="914400" indent="0">
              <a:buFontTx/>
              <a:buNone/>
              <a:defRPr sz="1400"/>
            </a:lvl3pPr>
          </a:lstStyle>
          <a:p>
            <a:r>
              <a:rPr lang="en-US" sz="1200"/>
              <a:t>Source: Add source here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325955" y="564185"/>
            <a:ext cx="4234455" cy="7056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lnSpc>
                <a:spcPts val="2200"/>
              </a:lnSpc>
              <a:spcBef>
                <a:spcPts val="1500"/>
              </a:spcBef>
              <a:buNone/>
              <a:defRPr sz="18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Add chart title here</a:t>
            </a:r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614777EF-720C-A944-907E-CE1C292CBC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B0C4446-A1BE-2F41-A56C-FB26F13381B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78231E-8D0D-4748-A369-8C7545BCEA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621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 with title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6695" y="5229211"/>
            <a:ext cx="6766343" cy="528224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200" i="1" baseline="0"/>
            </a:lvl1pPr>
            <a:lvl2pPr marL="457200" indent="0">
              <a:buFontTx/>
              <a:buNone/>
              <a:defRPr sz="1400"/>
            </a:lvl2pPr>
            <a:lvl3pPr marL="914400" indent="0">
              <a:buFontTx/>
              <a:buNone/>
              <a:defRPr sz="1400"/>
            </a:lvl3pPr>
          </a:lstStyle>
          <a:p>
            <a:r>
              <a:rPr lang="en-US" sz="1200"/>
              <a:t>Source: Add source here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646695" y="517967"/>
            <a:ext cx="10867972" cy="5282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spcBef>
                <a:spcPts val="1500"/>
              </a:spcBef>
              <a:buNone/>
              <a:defRPr sz="18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Add chart title here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95B45AF5-26D0-3042-B0AB-CA5EF015C53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774B317E-21C5-1745-BE88-290F56726B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39F346-81C1-0B46-B5E0-2EDE2687A2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29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204148" y="2996623"/>
            <a:ext cx="9746073" cy="447452"/>
          </a:xfrm>
          <a:prstGeom prst="rect">
            <a:avLst/>
          </a:prstGeom>
        </p:spPr>
        <p:txBody>
          <a:bodyPr wrap="square" lIns="64284" tIns="32142" rIns="64284" bIns="32142">
            <a:spAutoFit/>
          </a:bodyPr>
          <a:lstStyle>
            <a:lvl1pPr marL="0" marR="0" indent="0" algn="l" defTabSz="642915" rtl="0" eaLnBrk="1" fontAlgn="base" latinLnBrk="0" hangingPunct="1">
              <a:lnSpc>
                <a:spcPct val="140000"/>
              </a:lnSpc>
              <a:spcBef>
                <a:spcPts val="2109"/>
              </a:spcBef>
              <a:spcAft>
                <a:spcPts val="2000"/>
              </a:spcAft>
              <a:buClr>
                <a:schemeClr val="tx2"/>
              </a:buClr>
              <a:buSzPct val="100000"/>
              <a:buFont typeface="Wingdings" charset="2"/>
              <a:buNone/>
              <a:tabLst/>
              <a:defRPr sz="2000" cap="none" baseline="0">
                <a:solidFill>
                  <a:srgbClr val="050606"/>
                </a:solidFill>
              </a:defRPr>
            </a:lvl1pPr>
            <a:lvl2pPr marL="32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4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7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8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49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hangingPunct="1">
              <a:lnSpc>
                <a:spcPct val="140000"/>
              </a:lnSpc>
              <a:spcAft>
                <a:spcPts val="2000"/>
              </a:spcAft>
              <a:defRPr/>
            </a:pPr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0313" y="2345635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E1E1D0CB-6F0F-9847-9A71-AE64C403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2A921306-A16B-8445-A6DC-4327BF9E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C6CD96-7A99-C447-B5AA-284EE64E03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5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(low in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D061912-18C8-41D6-8A7B-B688E67B5E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33" y="0"/>
            <a:ext cx="12184334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719D287-29F9-DE44-9F1C-D54D423E2DB4}"/>
              </a:ext>
            </a:extLst>
          </p:cNvPr>
          <p:cNvSpPr/>
          <p:nvPr userDrawn="1"/>
        </p:nvSpPr>
        <p:spPr>
          <a:xfrm>
            <a:off x="-3833" y="-2"/>
            <a:ext cx="12192000" cy="6858002"/>
          </a:xfrm>
          <a:prstGeom prst="rect">
            <a:avLst/>
          </a:prstGeom>
          <a:solidFill>
            <a:srgbClr val="005288">
              <a:alpha val="67059"/>
            </a:srgb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8190" y="390543"/>
            <a:ext cx="10708748" cy="1816925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90000"/>
              </a:lnSpc>
              <a:defRPr sz="5400" b="0" i="0">
                <a:solidFill>
                  <a:schemeClr val="bg1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38189" y="2280634"/>
            <a:ext cx="10708748" cy="114836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77AD55-8AE7-B04C-A183-19CD2864A0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8189" y="3829059"/>
            <a:ext cx="3698875" cy="131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640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rgbClr val="0052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C5259B2E-2FEF-A64F-8760-8691A70A60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8189" y="2579484"/>
            <a:ext cx="10715627" cy="743347"/>
          </a:xfrm>
        </p:spPr>
        <p:txBody>
          <a:bodyPr>
            <a:normAutofit/>
          </a:bodyPr>
          <a:lstStyle>
            <a:lvl1pPr>
              <a:defRPr sz="4000" b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/>
              <a:t>Divider slide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0C131CE-4E30-DE4B-AB8A-A8FD12FA28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5067" y="3310128"/>
            <a:ext cx="10708748" cy="11483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308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arge body of water surrounded by trees&#10;&#10;Description automatically generated">
            <a:extLst>
              <a:ext uri="{FF2B5EF4-FFF2-40B4-BE49-F238E27FC236}">
                <a16:creationId xmlns:a16="http://schemas.microsoft.com/office/drawing/2014/main" id="{C1919607-8AD0-4466-BC03-467A0DAC81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43380E8-22F6-1840-9848-D52F39AFD7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288">
              <a:alpha val="78000"/>
            </a:srgb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F6AFE8EF-C433-A04D-8FA7-421BB355AC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8189" y="2579484"/>
            <a:ext cx="10715627" cy="743347"/>
          </a:xfrm>
        </p:spPr>
        <p:txBody>
          <a:bodyPr>
            <a:normAutofit/>
          </a:bodyPr>
          <a:lstStyle>
            <a:lvl1pPr>
              <a:defRPr sz="4000" b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/>
              <a:t>Divider slide + image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B1F6F3CA-DCA5-7D4E-AA81-4152972D55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5067" y="3310128"/>
            <a:ext cx="10708748" cy="11483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29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38189" y="1524000"/>
            <a:ext cx="10715627" cy="410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415B20-894C-9F4F-8C45-42C9CA8DD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7">
            <a:extLst>
              <a:ext uri="{FF2B5EF4-FFF2-40B4-BE49-F238E27FC236}">
                <a16:creationId xmlns:a16="http://schemas.microsoft.com/office/drawing/2014/main" id="{A4106D1A-06B2-FC45-A02C-546D1A72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0">
            <a:extLst>
              <a:ext uri="{FF2B5EF4-FFF2-40B4-BE49-F238E27FC236}">
                <a16:creationId xmlns:a16="http://schemas.microsoft.com/office/drawing/2014/main" id="{DD99A83E-845A-484A-843A-24FDEA183558}"/>
              </a:ext>
            </a:extLst>
          </p:cNvPr>
          <p:cNvSpPr txBox="1">
            <a:spLocks/>
          </p:cNvSpPr>
          <p:nvPr userDrawn="1"/>
        </p:nvSpPr>
        <p:spPr>
          <a:xfrm>
            <a:off x="6096000" y="6173791"/>
            <a:ext cx="4443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5A5B5D"/>
                </a:solidFill>
              </a:rPr>
              <a:t>Federal Emergency Management Agency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8619E4-EB49-D04C-9F79-4BB3758FD4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556" y="5861119"/>
            <a:ext cx="2155825" cy="76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9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ctrTitle" hasCustomPrompt="1"/>
          </p:nvPr>
        </p:nvSpPr>
        <p:spPr>
          <a:xfrm>
            <a:off x="1204149" y="2300174"/>
            <a:ext cx="9746075" cy="880064"/>
          </a:xfrm>
          <a:prstGeom prst="rect">
            <a:avLst/>
          </a:prstGeom>
        </p:spPr>
        <p:txBody>
          <a:bodyPr lIns="64251" tIns="32125" rIns="64251" bIns="32125"/>
          <a:lstStyle>
            <a:lvl1pPr algn="l">
              <a:lnSpc>
                <a:spcPts val="5000"/>
              </a:lnSpc>
              <a:spcBef>
                <a:spcPts val="7500"/>
              </a:spcBef>
              <a:spcAft>
                <a:spcPts val="0"/>
              </a:spcAft>
              <a:defRPr sz="4600" baseline="0"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add text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04152" y="3202727"/>
            <a:ext cx="9746073" cy="717193"/>
          </a:xfrm>
          <a:prstGeom prst="rect">
            <a:avLst/>
          </a:prstGeom>
        </p:spPr>
        <p:txBody>
          <a:bodyPr wrap="square" lIns="64251" tIns="32125" rIns="64251" bIns="32125">
            <a:spAutoFit/>
          </a:bodyPr>
          <a:lstStyle>
            <a:lvl1pPr marL="0" indent="0" algn="l">
              <a:lnSpc>
                <a:spcPts val="5000"/>
              </a:lnSpc>
              <a:spcBef>
                <a:spcPts val="2109"/>
              </a:spcBef>
              <a:buClr>
                <a:schemeClr val="tx2"/>
              </a:buClr>
              <a:buSzPct val="100000"/>
              <a:buFontTx/>
              <a:buNone/>
              <a:defRPr sz="4600" cap="none" baseline="0">
                <a:solidFill>
                  <a:srgbClr val="5A5B5D"/>
                </a:solidFill>
              </a:defRPr>
            </a:lvl1pPr>
            <a:lvl2pPr marL="321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6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7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48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0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add text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F2BF6-D194-1343-93BA-82E52542D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Federal Emergency Management Agency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06CF50-EC7F-7045-8A7E-444D3AE9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CC62EF53-F675-B345-BC80-8CCA23A8FCD2}"/>
              </a:ext>
            </a:extLst>
          </p:cNvPr>
          <p:cNvSpPr txBox="1">
            <a:spLocks/>
          </p:cNvSpPr>
          <p:nvPr userDrawn="1"/>
        </p:nvSpPr>
        <p:spPr>
          <a:xfrm>
            <a:off x="6096000" y="6173791"/>
            <a:ext cx="4443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ln>
                  <a:noFill/>
                </a:ln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5A5B5D"/>
                </a:solidFill>
              </a:rPr>
              <a:t>Federal Emergency Management Agency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F55905DA-9C4D-EE4A-8870-6FB2EB81F1D1}"/>
              </a:ext>
            </a:extLst>
          </p:cNvPr>
          <p:cNvSpPr txBox="1">
            <a:spLocks/>
          </p:cNvSpPr>
          <p:nvPr userDrawn="1"/>
        </p:nvSpPr>
        <p:spPr>
          <a:xfrm>
            <a:off x="10539413" y="6173791"/>
            <a:ext cx="9144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CC257D-A786-9244-9E17-CE618C8B9275}" type="slidenum">
              <a:rPr lang="en-US" smtClean="0">
                <a:solidFill>
                  <a:srgbClr val="5A5B5D"/>
                </a:solidFill>
              </a:rPr>
              <a:pPr/>
              <a:t>‹#›</a:t>
            </a:fld>
            <a:endParaRPr lang="en-US">
              <a:solidFill>
                <a:srgbClr val="5A5B5D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4236FD-D275-D549-B0E5-35B58EAE67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556" y="5861119"/>
            <a:ext cx="2155825" cy="76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8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4E3FC85-6BF3-D94D-B8FE-FD0C2A5B203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05188"/>
          </a:soli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C2F1596D-781D-EF48-81CB-1D95696A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7490" y="629952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6C9652F4-E8D4-6446-9C97-A4DC7804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0903" y="6299521"/>
            <a:ext cx="9144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18C88F9-061D-C641-A335-28618704B8E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5837" y="2143639"/>
            <a:ext cx="5129793" cy="3473276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defRPr sz="2000" baseline="0"/>
            </a:lvl1pPr>
            <a:lvl2pPr>
              <a:spcBef>
                <a:spcPts val="1000"/>
              </a:spcBef>
              <a:defRPr sz="1800" baseline="0"/>
            </a:lvl2pPr>
            <a:lvl3pPr>
              <a:spcBef>
                <a:spcPts val="1000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5D75EF01-B7F2-F84B-B493-D6438400F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189" y="1206938"/>
            <a:ext cx="5117441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69BDD282-AEF1-FF4D-A786-616931069BA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722076" y="1379318"/>
            <a:ext cx="4860325" cy="37641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62CD6B-A2FE-2346-8B4F-FE3C992B93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85349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64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6018" y="1549400"/>
            <a:ext cx="5268383" cy="399415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14018" y="1549400"/>
            <a:ext cx="5268383" cy="399415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780EFCB7-513F-8445-B833-1531FD23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7379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3E4F6407-0B13-BA4A-9466-7F50E80E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63641A-DF3D-014E-836A-3DD8B99E67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0457" y="5871061"/>
            <a:ext cx="2027024" cy="8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94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18D89283-3265-234E-957A-919FE8DF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30340" y="6276661"/>
            <a:ext cx="4443413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rgbClr val="5A5B5D"/>
                </a:solidFill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60E538AA-6286-FD43-A4B4-5EE44693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3753" y="6276661"/>
            <a:ext cx="914403" cy="365125"/>
          </a:xfrm>
        </p:spPr>
        <p:txBody>
          <a:bodyPr/>
          <a:lstStyle>
            <a:lvl1pPr>
              <a:defRPr>
                <a:solidFill>
                  <a:srgbClr val="5A5B5D"/>
                </a:solidFill>
              </a:defRPr>
            </a:lvl1pPr>
          </a:lstStyle>
          <a:p>
            <a:fld id="{8FCC257D-A786-9244-9E17-CE618C8B92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E151971-39DB-E14F-AAE8-B45F52A8581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619773" y="2159000"/>
            <a:ext cx="5268383" cy="371754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1AB2F0A-0ABE-3048-8BA0-117F0FE11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773" y="1387209"/>
            <a:ext cx="4833555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52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 view of a large city landscape&#10;&#10;Description automatically generated">
            <a:extLst>
              <a:ext uri="{FF2B5EF4-FFF2-40B4-BE49-F238E27FC236}">
                <a16:creationId xmlns:a16="http://schemas.microsoft.com/office/drawing/2014/main" id="{65F8B0A9-3032-4863-A216-397789088C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7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51200" y="617379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08CCC229-AB65-5F40-B719-1933DA0A7CB3}" type="datetime1">
              <a:rPr lang="en-US" smtClean="0"/>
              <a:t>1/15/2025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38189" y="452440"/>
            <a:ext cx="10715627" cy="74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13"/>
          <p:cNvCxnSpPr>
            <a:cxnSpLocks noChangeShapeType="1"/>
          </p:cNvCxnSpPr>
          <p:nvPr userDrawn="1"/>
        </p:nvCxnSpPr>
        <p:spPr bwMode="auto">
          <a:xfrm>
            <a:off x="738194" y="1297384"/>
            <a:ext cx="10715625" cy="0"/>
          </a:xfrm>
          <a:prstGeom prst="line">
            <a:avLst/>
          </a:prstGeom>
          <a:noFill/>
          <a:ln w="25400">
            <a:solidFill>
              <a:schemeClr val="accent3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738189" y="1524000"/>
            <a:ext cx="10715627" cy="410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173791"/>
            <a:ext cx="4443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Federal Emergency Management Agency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B46968-E1B9-AE4F-9DEE-EDC8D5B1D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39413" y="6173791"/>
            <a:ext cx="9144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C257D-A786-9244-9E17-CE618C8B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3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66" r:id="rId3"/>
    <p:sldLayoutId id="2147483667" r:id="rId4"/>
    <p:sldLayoutId id="2147483650" r:id="rId5"/>
    <p:sldLayoutId id="2147483651" r:id="rId6"/>
    <p:sldLayoutId id="2147483670" r:id="rId7"/>
    <p:sldLayoutId id="2147483652" r:id="rId8"/>
    <p:sldLayoutId id="2147483668" r:id="rId9"/>
    <p:sldLayoutId id="2147483653" r:id="rId10"/>
    <p:sldLayoutId id="2147483669" r:id="rId11"/>
    <p:sldLayoutId id="2147483654" r:id="rId12"/>
    <p:sldLayoutId id="2147483659" r:id="rId13"/>
    <p:sldLayoutId id="2147483658" r:id="rId14"/>
    <p:sldLayoutId id="2147483657" r:id="rId15"/>
    <p:sldLayoutId id="2147483662" r:id="rId16"/>
    <p:sldLayoutId id="2147483660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7472" algn="l" defTabSz="457200" rtl="0" eaLnBrk="1" latinLnBrk="0" hangingPunct="1">
        <a:lnSpc>
          <a:spcPts val="2600"/>
        </a:lnSpc>
        <a:spcBef>
          <a:spcPts val="1000"/>
        </a:spcBef>
        <a:buClr>
          <a:schemeClr val="accent3">
            <a:lumMod val="75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buClr>
          <a:schemeClr val="accent3">
            <a:lumMod val="75000"/>
          </a:schemeClr>
        </a:buClr>
        <a:buSzPct val="50000"/>
        <a:buFont typeface="Wingdings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ma.gov/sites/default/files/documents/fema_ia-quick-reference_displacement.pdf" TargetMode="External"/><Relationship Id="rId2" Type="http://schemas.openxmlformats.org/officeDocument/2006/relationships/hyperlink" Target="https://www.fema.gov/fact-sheet/serious-needs-assistance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fema.gov/sites/default/files/documents/fema_iappg-1.1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ma.gov/sites/default/files/documents/fema_iappg-1.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fema.gov/sites/default/files/documents/fema_ia-quick-reference_displacement.pdf" TargetMode="External"/><Relationship Id="rId4" Type="http://schemas.openxmlformats.org/officeDocument/2006/relationships/hyperlink" Target="https://www.fema.gov/sites/default/files/documents/fema_ia-quick-reference_serious-need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CC8FA-649E-F545-8553-84D07A44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626" y="706461"/>
            <a:ext cx="10708748" cy="1816925"/>
          </a:xfrm>
        </p:spPr>
        <p:txBody>
          <a:bodyPr/>
          <a:lstStyle/>
          <a:p>
            <a:pPr algn="ctr"/>
            <a:r>
              <a:rPr lang="en-US" dirty="0"/>
              <a:t>Individual Assistance (IA) Overview for People in Non-Traditional Dwellings</a:t>
            </a:r>
          </a:p>
        </p:txBody>
      </p:sp>
    </p:spTree>
    <p:extLst>
      <p:ext uri="{BB962C8B-B14F-4D97-AF65-F5344CB8AC3E}">
        <p14:creationId xmlns:p14="http://schemas.microsoft.com/office/powerpoint/2010/main" val="189935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F77744-2AB6-C090-8448-CF9A9A4F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Non-Traditional Dwelling?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CB823-C69B-2EC7-7B72-E907A638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1D7E0B-7D3B-96EB-0ADE-E5229FF0FAB2}"/>
              </a:ext>
            </a:extLst>
          </p:cNvPr>
          <p:cNvGrpSpPr/>
          <p:nvPr/>
        </p:nvGrpSpPr>
        <p:grpSpPr>
          <a:xfrm>
            <a:off x="738189" y="1655169"/>
            <a:ext cx="10844211" cy="2993031"/>
            <a:chOff x="0" y="97943"/>
            <a:chExt cx="7312165" cy="155843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DB7593F-7454-3E5B-8258-F7E51A602042}"/>
                </a:ext>
              </a:extLst>
            </p:cNvPr>
            <p:cNvSpPr/>
            <p:nvPr/>
          </p:nvSpPr>
          <p:spPr>
            <a:xfrm>
              <a:off x="0" y="97943"/>
              <a:ext cx="7312165" cy="1558439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A6DB2AC5-9FBD-25E7-2170-4B962181E4B7}"/>
                </a:ext>
              </a:extLst>
            </p:cNvPr>
            <p:cNvSpPr txBox="1"/>
            <p:nvPr/>
          </p:nvSpPr>
          <p:spPr>
            <a:xfrm>
              <a:off x="76077" y="174020"/>
              <a:ext cx="7160011" cy="1406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b="1" kern="1200" dirty="0"/>
                <a:t>Definition of Non-Traditional Dwellings: </a:t>
              </a:r>
              <a:r>
                <a:rPr lang="en-US" sz="1800" kern="1200" dirty="0"/>
                <a:t>Homes void of structural components, such as floor, walls, and roof, are considered non-traditional housing. These may include tents, teepees, yurts, and certain types of huts or lean-tos. Homes with one or two structural components are treated differently than homes void of all three components.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075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C6CE9A-C6B8-094B-B83C-85DA3959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Eligibility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12D32-BC6E-EB4A-90F9-ED1B7B598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9413" y="6173791"/>
            <a:ext cx="914403" cy="365125"/>
          </a:xfrm>
        </p:spPr>
        <p:txBody>
          <a:bodyPr/>
          <a:lstStyle/>
          <a:p>
            <a:fld id="{8FCC257D-A786-9244-9E17-CE618C8B9275}" type="slidenum">
              <a:rPr lang="en-US" smtClean="0"/>
              <a:t>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6E3E5D-861D-2A40-BA62-1E666B699796}"/>
              </a:ext>
            </a:extLst>
          </p:cNvPr>
          <p:cNvSpPr txBox="1"/>
          <p:nvPr/>
        </p:nvSpPr>
        <p:spPr>
          <a:xfrm>
            <a:off x="738189" y="1704975"/>
            <a:ext cx="1030128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U.S. Citizen, Non-Citizen National, or qualified alien.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The parent/guardian of a minor child who is a U.S. Citizen, Non-Citizen National, or a Qualified Alien can apply for assistance on behalf of the child as long as they live in the same household.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Identity Verification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Occupancy and Primary Residence at time of the disaster.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Disaster-related damages.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Uninsured or underinsured disaster-caused expenses and serious needs.</a:t>
            </a:r>
          </a:p>
        </p:txBody>
      </p:sp>
    </p:spTree>
    <p:extLst>
      <p:ext uri="{BB962C8B-B14F-4D97-AF65-F5344CB8AC3E}">
        <p14:creationId xmlns:p14="http://schemas.microsoft.com/office/powerpoint/2010/main" val="188625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5AD117-1815-9390-AA67-AECAA84E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Forms of Assistance Might Be Available?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08C08-7D0B-2E8D-3BAF-C0B247F1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3C2B906C-89A0-E97A-83F1-F13673606578}"/>
              </a:ext>
            </a:extLst>
          </p:cNvPr>
          <p:cNvSpPr txBox="1">
            <a:spLocks/>
          </p:cNvSpPr>
          <p:nvPr/>
        </p:nvSpPr>
        <p:spPr>
          <a:xfrm>
            <a:off x="5589050" y="1524000"/>
            <a:ext cx="4252100" cy="41064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7472" algn="l" defTabSz="457200" rtl="0" eaLnBrk="1" latinLnBrk="0" hangingPunct="1">
              <a:lnSpc>
                <a:spcPts val="26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buClr>
                <a:schemeClr val="accent3">
                  <a:lumMod val="75000"/>
                </a:schemeClr>
              </a:buClr>
              <a:buSzPct val="50000"/>
              <a:buFont typeface="Wingdings" charset="2"/>
              <a:buChar char="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560"/>
              </a:lnSpc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DFB45D9-57D5-BBFF-E569-19BF176CD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997543"/>
              </p:ext>
            </p:extLst>
          </p:nvPr>
        </p:nvGraphicFramePr>
        <p:xfrm>
          <a:off x="1069434" y="1422002"/>
          <a:ext cx="9827164" cy="4310407"/>
        </p:xfrm>
        <a:graphic>
          <a:graphicData uri="http://schemas.openxmlformats.org/drawingml/2006/table">
            <a:tbl>
              <a:tblPr/>
              <a:tblGrid>
                <a:gridCol w="1684110">
                  <a:extLst>
                    <a:ext uri="{9D8B030D-6E8A-4147-A177-3AD203B41FA5}">
                      <a16:colId xmlns:a16="http://schemas.microsoft.com/office/drawing/2014/main" val="413315644"/>
                    </a:ext>
                  </a:extLst>
                </a:gridCol>
                <a:gridCol w="1684110">
                  <a:extLst>
                    <a:ext uri="{9D8B030D-6E8A-4147-A177-3AD203B41FA5}">
                      <a16:colId xmlns:a16="http://schemas.microsoft.com/office/drawing/2014/main" val="1505231479"/>
                    </a:ext>
                  </a:extLst>
                </a:gridCol>
                <a:gridCol w="2660128">
                  <a:extLst>
                    <a:ext uri="{9D8B030D-6E8A-4147-A177-3AD203B41FA5}">
                      <a16:colId xmlns:a16="http://schemas.microsoft.com/office/drawing/2014/main" val="89866237"/>
                    </a:ext>
                  </a:extLst>
                </a:gridCol>
                <a:gridCol w="2660128">
                  <a:extLst>
                    <a:ext uri="{9D8B030D-6E8A-4147-A177-3AD203B41FA5}">
                      <a16:colId xmlns:a16="http://schemas.microsoft.com/office/drawing/2014/main" val="2352780844"/>
                    </a:ext>
                  </a:extLst>
                </a:gridCol>
                <a:gridCol w="1138688">
                  <a:extLst>
                    <a:ext uri="{9D8B030D-6E8A-4147-A177-3AD203B41FA5}">
                      <a16:colId xmlns:a16="http://schemas.microsoft.com/office/drawing/2014/main" val="3908706260"/>
                    </a:ext>
                  </a:extLst>
                </a:gridCol>
              </a:tblGrid>
              <a:tr h="34614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Eligible Party 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Name of Possible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Description of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Factsheet or Other Info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3E67"/>
                          </a:solidFill>
                          <a:effectLst/>
                          <a:latin typeface="Franklin Gothic Book" panose="020B0503020102020204" pitchFamily="34" charset="0"/>
                        </a:rPr>
                        <a:t>Notes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7688793"/>
                  </a:ext>
                </a:extLst>
              </a:tr>
              <a:tr h="6850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Applicants who resided in Non-Traditional Dwellings who are </a:t>
                      </a:r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ABLE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to verify occupancy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Serious Needs Assistance (SNA)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$770 for emergency needs such as food, water, baby formula, transportation, etc.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 dirty="0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2"/>
                        </a:rPr>
                        <a:t>Serious Needs Assistance | FEMA.gov</a:t>
                      </a:r>
                      <a:endParaRPr lang="en-US" sz="900" b="0" i="0" u="sng" strike="noStrike" dirty="0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Expedited, currently not requiring prior inspection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942007"/>
                  </a:ext>
                </a:extLst>
              </a:tr>
              <a:tr h="10817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Displacement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Displacement Assistance helps survivors who can’t return to their home following a disaster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by giving them up-front money to help with immediate housing needs.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3"/>
                        </a:rPr>
                        <a:t>Displacement Assistance: FEMA Quick Reference Guide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Requeres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inspection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168415"/>
                  </a:ext>
                </a:extLst>
              </a:tr>
              <a:tr h="540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Initial Rental Assistance</a:t>
                      </a:r>
                    </a:p>
                  </a:txBody>
                  <a:tcPr marL="5926" marR="5926" marT="5926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Up to 2 months of rental assistance at current FMR rate.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4"/>
                        </a:rPr>
                        <a:t>See Chapter 3 of the IAPPG: https://www.fema.gov/sites/default/files/documents/fema_iappg-1.1.pdf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257905"/>
                  </a:ext>
                </a:extLst>
              </a:tr>
              <a:tr h="3605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Personal Property Assistance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Assistance for replacing clothes, appliances, home furnishings, etc.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4"/>
                        </a:rPr>
                        <a:t>Individual Assistance Program and Policy Guide (IAPPG)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401666"/>
                  </a:ext>
                </a:extLst>
              </a:tr>
              <a:tr h="4543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Other forms of Other Needs Assistance (ONA)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Please see the various descriptions in the IAPPG.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4"/>
                        </a:rPr>
                        <a:t>Individual Assistance Program and Policy Guide (IAPPG)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905046"/>
                  </a:ext>
                </a:extLst>
              </a:tr>
              <a:tr h="8417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Applicants who resided in Non-Traditional Dwellings who are </a:t>
                      </a:r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UNABLE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to verify occupancy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Some forms of Other Needs Assistance such as Transportation, Medical and Dental, Funeral, and Child Care.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Please see the various descriptions in the IAPPG.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sng" strike="noStrike">
                          <a:solidFill>
                            <a:srgbClr val="0563C1"/>
                          </a:solidFill>
                          <a:effectLst/>
                          <a:latin typeface="Franklin Gothic Book" panose="020B0503020102020204" pitchFamily="34" charset="0"/>
                          <a:hlinkClick r:id="rId4"/>
                        </a:rPr>
                        <a:t>Individual Assistance Program and Policy Guide (IAPPG)</a:t>
                      </a:r>
                      <a:endParaRPr lang="en-US" sz="900" b="0" i="0" u="sng" strike="noStrike">
                        <a:solidFill>
                          <a:srgbClr val="0563C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None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528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10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F77744-2AB6-C090-8448-CF9A9A4F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Identity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CB823-C69B-2EC7-7B72-E907A638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2E7397-0C04-2FDA-EC56-28FC0A59C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Documentation from the Social Security Administration (SSA), or other Federal entity, containing full or last four digits of SSN</a:t>
            </a:r>
          </a:p>
          <a:p>
            <a:r>
              <a:rPr lang="en-US" dirty="0"/>
              <a:t>Social Security card if accompanied by Federal or State-issued identification</a:t>
            </a:r>
          </a:p>
          <a:p>
            <a:r>
              <a:rPr lang="en-US" dirty="0"/>
              <a:t>Employer’s payroll document containing full or last four digits of the SSN</a:t>
            </a:r>
          </a:p>
          <a:p>
            <a:r>
              <a:rPr lang="en-US" dirty="0"/>
              <a:t>Military Identification</a:t>
            </a:r>
          </a:p>
          <a:p>
            <a:r>
              <a:rPr lang="en-US" dirty="0"/>
              <a:t>Proof of name change</a:t>
            </a:r>
          </a:p>
          <a:p>
            <a:r>
              <a:rPr lang="en-US" dirty="0"/>
              <a:t>U.S. Passport</a:t>
            </a:r>
          </a:p>
        </p:txBody>
      </p:sp>
    </p:spTree>
    <p:extLst>
      <p:ext uri="{BB962C8B-B14F-4D97-AF65-F5344CB8AC3E}">
        <p14:creationId xmlns:p14="http://schemas.microsoft.com/office/powerpoint/2010/main" val="2162969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F77744-2AB6-C090-8448-CF9A9A4F7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Occupancy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CB823-C69B-2EC7-7B72-E907A638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4911FA-7963-D2C1-09FF-828144A27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Public Official’s Statement:</a:t>
            </a:r>
            <a:r>
              <a:rPr lang="en-US" dirty="0"/>
              <a:t> Public Official’s (e.g. police chief, mayor, postmaster) written statement that includes the name of the applicant, the disaster-damaged residence address, the period of occupation, and the name and telephone number of the individual providing verification.</a:t>
            </a:r>
          </a:p>
          <a:p>
            <a:r>
              <a:rPr lang="en-US" b="1" dirty="0"/>
              <a:t>Credible or official source: </a:t>
            </a:r>
            <a:r>
              <a:rPr lang="en-US" dirty="0"/>
              <a:t>tribal council, public official, homeless outreach advocate</a:t>
            </a:r>
          </a:p>
          <a:p>
            <a:r>
              <a:rPr lang="en-US" dirty="0"/>
              <a:t>Utility bills</a:t>
            </a:r>
          </a:p>
          <a:p>
            <a:r>
              <a:rPr lang="en-US" dirty="0"/>
              <a:t>Merchant’s Statement: bank or credit card statement, phone bill, cable/satellite bill, etc.</a:t>
            </a:r>
          </a:p>
          <a:p>
            <a:r>
              <a:rPr lang="en-US" dirty="0"/>
              <a:t>Employer’s Statement: Pay stubs and similar documents that reflect the name of the applicant or co-applicant and the disaster-damaged residence address.</a:t>
            </a:r>
          </a:p>
        </p:txBody>
      </p:sp>
    </p:spTree>
    <p:extLst>
      <p:ext uri="{BB962C8B-B14F-4D97-AF65-F5344CB8AC3E}">
        <p14:creationId xmlns:p14="http://schemas.microsoft.com/office/powerpoint/2010/main" val="211808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9A4BA1-EA7D-12FA-7070-7ABE77224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Individual Assistance Program and Policy Guide (IAPPG)</a:t>
            </a:r>
            <a:endParaRPr lang="en-US" dirty="0"/>
          </a:p>
          <a:p>
            <a:r>
              <a:rPr lang="en-US" dirty="0">
                <a:hlinkClick r:id="rId4"/>
              </a:rPr>
              <a:t>Serious Needs Assistance</a:t>
            </a:r>
            <a:endParaRPr lang="en-US" dirty="0"/>
          </a:p>
          <a:p>
            <a:r>
              <a:rPr lang="en-US" dirty="0">
                <a:hlinkClick r:id="rId5"/>
              </a:rPr>
              <a:t>Displacement Assistance: FEMA Quick </a:t>
            </a:r>
            <a:r>
              <a:rPr lang="en-US">
                <a:hlinkClick r:id="rId5"/>
              </a:rPr>
              <a:t>Reference Guide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8904F0-EE0A-0507-3B0C-350705AEF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D3A51-1593-4621-018A-9A93E5781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257D-A786-9244-9E17-CE618C8B927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1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5188"/>
      </a:dk2>
      <a:lt2>
        <a:srgbClr val="F3F3F3"/>
      </a:lt2>
      <a:accent1>
        <a:srgbClr val="0078AE"/>
      </a:accent1>
      <a:accent2>
        <a:srgbClr val="595B5D"/>
      </a:accent2>
      <a:accent3>
        <a:srgbClr val="BABBBD"/>
      </a:accent3>
      <a:accent4>
        <a:srgbClr val="5E9732"/>
      </a:accent4>
      <a:accent5>
        <a:srgbClr val="0072CE"/>
      </a:accent5>
      <a:accent6>
        <a:srgbClr val="C31230"/>
      </a:accent6>
      <a:hlink>
        <a:srgbClr val="005188"/>
      </a:hlink>
      <a:folHlink>
        <a:srgbClr val="005188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ople xmlns="f1624607-c175-4d8a-a09d-80ec292de1e5" xsi:nil="true"/>
    <Instructions xmlns="f1624607-c175-4d8a-a09d-80ec292de1e5">Please Open in Desktop and Save with a new name on your desktop before using the template</Instruction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BD006FAA53624682C5CF20B13A3289" ma:contentTypeVersion="10" ma:contentTypeDescription="Create a new document." ma:contentTypeScope="" ma:versionID="883b09752ad37fd5eb89b33c510b0976">
  <xsd:schema xmlns:xsd="http://www.w3.org/2001/XMLSchema" xmlns:xs="http://www.w3.org/2001/XMLSchema" xmlns:p="http://schemas.microsoft.com/office/2006/metadata/properties" xmlns:ns2="f1624607-c175-4d8a-a09d-80ec292de1e5" targetNamespace="http://schemas.microsoft.com/office/2006/metadata/properties" ma:root="true" ma:fieldsID="b92238ff82675664f163e15f573af67c" ns2:_="">
    <xsd:import namespace="f1624607-c175-4d8a-a09d-80ec292de1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People" minOccurs="0"/>
                <xsd:element ref="ns2:Instruc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24607-c175-4d8a-a09d-80ec292de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People" ma:index="16" nillable="true" ma:displayName="Graphic Type " ma:format="Dropdown" ma:internalName="Peopl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SL"/>
                        <xsd:enumeration value="awards"/>
                        <xsd:enumeration value="Cars"/>
                        <xsd:enumeration value="covid-19"/>
                        <xsd:enumeration value="date"/>
                        <xsd:enumeration value="disability"/>
                        <xsd:enumeration value="hearing"/>
                        <xsd:enumeration value="Home"/>
                        <xsd:enumeration value="Medical"/>
                        <xsd:enumeration value="Men"/>
                        <xsd:enumeration value="Mobile"/>
                        <xsd:enumeration value="money"/>
                        <xsd:enumeration value="Kids"/>
                        <xsd:enumeration value="phones"/>
                        <xsd:enumeration value="time"/>
                        <xsd:enumeration value="tree"/>
                        <xsd:enumeration value="sign language"/>
                        <xsd:enumeration value="stationary"/>
                        <xsd:enumeration value="Vehicle"/>
                        <xsd:enumeration value="Women"/>
                        <xsd:enumeration value="drinks"/>
                        <xsd:enumeration value="businesses"/>
                        <xsd:enumeration value="Electronics"/>
                        <xsd:enumeration value="FEMA Staff"/>
                        <xsd:enumeration value="family"/>
                        <xsd:enumeration value="water"/>
                        <xsd:enumeration value="first responder"/>
                        <xsd:enumeration value="fire"/>
                        <xsd:enumeration value="Computer"/>
                        <xsd:enumeration value="social"/>
                        <xsd:enumeration value="camera"/>
                        <xsd:enumeration value="media"/>
                        <xsd:enumeration value="laptop"/>
                        <xsd:enumeration value="books"/>
                        <xsd:enumeration value="car"/>
                        <xsd:enumeration value="forms"/>
                        <xsd:enumeration value="water"/>
                        <xsd:enumeration value="debris"/>
                        <xsd:enumeration value="plants"/>
                        <xsd:enumeration value="teams"/>
                        <xsd:enumeration value="webinar"/>
                        <xsd:enumeration value="animal"/>
                        <xsd:enumeration value="map"/>
                        <xsd:enumeration value="gps"/>
                        <xsd:enumeration value="utilities"/>
                        <xsd:enumeration value="storm"/>
                        <xsd:enumeration value="Food"/>
                        <xsd:enumeration value="internet"/>
                        <xsd:enumeration value="signs"/>
                        <xsd:enumeration value="appliances"/>
                        <xsd:enumeration value="power"/>
                        <xsd:enumeration value="girl"/>
                        <xsd:enumeration value="boy"/>
                        <xsd:enumeration value="ready"/>
                        <xsd:enumeration value="pet"/>
                        <xsd:enumeration value="Travel"/>
                        <xsd:enumeration value="office"/>
                        <xsd:enumeration value="chair"/>
                        <xsd:enumeration value="Education"/>
                        <xsd:enumeration value="Face Mask"/>
                        <xsd:enumeration value="sports"/>
                        <xsd:enumeration value="protection"/>
                        <xsd:enumeration value="Hazardous"/>
                        <xsd:enumeration value="social media"/>
                        <xsd:enumeration value="PA"/>
                        <xsd:enumeration value="Flyer"/>
                        <xsd:enumeration value="Animation"/>
                        <xsd:enumeration value="IA"/>
                        <xsd:enumeration value="Hurricane"/>
                        <xsd:enumeration value="Tornado"/>
                        <xsd:enumeration value="Earthquake"/>
                        <xsd:enumeration value="Mudslide"/>
                        <xsd:enumeration value="id"/>
                        <xsd:enumeration value="legal"/>
                        <xsd:enumeration value="Transportation"/>
                        <xsd:enumeration value="Eyewear"/>
                        <xsd:enumeration value="Multiple Languages"/>
                        <xsd:enumeration value="PA"/>
                        <xsd:enumeration value="Ready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Instructions" ma:index="17" nillable="true" ma:displayName="Instructions" ma:format="Dropdown" ma:internalName="Instruction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B5BB03-DD21-4258-90BA-4BA883F2CE48}">
  <ds:schemaRefs>
    <ds:schemaRef ds:uri="f1624607-c175-4d8a-a09d-80ec292de1e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1B2F38-A63C-4543-BBB6-23B1430157E3}">
  <ds:schemaRefs>
    <ds:schemaRef ds:uri="f1624607-c175-4d8a-a09d-80ec292de1e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6976EDC-3E53-4B2A-8042-2CE68B9B81E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2863bcaf-4433-4a95-89dd-302e4b0159a1}" enabled="0" method="" siteId="{2863bcaf-4433-4a95-89dd-302e4b0159a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3831</TotalTime>
  <Words>619</Words>
  <Application>Microsoft Office PowerPoint</Application>
  <PresentationFormat>Widescreen</PresentationFormat>
  <Paragraphs>69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Wingdings</vt:lpstr>
      <vt:lpstr>Office Theme</vt:lpstr>
      <vt:lpstr>Individual Assistance (IA) Overview for People in Non-Traditional Dwellings</vt:lpstr>
      <vt:lpstr>What is a Non-Traditional Dwelling?</vt:lpstr>
      <vt:lpstr>General Eligibility Requirements</vt:lpstr>
      <vt:lpstr>What Forms of Assistance Might Be Available?</vt:lpstr>
      <vt:lpstr>Verifying Identity</vt:lpstr>
      <vt:lpstr>Verifying Occupancy</vt:lpstr>
      <vt:lpstr>Resources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 PowerPoint Template</dc:title>
  <dc:subject/>
  <dc:creator>FEMA External Affairs</dc:creator>
  <cp:keywords/>
  <dc:description/>
  <cp:lastModifiedBy>Davis, Matthew</cp:lastModifiedBy>
  <cp:revision>8</cp:revision>
  <cp:lastPrinted>2020-03-02T16:45:50Z</cp:lastPrinted>
  <dcterms:created xsi:type="dcterms:W3CDTF">2012-11-19T20:41:22Z</dcterms:created>
  <dcterms:modified xsi:type="dcterms:W3CDTF">2025-01-16T03:24:38Z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0x01010081BD006FAA53624682C5CF20B13A3289</vt:lpwstr>
  </property>
</Properties>
</file>